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913" r:id="rId1"/>
  </p:sldMasterIdLst>
  <p:notesMasterIdLst>
    <p:notesMasterId r:id="rId52"/>
  </p:notesMasterIdLst>
  <p:sldIdLst>
    <p:sldId id="405" r:id="rId2"/>
    <p:sldId id="392" r:id="rId3"/>
    <p:sldId id="393" r:id="rId4"/>
    <p:sldId id="394" r:id="rId5"/>
    <p:sldId id="395" r:id="rId6"/>
    <p:sldId id="291" r:id="rId7"/>
    <p:sldId id="278" r:id="rId8"/>
    <p:sldId id="326" r:id="rId9"/>
    <p:sldId id="373" r:id="rId10"/>
    <p:sldId id="378" r:id="rId11"/>
    <p:sldId id="389" r:id="rId12"/>
    <p:sldId id="380" r:id="rId13"/>
    <p:sldId id="381" r:id="rId14"/>
    <p:sldId id="382" r:id="rId15"/>
    <p:sldId id="383" r:id="rId16"/>
    <p:sldId id="390" r:id="rId17"/>
    <p:sldId id="391" r:id="rId18"/>
    <p:sldId id="398" r:id="rId19"/>
    <p:sldId id="399" r:id="rId20"/>
    <p:sldId id="400" r:id="rId21"/>
    <p:sldId id="406" r:id="rId22"/>
    <p:sldId id="423" r:id="rId23"/>
    <p:sldId id="424" r:id="rId24"/>
    <p:sldId id="425" r:id="rId25"/>
    <p:sldId id="427" r:id="rId26"/>
    <p:sldId id="426" r:id="rId27"/>
    <p:sldId id="401" r:id="rId28"/>
    <p:sldId id="407" r:id="rId29"/>
    <p:sldId id="419" r:id="rId30"/>
    <p:sldId id="420" r:id="rId31"/>
    <p:sldId id="327" r:id="rId32"/>
    <p:sldId id="348" r:id="rId33"/>
    <p:sldId id="321" r:id="rId34"/>
    <p:sldId id="359" r:id="rId35"/>
    <p:sldId id="374" r:id="rId36"/>
    <p:sldId id="376" r:id="rId37"/>
    <p:sldId id="377" r:id="rId38"/>
    <p:sldId id="388" r:id="rId39"/>
    <p:sldId id="402" r:id="rId40"/>
    <p:sldId id="421" r:id="rId41"/>
    <p:sldId id="428" r:id="rId42"/>
    <p:sldId id="422" r:id="rId43"/>
    <p:sldId id="397" r:id="rId44"/>
    <p:sldId id="408" r:id="rId45"/>
    <p:sldId id="413" r:id="rId46"/>
    <p:sldId id="414" r:id="rId47"/>
    <p:sldId id="415" r:id="rId48"/>
    <p:sldId id="416" r:id="rId49"/>
    <p:sldId id="417" r:id="rId50"/>
    <p:sldId id="418" r:id="rId51"/>
  </p:sldIdLst>
  <p:sldSz cx="9144000" cy="6858000" type="screen4x3"/>
  <p:notesSz cx="6797675" cy="987266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FF0066"/>
    <a:srgbClr val="0000FF"/>
    <a:srgbClr val="008000"/>
    <a:srgbClr val="CC00FF"/>
    <a:srgbClr val="00FFFF"/>
    <a:srgbClr val="0000CC"/>
    <a:srgbClr val="0033CC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85" autoAdjust="0"/>
    <p:restoredTop sz="90291" autoAdjust="0"/>
  </p:normalViewPr>
  <p:slideViewPr>
    <p:cSldViewPr>
      <p:cViewPr>
        <p:scale>
          <a:sx n="100" d="100"/>
          <a:sy n="100" d="100"/>
        </p:scale>
        <p:origin x="-222" y="14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94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Predsedatel\&#1054;&#1041;&#1065;&#1048;&#1049;\&#1054;&#1058;&#1044;&#1045;&#1051;%20&#1044;&#1054;&#1061;&#1054;&#1044;&#1054;&#1042;%20&#1048;%20&#1052;&#1045;&#1046;&#1041;&#1070;&#1044;&#1046;&#1045;&#1058;&#1053;&#1067;&#1061;%20&#1054;&#1058;&#1053;&#1054;&#1064;&#1045;&#1053;&#1048;&#1049;\&#1048;&#1089;&#1087;&#1086;&#1083;&#1085;&#1077;&#1085;&#1080;&#1077;%20&#1085;&#1072;%20&#1044;&#1091;&#1084;&#1091;\&#1087;&#1086;&#1103;&#1089;&#1085;&#1080;&#1083;&#1086;&#1074;&#1082;&#1072;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75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732520880001193E-2"/>
          <c:y val="9.3771091784525723E-2"/>
          <c:w val="0.93208165248556218"/>
          <c:h val="0.90507287622966293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scene3d>
          <a:camera prst="orthographicFront"/>
          <a:lightRig rig="threePt" dir="t"/>
        </a:scene3d>
        <a:sp3d>
          <a:bevelT h="6350"/>
        </a:sp3d>
      </c:spPr>
    </c:plotArea>
    <c:plotVisOnly val="1"/>
    <c:dispBlanksAs val="gap"/>
    <c:showDLblsOverMax val="0"/>
  </c:chart>
  <c:spPr>
    <a:scene3d>
      <a:camera prst="orthographicFront"/>
      <a:lightRig rig="threePt" dir="t"/>
    </a:scene3d>
    <a:sp3d>
      <a:bevelT h="6350"/>
      <a:bevelB w="6350"/>
    </a:sp3d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endParaRPr lang="ru-RU" dirty="0" smtClean="0"/>
          </a:p>
          <a:p>
            <a:pPr>
              <a:defRPr/>
            </a:pPr>
            <a:endParaRPr lang="ru-RU" dirty="0"/>
          </a:p>
        </c:rich>
      </c:tx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1.2487257098268223E-2"/>
          <c:w val="0.78017018727586973"/>
          <c:h val="0.9868883800468183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3"/>
            <c:bubble3D val="0"/>
            <c:spPr>
              <a:solidFill>
                <a:schemeClr val="bg2">
                  <a:lumMod val="50000"/>
                </a:schemeClr>
              </a:solidFill>
            </c:spPr>
          </c:dPt>
          <c:dLbls>
            <c:dLbl>
              <c:idx val="0"/>
              <c:tx>
                <c:rich>
                  <a:bodyPr/>
                  <a:lstStyle/>
                  <a:p>
                    <a:pPr>
                      <a:defRPr sz="1400">
                        <a:solidFill>
                          <a:schemeClr val="tx1"/>
                        </a:solidFill>
                      </a:defRPr>
                    </a:pPr>
                    <a:r>
                      <a:rPr lang="ru-RU" sz="1400" dirty="0">
                        <a:solidFill>
                          <a:schemeClr val="tx1"/>
                        </a:solidFill>
                      </a:rPr>
                      <a:t>НДФЛ </a:t>
                    </a:r>
                    <a:r>
                      <a:rPr lang="ru-RU" sz="1400" dirty="0" smtClean="0">
                        <a:solidFill>
                          <a:schemeClr val="tx1"/>
                        </a:solidFill>
                      </a:rPr>
                      <a:t>34%</a:t>
                    </a:r>
                  </a:p>
                  <a:p>
                    <a:pPr>
                      <a:defRPr sz="1400">
                        <a:solidFill>
                          <a:schemeClr val="tx1"/>
                        </a:solidFill>
                      </a:defRPr>
                    </a:pPr>
                    <a:r>
                      <a:rPr lang="ru-RU" sz="1400" dirty="0" smtClean="0">
                        <a:solidFill>
                          <a:schemeClr val="tx1"/>
                        </a:solidFill>
                      </a:rPr>
                      <a:t> </a:t>
                    </a:r>
                  </a:p>
                  <a:p>
                    <a:pPr>
                      <a:defRPr sz="1400">
                        <a:solidFill>
                          <a:schemeClr val="tx1"/>
                        </a:solidFill>
                      </a:defRPr>
                    </a:pPr>
                    <a:endParaRPr lang="ru-RU" sz="1400" dirty="0"/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>
              <c:idx val="1"/>
              <c:tx>
                <c:rich>
                  <a:bodyPr/>
                  <a:lstStyle/>
                  <a:p>
                    <a:pPr>
                      <a:defRPr sz="1400">
                        <a:solidFill>
                          <a:schemeClr val="tx1"/>
                        </a:solidFill>
                      </a:defRPr>
                    </a:pPr>
                    <a:r>
                      <a:rPr lang="ru-RU" sz="1400" dirty="0">
                        <a:solidFill>
                          <a:schemeClr val="tx1"/>
                        </a:solidFill>
                      </a:rPr>
                      <a:t> УСН </a:t>
                    </a:r>
                    <a:r>
                      <a:rPr lang="ru-RU" sz="1400" dirty="0" smtClean="0">
                        <a:solidFill>
                          <a:schemeClr val="tx1"/>
                        </a:solidFill>
                      </a:rPr>
                      <a:t>24%</a:t>
                    </a:r>
                  </a:p>
                  <a:p>
                    <a:pPr>
                      <a:defRPr sz="1400">
                        <a:solidFill>
                          <a:schemeClr val="tx1"/>
                        </a:solidFill>
                      </a:defRPr>
                    </a:pPr>
                    <a:r>
                      <a:rPr lang="ru-RU" sz="1400" dirty="0" smtClean="0">
                        <a:solidFill>
                          <a:schemeClr val="tx1"/>
                        </a:solidFill>
                      </a:rPr>
                      <a:t> </a:t>
                    </a:r>
                    <a:endParaRPr lang="ru-RU" sz="1400" dirty="0"/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>
              <c:idx val="2"/>
              <c:layout>
                <c:manualLayout>
                  <c:x val="7.4228579413283979E-2"/>
                  <c:y val="-0.14274980020388642"/>
                </c:manualLayout>
              </c:layout>
              <c:tx>
                <c:rich>
                  <a:bodyPr/>
                  <a:lstStyle/>
                  <a:p>
                    <a:pPr>
                      <a:defRPr sz="1400">
                        <a:solidFill>
                          <a:schemeClr val="tx1"/>
                        </a:solidFill>
                      </a:defRPr>
                    </a:pPr>
                    <a:r>
                      <a:rPr lang="ru-RU" sz="1400" dirty="0">
                        <a:solidFill>
                          <a:schemeClr val="tx1"/>
                        </a:solidFill>
                      </a:rPr>
                      <a:t>ЕНВД </a:t>
                    </a:r>
                    <a:r>
                      <a:rPr lang="ru-RU" sz="1400" dirty="0" smtClean="0">
                        <a:solidFill>
                          <a:schemeClr val="tx1"/>
                        </a:solidFill>
                      </a:rPr>
                      <a:t>5 %</a:t>
                    </a:r>
                    <a:endParaRPr lang="ru-RU" sz="1400" dirty="0"/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>
              <c:idx val="3"/>
              <c:layout>
                <c:manualLayout>
                  <c:x val="8.1061583077252586E-2"/>
                  <c:y val="-6.5660750918747485E-2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>
                        <a:solidFill>
                          <a:schemeClr val="tx1"/>
                        </a:solidFill>
                      </a:rPr>
                      <a:t>налог на имуществово организаций </a:t>
                    </a:r>
                    <a:endParaRPr lang="ru-RU" sz="1400" dirty="0" smtClean="0">
                      <a:solidFill>
                        <a:schemeClr val="tx1"/>
                      </a:solidFill>
                    </a:endParaRPr>
                  </a:p>
                  <a:p>
                    <a:r>
                      <a:rPr lang="ru-RU" sz="1400" baseline="0" dirty="0" smtClean="0">
                        <a:solidFill>
                          <a:schemeClr val="tx1"/>
                        </a:solidFill>
                      </a:rPr>
                      <a:t>33 </a:t>
                    </a:r>
                    <a:r>
                      <a:rPr lang="ru-RU" sz="1400" dirty="0" smtClean="0">
                        <a:solidFill>
                          <a:schemeClr val="tx1"/>
                        </a:solidFill>
                      </a:rPr>
                      <a:t>%</a:t>
                    </a:r>
                    <a:endParaRPr lang="ru-RU" sz="140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>
              <c:idx val="4"/>
              <c:tx>
                <c:rich>
                  <a:bodyPr/>
                  <a:lstStyle/>
                  <a:p>
                    <a:pPr>
                      <a:defRPr sz="1400">
                        <a:solidFill>
                          <a:schemeClr val="tx1"/>
                        </a:solidFill>
                      </a:defRPr>
                    </a:pPr>
                    <a:r>
                      <a:rPr lang="ru-RU" sz="1400" dirty="0">
                        <a:solidFill>
                          <a:schemeClr val="tx1"/>
                        </a:solidFill>
                      </a:rPr>
                      <a:t>остальные </a:t>
                    </a:r>
                    <a:r>
                      <a:rPr lang="ru-RU" sz="1400" dirty="0" smtClean="0">
                        <a:solidFill>
                          <a:schemeClr val="tx1"/>
                        </a:solidFill>
                      </a:rPr>
                      <a:t>4 %</a:t>
                    </a:r>
                    <a:endParaRPr lang="ru-RU" sz="1400" dirty="0">
                      <a:solidFill>
                        <a:schemeClr val="tx1"/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Лист1!$A$2:$A$6</c:f>
              <c:strCache>
                <c:ptCount val="5"/>
                <c:pt idx="0">
                  <c:v>НДФЛ</c:v>
                </c:pt>
                <c:pt idx="1">
                  <c:v> УСН</c:v>
                </c:pt>
                <c:pt idx="2">
                  <c:v>ЕНВД</c:v>
                </c:pt>
                <c:pt idx="3">
                  <c:v>налог на имуществово организаций</c:v>
                </c:pt>
                <c:pt idx="4">
                  <c:v>остальные</c:v>
                </c:pt>
              </c:strCache>
            </c:strRef>
          </c:cat>
          <c:val>
            <c:numRef>
              <c:f>Лист1!$B$2:$B$6</c:f>
              <c:numCache>
                <c:formatCode>0.00</c:formatCode>
                <c:ptCount val="5"/>
                <c:pt idx="0" formatCode="General">
                  <c:v>0.34</c:v>
                </c:pt>
                <c:pt idx="1">
                  <c:v>0.24</c:v>
                </c:pt>
                <c:pt idx="2" formatCode="General">
                  <c:v>0.05</c:v>
                </c:pt>
                <c:pt idx="3" formatCode="General">
                  <c:v>0.33</c:v>
                </c:pt>
                <c:pt idx="4" formatCode="General">
                  <c:v>0.04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2018 год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Налог на доходы физических лиц</c:v>
                </c:pt>
                <c:pt idx="1">
                  <c:v>Налоги на совокупный доход</c:v>
                </c:pt>
                <c:pt idx="2">
                  <c:v>Налог на имущество организаций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 formatCode="#,##0.00">
                  <c:v>192694.5</c:v>
                </c:pt>
                <c:pt idx="1">
                  <c:v>173714.6</c:v>
                </c:pt>
                <c:pt idx="2">
                  <c:v>185114.6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 год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Налог на доходы физических лиц</c:v>
                </c:pt>
                <c:pt idx="1">
                  <c:v>Налоги на совокупный доход</c:v>
                </c:pt>
                <c:pt idx="2">
                  <c:v>Налог на имущество организаций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214786.4</c:v>
                </c:pt>
                <c:pt idx="1">
                  <c:v>194077.3</c:v>
                </c:pt>
                <c:pt idx="2">
                  <c:v>210266.6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1100160"/>
        <c:axId val="174100480"/>
      </c:barChart>
      <c:catAx>
        <c:axId val="10110016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174100480"/>
        <c:crosses val="autoZero"/>
        <c:auto val="1"/>
        <c:lblAlgn val="ctr"/>
        <c:lblOffset val="100"/>
        <c:noMultiLvlLbl val="0"/>
      </c:catAx>
      <c:valAx>
        <c:axId val="174100480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crossAx val="10110016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endParaRPr lang="ru-RU" dirty="0" smtClean="0"/>
          </a:p>
          <a:p>
            <a:pPr>
              <a:defRPr/>
            </a:pPr>
            <a:endParaRPr lang="ru-RU" dirty="0"/>
          </a:p>
        </c:rich>
      </c:tx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1.2487257098268223E-2"/>
          <c:w val="0.78017018727586973"/>
          <c:h val="0.9868883800468183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1"/>
            <c:bubble3D val="0"/>
            <c:explosion val="5"/>
          </c:dPt>
          <c:dPt>
            <c:idx val="2"/>
            <c:bubble3D val="0"/>
            <c:explosion val="4"/>
          </c:dPt>
          <c:dPt>
            <c:idx val="3"/>
            <c:bubble3D val="0"/>
            <c:explosion val="3"/>
            <c:spPr>
              <a:solidFill>
                <a:schemeClr val="bg2">
                  <a:lumMod val="50000"/>
                </a:schemeClr>
              </a:solidFill>
            </c:spPr>
          </c:dPt>
          <c:dPt>
            <c:idx val="4"/>
            <c:bubble3D val="0"/>
            <c:explosion val="14"/>
          </c:dPt>
          <c:dLbls>
            <c:dLbl>
              <c:idx val="0"/>
              <c:tx>
                <c:rich>
                  <a:bodyPr/>
                  <a:lstStyle/>
                  <a:p>
                    <a:pPr>
                      <a:defRPr sz="1400" baseline="0">
                        <a:solidFill>
                          <a:schemeClr val="tx1"/>
                        </a:solidFill>
                      </a:defRPr>
                    </a:pPr>
                    <a:r>
                      <a:rPr lang="ru-RU" sz="1400" baseline="0" dirty="0" smtClean="0">
                        <a:solidFill>
                          <a:schemeClr val="tx1"/>
                        </a:solidFill>
                      </a:rPr>
                      <a:t>Доходы от использования имущества  </a:t>
                    </a:r>
                  </a:p>
                  <a:p>
                    <a:pPr>
                      <a:defRPr sz="1400" baseline="0">
                        <a:solidFill>
                          <a:schemeClr val="tx1"/>
                        </a:solidFill>
                      </a:defRPr>
                    </a:pPr>
                    <a:r>
                      <a:rPr lang="ru-RU" sz="1400" baseline="0" dirty="0" smtClean="0">
                        <a:solidFill>
                          <a:schemeClr val="tx1"/>
                        </a:solidFill>
                      </a:rPr>
                      <a:t>61 %</a:t>
                    </a:r>
                    <a:endParaRPr lang="ru-RU" sz="1400" dirty="0"/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>
              <c:idx val="1"/>
              <c:layout>
                <c:manualLayout>
                  <c:x val="8.5821363491112676E-2"/>
                  <c:y val="1.821821983236005E-2"/>
                </c:manualLayout>
              </c:layout>
              <c:tx>
                <c:rich>
                  <a:bodyPr/>
                  <a:lstStyle/>
                  <a:p>
                    <a:pPr>
                      <a:defRPr sz="1400" baseline="0">
                        <a:solidFill>
                          <a:schemeClr val="tx1"/>
                        </a:solidFill>
                      </a:defRPr>
                    </a:pPr>
                    <a:r>
                      <a:rPr lang="ru-RU" sz="1400" baseline="0" dirty="0" smtClean="0">
                        <a:solidFill>
                          <a:schemeClr val="tx1"/>
                        </a:solidFill>
                      </a:rPr>
                      <a:t>Платежи при использовании природных ресурсов 1 %</a:t>
                    </a:r>
                    <a:endParaRPr lang="ru-RU" sz="1400" dirty="0"/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>
              <c:idx val="2"/>
              <c:layout>
                <c:manualLayout>
                  <c:x val="-0.16214263707239857"/>
                  <c:y val="4.5996369059605312E-3"/>
                </c:manualLayout>
              </c:layout>
              <c:tx>
                <c:rich>
                  <a:bodyPr/>
                  <a:lstStyle/>
                  <a:p>
                    <a:pPr>
                      <a:defRPr sz="1400" baseline="0">
                        <a:solidFill>
                          <a:schemeClr val="tx1"/>
                        </a:solidFill>
                      </a:defRPr>
                    </a:pPr>
                    <a:r>
                      <a:rPr lang="ru-RU" sz="1400" baseline="0" dirty="0" smtClean="0">
                        <a:solidFill>
                          <a:schemeClr val="tx1"/>
                        </a:solidFill>
                      </a:rPr>
                      <a:t>Остальные 15%</a:t>
                    </a:r>
                    <a:endParaRPr lang="ru-RU" sz="1400" dirty="0"/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>
              <c:idx val="3"/>
              <c:layout>
                <c:manualLayout>
                  <c:x val="8.1061583077252586E-2"/>
                  <c:y val="-6.5660750918747485E-2"/>
                </c:manualLayout>
              </c:layout>
              <c:tx>
                <c:rich>
                  <a:bodyPr/>
                  <a:lstStyle/>
                  <a:p>
                    <a:r>
                      <a:rPr lang="ru-RU" sz="1400" baseline="0" dirty="0" smtClean="0">
                        <a:solidFill>
                          <a:schemeClr val="tx1"/>
                        </a:solidFill>
                      </a:rPr>
                      <a:t>Доходы от продажи материальных и нематериальных активов </a:t>
                    </a:r>
                  </a:p>
                  <a:p>
                    <a:r>
                      <a:rPr lang="ru-RU" sz="1400" baseline="0" dirty="0" smtClean="0">
                        <a:solidFill>
                          <a:schemeClr val="tx1"/>
                        </a:solidFill>
                      </a:rPr>
                      <a:t>20 %</a:t>
                    </a:r>
                    <a:endParaRPr lang="ru-RU" sz="140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>
              <c:idx val="4"/>
              <c:layout>
                <c:manualLayout>
                  <c:x val="6.8854248153412512E-2"/>
                  <c:y val="-2.0721374093838098E-2"/>
                </c:manualLayout>
              </c:layout>
              <c:tx>
                <c:rich>
                  <a:bodyPr/>
                  <a:lstStyle/>
                  <a:p>
                    <a:pPr>
                      <a:defRPr sz="1400" baseline="0">
                        <a:solidFill>
                          <a:schemeClr val="tx1"/>
                        </a:solidFill>
                      </a:defRPr>
                    </a:pPr>
                    <a:r>
                      <a:rPr lang="ru-RU" sz="1400" baseline="0" dirty="0" smtClean="0">
                        <a:solidFill>
                          <a:schemeClr val="tx1"/>
                        </a:solidFill>
                      </a:rPr>
                      <a:t>    Штрафы 3%</a:t>
                    </a:r>
                  </a:p>
                  <a:p>
                    <a:pPr>
                      <a:defRPr sz="1400" baseline="0">
                        <a:solidFill>
                          <a:schemeClr val="tx1"/>
                        </a:solidFill>
                      </a:defRPr>
                    </a:pPr>
                    <a:r>
                      <a:rPr lang="ru-RU" sz="1400" baseline="0" dirty="0" smtClean="0">
                        <a:solidFill>
                          <a:schemeClr val="tx1"/>
                        </a:solidFill>
                      </a:rPr>
                      <a:t>                      </a:t>
                    </a:r>
                    <a:endParaRPr lang="ru-RU" sz="1400" dirty="0">
                      <a:solidFill>
                        <a:schemeClr val="tx1"/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txPr>
              <a:bodyPr/>
              <a:lstStyle/>
              <a:p>
                <a:pPr>
                  <a:defRPr baseline="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Лист1!$A$2:$A$6</c:f>
              <c:strCache>
                <c:ptCount val="5"/>
                <c:pt idx="0">
                  <c:v>Доходы от использования имущества</c:v>
                </c:pt>
                <c:pt idx="1">
                  <c:v>Платежи при использовании природных ресурсов</c:v>
                </c:pt>
                <c:pt idx="2">
                  <c:v>Остальные</c:v>
                </c:pt>
                <c:pt idx="3">
                  <c:v>Доходы от продажи материальных и нематериальных активов 
</c:v>
                </c:pt>
                <c:pt idx="4">
                  <c:v>Штрафы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0.61</c:v>
                </c:pt>
                <c:pt idx="1">
                  <c:v>0.01</c:v>
                </c:pt>
                <c:pt idx="2">
                  <c:v>0.15</c:v>
                </c:pt>
                <c:pt idx="3">
                  <c:v>0.2</c:v>
                </c:pt>
                <c:pt idx="4">
                  <c:v>0.03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2018 год</c:v>
                </c:pt>
              </c:strCache>
            </c:strRef>
          </c:tx>
          <c:spPr>
            <a:solidFill>
              <a:srgbClr val="0066FF"/>
            </a:solidFill>
          </c:spPr>
          <c:invertIfNegative val="0"/>
          <c:dLbls>
            <c:dLbl>
              <c:idx val="0"/>
              <c:layout>
                <c:manualLayout>
                  <c:x val="-2.0655863062262352E-2"/>
                  <c:y val="-3.29395747343285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5889125432509501E-2"/>
                  <c:y val="-5.067626882204362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9066950519011402E-2"/>
                  <c:y val="-4.05410150576352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4.7667376297528506E-3"/>
                  <c:y val="-7.60144032330661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6544988494771849E-2"/>
                  <c:y val="-3.29395747343286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Дотации</c:v>
                </c:pt>
                <c:pt idx="1">
                  <c:v>Субвенции</c:v>
                </c:pt>
                <c:pt idx="2">
                  <c:v>Субсидии</c:v>
                </c:pt>
                <c:pt idx="3">
                  <c:v>Иные МБТ</c:v>
                </c:pt>
                <c:pt idx="4">
                  <c:v>Итого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9.6999999999999993</c:v>
                </c:pt>
                <c:pt idx="1">
                  <c:v>460.6</c:v>
                </c:pt>
                <c:pt idx="2" formatCode="0.0">
                  <c:v>696.1</c:v>
                </c:pt>
                <c:pt idx="3" formatCode="0.0">
                  <c:v>61</c:v>
                </c:pt>
                <c:pt idx="4">
                  <c:v>1227.4000000000001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 год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1.5889125432509501E-3"/>
                  <c:y val="-7.8548216674168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0189338321768053E-2"/>
                  <c:y val="-4.6452709794539575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3556501730037424E-3"/>
                  <c:y val="-6.08115225864530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430021288925855E-2"/>
                  <c:y val="-4.30748284987374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Дотации</c:v>
                </c:pt>
                <c:pt idx="1">
                  <c:v>Субвенции</c:v>
                </c:pt>
                <c:pt idx="2">
                  <c:v>Субсидии</c:v>
                </c:pt>
                <c:pt idx="3">
                  <c:v>Иные МБТ</c:v>
                </c:pt>
                <c:pt idx="4">
                  <c:v>Итого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20</c:v>
                </c:pt>
                <c:pt idx="1">
                  <c:v>517.79999999999995</c:v>
                </c:pt>
                <c:pt idx="2">
                  <c:v>547.1</c:v>
                </c:pt>
                <c:pt idx="3" formatCode="0.0">
                  <c:v>115.8</c:v>
                </c:pt>
                <c:pt idx="4">
                  <c:v>1200.7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9198720"/>
        <c:axId val="129212800"/>
      </c:barChart>
      <c:catAx>
        <c:axId val="12919872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 Narrow" pitchFamily="34" charset="0"/>
              </a:defRPr>
            </a:pPr>
            <a:endParaRPr lang="ru-RU"/>
          </a:p>
        </c:txPr>
        <c:crossAx val="129212800"/>
        <c:crosses val="autoZero"/>
        <c:auto val="1"/>
        <c:lblAlgn val="ctr"/>
        <c:lblOffset val="100"/>
        <c:tickLblSkip val="1"/>
        <c:noMultiLvlLbl val="0"/>
      </c:catAx>
      <c:valAx>
        <c:axId val="1292128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919872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cat>
            <c:strRef>
              <c:f>Лист1!$A$2:$A$4</c:f>
              <c:strCache>
                <c:ptCount val="3"/>
                <c:pt idx="0">
                  <c:v>Социальное обеспечение населения - 2882,0 т.р.</c:v>
                </c:pt>
                <c:pt idx="1">
                  <c:v>Охрана семьи и детства - 57386,0 т.р.</c:v>
                </c:pt>
                <c:pt idx="2">
                  <c:v>Пенсионное обеспечение - 3519,0 т.р.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2882</c:v>
                </c:pt>
                <c:pt idx="1">
                  <c:v>57386</c:v>
                </c:pt>
                <c:pt idx="2">
                  <c:v>3519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5677347614700321"/>
          <c:y val="0.13761325964251009"/>
          <c:w val="0.31626318974119444"/>
          <c:h val="0.72103835357948709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C1A2F7-7505-43F9-BB8E-F6DFA497E5F0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BE00A36-8CEC-424B-9CE4-D82CF38020B7}">
      <dgm:prSet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endParaRPr lang="ru-RU" sz="1600" dirty="0"/>
        </a:p>
      </dgm:t>
    </dgm:pt>
    <dgm:pt modelId="{D5DC2A36-0FCB-4A94-B3C8-9A940DCD85D0}" type="sibTrans" cxnId="{1E181923-F606-4367-A0A3-9DF470D7B3C9}">
      <dgm:prSet/>
      <dgm:spPr/>
      <dgm:t>
        <a:bodyPr/>
        <a:lstStyle/>
        <a:p>
          <a:endParaRPr lang="ru-RU"/>
        </a:p>
      </dgm:t>
    </dgm:pt>
    <dgm:pt modelId="{D7559A3C-5984-4C5F-9B17-7B5FE9FAF6E8}" type="parTrans" cxnId="{1E181923-F606-4367-A0A3-9DF470D7B3C9}">
      <dgm:prSet/>
      <dgm:spPr/>
      <dgm:t>
        <a:bodyPr/>
        <a:lstStyle/>
        <a:p>
          <a:endParaRPr lang="ru-RU"/>
        </a:p>
      </dgm:t>
    </dgm:pt>
    <dgm:pt modelId="{0C93C1BF-997A-420E-85EF-35481BEF60F1}" type="pres">
      <dgm:prSet presAssocID="{82C1A2F7-7505-43F9-BB8E-F6DFA497E5F0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D8AE4B30-8671-43BB-8826-789814994687}" type="pres">
      <dgm:prSet presAssocID="{82C1A2F7-7505-43F9-BB8E-F6DFA497E5F0}" presName="pyramid" presStyleLbl="node1" presStyleIdx="0" presStyleCnt="1" custLinFactNeighborX="-11608"/>
      <dgm:spPr>
        <a:solidFill>
          <a:schemeClr val="accent2">
            <a:lumMod val="75000"/>
          </a:schemeClr>
        </a:solidFill>
        <a:ln>
          <a:solidFill>
            <a:schemeClr val="accent1"/>
          </a:solidFill>
        </a:ln>
      </dgm:spPr>
      <dgm:t>
        <a:bodyPr/>
        <a:lstStyle/>
        <a:p>
          <a:endParaRPr lang="ru-RU"/>
        </a:p>
      </dgm:t>
    </dgm:pt>
    <dgm:pt modelId="{F4DDAFA7-0E13-4881-BB84-F25465F54188}" type="pres">
      <dgm:prSet presAssocID="{82C1A2F7-7505-43F9-BB8E-F6DFA497E5F0}" presName="theList" presStyleCnt="0"/>
      <dgm:spPr/>
    </dgm:pt>
    <dgm:pt modelId="{C1C42924-E828-4E46-A330-3E64BD2EF635}" type="pres">
      <dgm:prSet presAssocID="{CBE00A36-8CEC-424B-9CE4-D82CF38020B7}" presName="aNode" presStyleLbl="fgAcc1" presStyleIdx="0" presStyleCnt="1" custScaleX="136352" custScaleY="808847" custLinFactNeighborX="-10922" custLinFactNeighborY="802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8C8DCF-B2C0-4F15-B270-ED0820344A85}" type="pres">
      <dgm:prSet presAssocID="{CBE00A36-8CEC-424B-9CE4-D82CF38020B7}" presName="aSpace" presStyleCnt="0"/>
      <dgm:spPr/>
    </dgm:pt>
  </dgm:ptLst>
  <dgm:cxnLst>
    <dgm:cxn modelId="{75E1595D-DDD7-434D-9BEC-66924E37EF99}" type="presOf" srcId="{82C1A2F7-7505-43F9-BB8E-F6DFA497E5F0}" destId="{0C93C1BF-997A-420E-85EF-35481BEF60F1}" srcOrd="0" destOrd="0" presId="urn:microsoft.com/office/officeart/2005/8/layout/pyramid2"/>
    <dgm:cxn modelId="{1E181923-F606-4367-A0A3-9DF470D7B3C9}" srcId="{82C1A2F7-7505-43F9-BB8E-F6DFA497E5F0}" destId="{CBE00A36-8CEC-424B-9CE4-D82CF38020B7}" srcOrd="0" destOrd="0" parTransId="{D7559A3C-5984-4C5F-9B17-7B5FE9FAF6E8}" sibTransId="{D5DC2A36-0FCB-4A94-B3C8-9A940DCD85D0}"/>
    <dgm:cxn modelId="{C5E0FEC6-3A13-41EE-86DA-37AAC407D370}" type="presOf" srcId="{CBE00A36-8CEC-424B-9CE4-D82CF38020B7}" destId="{C1C42924-E828-4E46-A330-3E64BD2EF635}" srcOrd="0" destOrd="0" presId="urn:microsoft.com/office/officeart/2005/8/layout/pyramid2"/>
    <dgm:cxn modelId="{F7E65E37-A723-4ED9-BCB0-7EF2A1E4C729}" type="presParOf" srcId="{0C93C1BF-997A-420E-85EF-35481BEF60F1}" destId="{D8AE4B30-8671-43BB-8826-789814994687}" srcOrd="0" destOrd="0" presId="urn:microsoft.com/office/officeart/2005/8/layout/pyramid2"/>
    <dgm:cxn modelId="{F56E4A1F-B972-4010-AD0A-C98B74974982}" type="presParOf" srcId="{0C93C1BF-997A-420E-85EF-35481BEF60F1}" destId="{F4DDAFA7-0E13-4881-BB84-F25465F54188}" srcOrd="1" destOrd="0" presId="urn:microsoft.com/office/officeart/2005/8/layout/pyramid2"/>
    <dgm:cxn modelId="{14510165-D9E4-448A-AE6D-9CA7D59B9C1A}" type="presParOf" srcId="{F4DDAFA7-0E13-4881-BB84-F25465F54188}" destId="{C1C42924-E828-4E46-A330-3E64BD2EF635}" srcOrd="0" destOrd="0" presId="urn:microsoft.com/office/officeart/2005/8/layout/pyramid2"/>
    <dgm:cxn modelId="{9C4E7ACC-2462-4D41-B5E1-859F27FD731E}" type="presParOf" srcId="{F4DDAFA7-0E13-4881-BB84-F25465F54188}" destId="{698C8DCF-B2C0-4F15-B270-ED0820344A85}" srcOrd="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5C6F5BD-A666-4B70-8FCC-24644398D34C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C7877C8-E098-4B34-BAA2-A3ABC68FCCA9}">
      <dgm:prSet phldrT="[Текст]" custT="1"/>
      <dgm:spPr/>
      <dgm:t>
        <a:bodyPr/>
        <a:lstStyle/>
        <a:p>
          <a:r>
            <a:rPr lang="ru-RU" sz="1200" dirty="0" smtClean="0"/>
            <a:t>Федеральный уровень</a:t>
          </a:r>
          <a:endParaRPr lang="ru-RU" sz="1200" dirty="0"/>
        </a:p>
      </dgm:t>
    </dgm:pt>
    <dgm:pt modelId="{2719060D-8A49-47E2-BEF4-A10FA57341D2}" type="parTrans" cxnId="{DB7D337D-2841-4DE4-8475-FA8634E26135}">
      <dgm:prSet/>
      <dgm:spPr/>
      <dgm:t>
        <a:bodyPr/>
        <a:lstStyle/>
        <a:p>
          <a:endParaRPr lang="ru-RU" sz="1200"/>
        </a:p>
      </dgm:t>
    </dgm:pt>
    <dgm:pt modelId="{AE994612-A04A-462E-A2C0-1D21FCF04505}" type="sibTrans" cxnId="{DB7D337D-2841-4DE4-8475-FA8634E26135}">
      <dgm:prSet/>
      <dgm:spPr/>
      <dgm:t>
        <a:bodyPr/>
        <a:lstStyle/>
        <a:p>
          <a:endParaRPr lang="ru-RU" sz="1200"/>
        </a:p>
      </dgm:t>
    </dgm:pt>
    <dgm:pt modelId="{81E6EA58-541D-4934-8EB5-30A2307507DC}">
      <dgm:prSet phldrT="[Текст]" custT="1"/>
      <dgm:spPr/>
      <dgm:t>
        <a:bodyPr/>
        <a:lstStyle/>
        <a:p>
          <a:pPr algn="ctr"/>
          <a:r>
            <a:rPr lang="ru-RU" sz="1200" dirty="0" smtClean="0"/>
            <a:t>Определяет масштаб проблемы, правовые и финансовые механизмы  ее решения</a:t>
          </a:r>
          <a:endParaRPr lang="ru-RU" sz="1200" dirty="0"/>
        </a:p>
      </dgm:t>
    </dgm:pt>
    <dgm:pt modelId="{47BA82EA-C172-465D-8F22-1B3004BFDB3F}" type="parTrans" cxnId="{424FB380-1BE8-43D7-9DED-DD272EB250DD}">
      <dgm:prSet/>
      <dgm:spPr/>
      <dgm:t>
        <a:bodyPr/>
        <a:lstStyle/>
        <a:p>
          <a:endParaRPr lang="ru-RU" sz="1200"/>
        </a:p>
      </dgm:t>
    </dgm:pt>
    <dgm:pt modelId="{793E3606-F7A8-48C5-9680-BB1CE402402B}" type="sibTrans" cxnId="{424FB380-1BE8-43D7-9DED-DD272EB250DD}">
      <dgm:prSet/>
      <dgm:spPr/>
      <dgm:t>
        <a:bodyPr/>
        <a:lstStyle/>
        <a:p>
          <a:endParaRPr lang="ru-RU" sz="1200"/>
        </a:p>
      </dgm:t>
    </dgm:pt>
    <dgm:pt modelId="{C837EC00-F3E7-47CB-9AE0-1E0ECF71EFDF}">
      <dgm:prSet phldrT="[Текст]" custT="1"/>
      <dgm:spPr/>
      <dgm:t>
        <a:bodyPr/>
        <a:lstStyle/>
        <a:p>
          <a:r>
            <a:rPr lang="ru-RU" sz="1200" dirty="0" smtClean="0"/>
            <a:t>Региональный уровень</a:t>
          </a:r>
          <a:endParaRPr lang="ru-RU" sz="1200" dirty="0"/>
        </a:p>
      </dgm:t>
    </dgm:pt>
    <dgm:pt modelId="{EE8D1655-31E8-4C69-978D-B05C9ADF03B3}" type="parTrans" cxnId="{9BBA270F-93B8-4DD2-9CBC-D2D660DE4E4B}">
      <dgm:prSet/>
      <dgm:spPr/>
      <dgm:t>
        <a:bodyPr/>
        <a:lstStyle/>
        <a:p>
          <a:endParaRPr lang="ru-RU" sz="1200"/>
        </a:p>
      </dgm:t>
    </dgm:pt>
    <dgm:pt modelId="{50AEDB1D-CDF9-4FA8-B7E0-1CA4D870E031}" type="sibTrans" cxnId="{9BBA270F-93B8-4DD2-9CBC-D2D660DE4E4B}">
      <dgm:prSet/>
      <dgm:spPr/>
      <dgm:t>
        <a:bodyPr/>
        <a:lstStyle/>
        <a:p>
          <a:endParaRPr lang="ru-RU" sz="1200"/>
        </a:p>
      </dgm:t>
    </dgm:pt>
    <dgm:pt modelId="{4C01699D-9F47-4654-BB21-E14AB31F30DD}">
      <dgm:prSet phldrT="[Текст]" custT="1"/>
      <dgm:spPr/>
      <dgm:t>
        <a:bodyPr/>
        <a:lstStyle/>
        <a:p>
          <a:r>
            <a:rPr lang="ru-RU" sz="1200" dirty="0" smtClean="0"/>
            <a:t>Определяет срок решения проблемы в регионе, формирует законодательную базу в рамках жилищного и земельного законодательства, координирует сроки реализации региональных программ.</a:t>
          </a:r>
          <a:endParaRPr lang="ru-RU" sz="1200" dirty="0"/>
        </a:p>
      </dgm:t>
    </dgm:pt>
    <dgm:pt modelId="{39406606-2AB5-49DA-A131-9C9551176CBF}" type="parTrans" cxnId="{58920543-ACA6-4031-AA92-49EF2F083DD1}">
      <dgm:prSet/>
      <dgm:spPr/>
      <dgm:t>
        <a:bodyPr/>
        <a:lstStyle/>
        <a:p>
          <a:endParaRPr lang="ru-RU" sz="1200"/>
        </a:p>
      </dgm:t>
    </dgm:pt>
    <dgm:pt modelId="{5DD606A9-6177-4353-BE74-FD5B58ED02C2}" type="sibTrans" cxnId="{58920543-ACA6-4031-AA92-49EF2F083DD1}">
      <dgm:prSet/>
      <dgm:spPr/>
      <dgm:t>
        <a:bodyPr/>
        <a:lstStyle/>
        <a:p>
          <a:endParaRPr lang="ru-RU" sz="1200"/>
        </a:p>
      </dgm:t>
    </dgm:pt>
    <dgm:pt modelId="{146A13A6-2B7E-4B57-BDF1-1A453519F0C4}">
      <dgm:prSet phldrT="[Текст]" custT="1"/>
      <dgm:spPr/>
      <dgm:t>
        <a:bodyPr/>
        <a:lstStyle/>
        <a:p>
          <a:r>
            <a:rPr lang="ru-RU" sz="1200" dirty="0" smtClean="0"/>
            <a:t>Местный бюджет</a:t>
          </a:r>
          <a:endParaRPr lang="ru-RU" sz="1200" dirty="0"/>
        </a:p>
      </dgm:t>
    </dgm:pt>
    <dgm:pt modelId="{7C4971CD-55CC-4789-B6BB-71DC69ACE3AA}" type="parTrans" cxnId="{BEF4980D-3D05-4173-8246-429F82AC933A}">
      <dgm:prSet/>
      <dgm:spPr/>
      <dgm:t>
        <a:bodyPr/>
        <a:lstStyle/>
        <a:p>
          <a:endParaRPr lang="ru-RU" sz="1200"/>
        </a:p>
      </dgm:t>
    </dgm:pt>
    <dgm:pt modelId="{D1071F64-30DA-4BB8-B635-BB1F028CE3D4}" type="sibTrans" cxnId="{BEF4980D-3D05-4173-8246-429F82AC933A}">
      <dgm:prSet/>
      <dgm:spPr/>
      <dgm:t>
        <a:bodyPr/>
        <a:lstStyle/>
        <a:p>
          <a:endParaRPr lang="ru-RU" sz="1200"/>
        </a:p>
      </dgm:t>
    </dgm:pt>
    <dgm:pt modelId="{B83341E2-355D-4796-9FAE-9650C0807B0D}">
      <dgm:prSet phldrT="[Текст]" custT="1"/>
      <dgm:spPr/>
      <dgm:t>
        <a:bodyPr/>
        <a:lstStyle/>
        <a:p>
          <a:r>
            <a:rPr lang="ru-RU" sz="1200" dirty="0" smtClean="0">
              <a:latin typeface="+mj-lt"/>
            </a:rPr>
            <a:t>Предусматривает план действий , привлечение ресурсов для строительства и оснащения объектов строительства, эффективное управление бюджетными средствами </a:t>
          </a:r>
          <a:endParaRPr lang="ru-RU" sz="1200" dirty="0">
            <a:latin typeface="+mj-lt"/>
          </a:endParaRPr>
        </a:p>
      </dgm:t>
    </dgm:pt>
    <dgm:pt modelId="{A47D9CE8-F6F2-46CC-A30E-70B55BCE962D}" type="parTrans" cxnId="{0CC3EF41-C767-4369-B030-7A316D0F816B}">
      <dgm:prSet/>
      <dgm:spPr/>
      <dgm:t>
        <a:bodyPr/>
        <a:lstStyle/>
        <a:p>
          <a:endParaRPr lang="ru-RU" sz="1200"/>
        </a:p>
      </dgm:t>
    </dgm:pt>
    <dgm:pt modelId="{B691C522-1018-49AA-9817-7DBF1E7F2799}" type="sibTrans" cxnId="{0CC3EF41-C767-4369-B030-7A316D0F816B}">
      <dgm:prSet/>
      <dgm:spPr/>
      <dgm:t>
        <a:bodyPr/>
        <a:lstStyle/>
        <a:p>
          <a:endParaRPr lang="ru-RU" sz="1200"/>
        </a:p>
      </dgm:t>
    </dgm:pt>
    <dgm:pt modelId="{ECB37C6C-FA33-436B-BFC6-FDA819237AE3}" type="pres">
      <dgm:prSet presAssocID="{A5C6F5BD-A666-4B70-8FCC-24644398D34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8EA887A-4E73-4018-ACB7-7E1D09CA13C8}" type="pres">
      <dgm:prSet presAssocID="{A5C6F5BD-A666-4B70-8FCC-24644398D34C}" presName="tSp" presStyleCnt="0"/>
      <dgm:spPr/>
    </dgm:pt>
    <dgm:pt modelId="{524A8544-AD8D-4D95-997D-DA5FE96A0506}" type="pres">
      <dgm:prSet presAssocID="{A5C6F5BD-A666-4B70-8FCC-24644398D34C}" presName="bSp" presStyleCnt="0"/>
      <dgm:spPr/>
    </dgm:pt>
    <dgm:pt modelId="{E16535AD-205C-444A-B872-873A34EFEA2E}" type="pres">
      <dgm:prSet presAssocID="{A5C6F5BD-A666-4B70-8FCC-24644398D34C}" presName="process" presStyleCnt="0"/>
      <dgm:spPr/>
    </dgm:pt>
    <dgm:pt modelId="{1B6E6D49-437A-4235-8338-C9FA320EA67F}" type="pres">
      <dgm:prSet presAssocID="{4C7877C8-E098-4B34-BAA2-A3ABC68FCCA9}" presName="composite1" presStyleCnt="0"/>
      <dgm:spPr/>
    </dgm:pt>
    <dgm:pt modelId="{772FC8FA-B121-4542-9E8F-5AF0538C1280}" type="pres">
      <dgm:prSet presAssocID="{4C7877C8-E098-4B34-BAA2-A3ABC68FCCA9}" presName="dummyNode1" presStyleLbl="node1" presStyleIdx="0" presStyleCnt="3"/>
      <dgm:spPr/>
    </dgm:pt>
    <dgm:pt modelId="{55F524DF-BE28-4CE3-A943-0868370541B2}" type="pres">
      <dgm:prSet presAssocID="{4C7877C8-E098-4B34-BAA2-A3ABC68FCCA9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878389-F188-40B2-A416-E1A3F49A52F8}" type="pres">
      <dgm:prSet presAssocID="{4C7877C8-E098-4B34-BAA2-A3ABC68FCCA9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777D00-55DC-497E-9480-C6A8F0CB21F6}" type="pres">
      <dgm:prSet presAssocID="{4C7877C8-E098-4B34-BAA2-A3ABC68FCCA9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C66590-3DA3-4D65-8B7C-35FE4E670E66}" type="pres">
      <dgm:prSet presAssocID="{4C7877C8-E098-4B34-BAA2-A3ABC68FCCA9}" presName="connSite1" presStyleCnt="0"/>
      <dgm:spPr/>
    </dgm:pt>
    <dgm:pt modelId="{0F0DDA91-7B1F-4086-BA22-2612ABDE1692}" type="pres">
      <dgm:prSet presAssocID="{AE994612-A04A-462E-A2C0-1D21FCF04505}" presName="Name9" presStyleLbl="sibTrans2D1" presStyleIdx="0" presStyleCnt="2"/>
      <dgm:spPr/>
      <dgm:t>
        <a:bodyPr/>
        <a:lstStyle/>
        <a:p>
          <a:endParaRPr lang="ru-RU"/>
        </a:p>
      </dgm:t>
    </dgm:pt>
    <dgm:pt modelId="{9088BEA7-0B8B-4B3A-9574-7B7FFB001337}" type="pres">
      <dgm:prSet presAssocID="{C837EC00-F3E7-47CB-9AE0-1E0ECF71EFDF}" presName="composite2" presStyleCnt="0"/>
      <dgm:spPr/>
    </dgm:pt>
    <dgm:pt modelId="{C81CAAFC-5A63-498F-8738-FF1E6885EB79}" type="pres">
      <dgm:prSet presAssocID="{C837EC00-F3E7-47CB-9AE0-1E0ECF71EFDF}" presName="dummyNode2" presStyleLbl="node1" presStyleIdx="0" presStyleCnt="3"/>
      <dgm:spPr/>
    </dgm:pt>
    <dgm:pt modelId="{5263AC0C-57E2-4B7E-9482-C55B560B3D6E}" type="pres">
      <dgm:prSet presAssocID="{C837EC00-F3E7-47CB-9AE0-1E0ECF71EFDF}" presName="childNode2" presStyleLbl="bgAcc1" presStyleIdx="1" presStyleCnt="3" custScaleY="142527" custLinFactNeighborX="-2494" custLinFactNeighborY="178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8098E3-6799-4FFF-8263-E50D1CAA9894}" type="pres">
      <dgm:prSet presAssocID="{C837EC00-F3E7-47CB-9AE0-1E0ECF71EFDF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F38C98-9155-4C5B-BA2B-01F8D6E44D91}" type="pres">
      <dgm:prSet presAssocID="{C837EC00-F3E7-47CB-9AE0-1E0ECF71EFDF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770140-25BA-4BD4-ABC2-C6CC521FD70F}" type="pres">
      <dgm:prSet presAssocID="{C837EC00-F3E7-47CB-9AE0-1E0ECF71EFDF}" presName="connSite2" presStyleCnt="0"/>
      <dgm:spPr/>
    </dgm:pt>
    <dgm:pt modelId="{9F92F024-5E80-4186-9995-DBDD6A91B4C7}" type="pres">
      <dgm:prSet presAssocID="{50AEDB1D-CDF9-4FA8-B7E0-1CA4D870E031}" presName="Name18" presStyleLbl="sibTrans2D1" presStyleIdx="1" presStyleCnt="2" custAng="20289698" custLinFactNeighborX="-4687" custLinFactNeighborY="-2911"/>
      <dgm:spPr/>
      <dgm:t>
        <a:bodyPr/>
        <a:lstStyle/>
        <a:p>
          <a:endParaRPr lang="ru-RU"/>
        </a:p>
      </dgm:t>
    </dgm:pt>
    <dgm:pt modelId="{4B9E77C2-CD54-45CE-959E-C1052C07BE34}" type="pres">
      <dgm:prSet presAssocID="{146A13A6-2B7E-4B57-BDF1-1A453519F0C4}" presName="composite1" presStyleCnt="0"/>
      <dgm:spPr/>
    </dgm:pt>
    <dgm:pt modelId="{0F1151D0-4E97-4E3F-A6D8-AA314CD9BC74}" type="pres">
      <dgm:prSet presAssocID="{146A13A6-2B7E-4B57-BDF1-1A453519F0C4}" presName="dummyNode1" presStyleLbl="node1" presStyleIdx="1" presStyleCnt="3"/>
      <dgm:spPr/>
    </dgm:pt>
    <dgm:pt modelId="{25E57405-2AE0-4827-8187-88AAC89AFD81}" type="pres">
      <dgm:prSet presAssocID="{146A13A6-2B7E-4B57-BDF1-1A453519F0C4}" presName="childNode1" presStyleLbl="bgAcc1" presStyleIdx="2" presStyleCnt="3" custScaleY="181752" custLinFactNeighborX="-1606" custLinFactNeighborY="274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2587D9-5CE6-4572-8E1C-DADCF67E50D9}" type="pres">
      <dgm:prSet presAssocID="{146A13A6-2B7E-4B57-BDF1-1A453519F0C4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28327E-CD5A-4BFF-A781-EBBC375FC581}" type="pres">
      <dgm:prSet presAssocID="{146A13A6-2B7E-4B57-BDF1-1A453519F0C4}" presName="parentNode1" presStyleLbl="node1" presStyleIdx="2" presStyleCnt="3" custLinFactNeighborX="-5039" custLinFactNeighborY="7730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BAFD7E-4878-4A7F-8DD5-8E2734E5F1A6}" type="pres">
      <dgm:prSet presAssocID="{146A13A6-2B7E-4B57-BDF1-1A453519F0C4}" presName="connSite1" presStyleCnt="0"/>
      <dgm:spPr/>
    </dgm:pt>
  </dgm:ptLst>
  <dgm:cxnLst>
    <dgm:cxn modelId="{434CF693-FA47-44E5-8319-E46704C31001}" type="presOf" srcId="{146A13A6-2B7E-4B57-BDF1-1A453519F0C4}" destId="{CB28327E-CD5A-4BFF-A781-EBBC375FC581}" srcOrd="0" destOrd="0" presId="urn:microsoft.com/office/officeart/2005/8/layout/hProcess4"/>
    <dgm:cxn modelId="{362E4F96-F1A4-458F-B6CB-C500276EBA0A}" type="presOf" srcId="{81E6EA58-541D-4934-8EB5-30A2307507DC}" destId="{55F524DF-BE28-4CE3-A943-0868370541B2}" srcOrd="0" destOrd="0" presId="urn:microsoft.com/office/officeart/2005/8/layout/hProcess4"/>
    <dgm:cxn modelId="{58920543-ACA6-4031-AA92-49EF2F083DD1}" srcId="{C837EC00-F3E7-47CB-9AE0-1E0ECF71EFDF}" destId="{4C01699D-9F47-4654-BB21-E14AB31F30DD}" srcOrd="0" destOrd="0" parTransId="{39406606-2AB5-49DA-A131-9C9551176CBF}" sibTransId="{5DD606A9-6177-4353-BE74-FD5B58ED02C2}"/>
    <dgm:cxn modelId="{AF35780C-9F14-45C2-898E-9E6DBBB9937E}" type="presOf" srcId="{4C7877C8-E098-4B34-BAA2-A3ABC68FCCA9}" destId="{3B777D00-55DC-497E-9480-C6A8F0CB21F6}" srcOrd="0" destOrd="0" presId="urn:microsoft.com/office/officeart/2005/8/layout/hProcess4"/>
    <dgm:cxn modelId="{D0608A78-632E-4867-BC0B-3FC8991AFAEA}" type="presOf" srcId="{C837EC00-F3E7-47CB-9AE0-1E0ECF71EFDF}" destId="{E1F38C98-9155-4C5B-BA2B-01F8D6E44D91}" srcOrd="0" destOrd="0" presId="urn:microsoft.com/office/officeart/2005/8/layout/hProcess4"/>
    <dgm:cxn modelId="{5B60A39A-4C01-4FAF-AB11-0A56F4ADB5EE}" type="presOf" srcId="{50AEDB1D-CDF9-4FA8-B7E0-1CA4D870E031}" destId="{9F92F024-5E80-4186-9995-DBDD6A91B4C7}" srcOrd="0" destOrd="0" presId="urn:microsoft.com/office/officeart/2005/8/layout/hProcess4"/>
    <dgm:cxn modelId="{EAD28416-7515-4CC4-BCA0-D90060D60C79}" type="presOf" srcId="{AE994612-A04A-462E-A2C0-1D21FCF04505}" destId="{0F0DDA91-7B1F-4086-BA22-2612ABDE1692}" srcOrd="0" destOrd="0" presId="urn:microsoft.com/office/officeart/2005/8/layout/hProcess4"/>
    <dgm:cxn modelId="{E8A1AA8E-D27C-4BE1-867F-778ECB416E50}" type="presOf" srcId="{B83341E2-355D-4796-9FAE-9650C0807B0D}" destId="{25E57405-2AE0-4827-8187-88AAC89AFD81}" srcOrd="0" destOrd="0" presId="urn:microsoft.com/office/officeart/2005/8/layout/hProcess4"/>
    <dgm:cxn modelId="{9BBA270F-93B8-4DD2-9CBC-D2D660DE4E4B}" srcId="{A5C6F5BD-A666-4B70-8FCC-24644398D34C}" destId="{C837EC00-F3E7-47CB-9AE0-1E0ECF71EFDF}" srcOrd="1" destOrd="0" parTransId="{EE8D1655-31E8-4C69-978D-B05C9ADF03B3}" sibTransId="{50AEDB1D-CDF9-4FA8-B7E0-1CA4D870E031}"/>
    <dgm:cxn modelId="{FEABCB7F-D7FC-432F-9D22-20D0719D51CD}" type="presOf" srcId="{4C01699D-9F47-4654-BB21-E14AB31F30DD}" destId="{5263AC0C-57E2-4B7E-9482-C55B560B3D6E}" srcOrd="0" destOrd="0" presId="urn:microsoft.com/office/officeart/2005/8/layout/hProcess4"/>
    <dgm:cxn modelId="{424FB380-1BE8-43D7-9DED-DD272EB250DD}" srcId="{4C7877C8-E098-4B34-BAA2-A3ABC68FCCA9}" destId="{81E6EA58-541D-4934-8EB5-30A2307507DC}" srcOrd="0" destOrd="0" parTransId="{47BA82EA-C172-465D-8F22-1B3004BFDB3F}" sibTransId="{793E3606-F7A8-48C5-9680-BB1CE402402B}"/>
    <dgm:cxn modelId="{0CC3EF41-C767-4369-B030-7A316D0F816B}" srcId="{146A13A6-2B7E-4B57-BDF1-1A453519F0C4}" destId="{B83341E2-355D-4796-9FAE-9650C0807B0D}" srcOrd="0" destOrd="0" parTransId="{A47D9CE8-F6F2-46CC-A30E-70B55BCE962D}" sibTransId="{B691C522-1018-49AA-9817-7DBF1E7F2799}"/>
    <dgm:cxn modelId="{5CD79558-9E9E-4EA8-9EB2-B62C9750CB73}" type="presOf" srcId="{A5C6F5BD-A666-4B70-8FCC-24644398D34C}" destId="{ECB37C6C-FA33-436B-BFC6-FDA819237AE3}" srcOrd="0" destOrd="0" presId="urn:microsoft.com/office/officeart/2005/8/layout/hProcess4"/>
    <dgm:cxn modelId="{BEF4980D-3D05-4173-8246-429F82AC933A}" srcId="{A5C6F5BD-A666-4B70-8FCC-24644398D34C}" destId="{146A13A6-2B7E-4B57-BDF1-1A453519F0C4}" srcOrd="2" destOrd="0" parTransId="{7C4971CD-55CC-4789-B6BB-71DC69ACE3AA}" sibTransId="{D1071F64-30DA-4BB8-B635-BB1F028CE3D4}"/>
    <dgm:cxn modelId="{2D576746-8CF7-4203-8796-C4BE3262965C}" type="presOf" srcId="{4C01699D-9F47-4654-BB21-E14AB31F30DD}" destId="{FD8098E3-6799-4FFF-8263-E50D1CAA9894}" srcOrd="1" destOrd="0" presId="urn:microsoft.com/office/officeart/2005/8/layout/hProcess4"/>
    <dgm:cxn modelId="{DB7D337D-2841-4DE4-8475-FA8634E26135}" srcId="{A5C6F5BD-A666-4B70-8FCC-24644398D34C}" destId="{4C7877C8-E098-4B34-BAA2-A3ABC68FCCA9}" srcOrd="0" destOrd="0" parTransId="{2719060D-8A49-47E2-BEF4-A10FA57341D2}" sibTransId="{AE994612-A04A-462E-A2C0-1D21FCF04505}"/>
    <dgm:cxn modelId="{34EC5161-EC34-4CA2-9D6B-2A4797B57DCD}" type="presOf" srcId="{81E6EA58-541D-4934-8EB5-30A2307507DC}" destId="{03878389-F188-40B2-A416-E1A3F49A52F8}" srcOrd="1" destOrd="0" presId="urn:microsoft.com/office/officeart/2005/8/layout/hProcess4"/>
    <dgm:cxn modelId="{CBA00E87-4CDC-444B-99EA-FC79F2A4B5FB}" type="presOf" srcId="{B83341E2-355D-4796-9FAE-9650C0807B0D}" destId="{B62587D9-5CE6-4572-8E1C-DADCF67E50D9}" srcOrd="1" destOrd="0" presId="urn:microsoft.com/office/officeart/2005/8/layout/hProcess4"/>
    <dgm:cxn modelId="{B8425603-866C-4CDE-B509-B635B3FC079C}" type="presParOf" srcId="{ECB37C6C-FA33-436B-BFC6-FDA819237AE3}" destId="{98EA887A-4E73-4018-ACB7-7E1D09CA13C8}" srcOrd="0" destOrd="0" presId="urn:microsoft.com/office/officeart/2005/8/layout/hProcess4"/>
    <dgm:cxn modelId="{4011423C-A70A-4A4C-9458-69CB9D977CA1}" type="presParOf" srcId="{ECB37C6C-FA33-436B-BFC6-FDA819237AE3}" destId="{524A8544-AD8D-4D95-997D-DA5FE96A0506}" srcOrd="1" destOrd="0" presId="urn:microsoft.com/office/officeart/2005/8/layout/hProcess4"/>
    <dgm:cxn modelId="{91FE7987-BE46-4283-BA37-BEA81D36A6B7}" type="presParOf" srcId="{ECB37C6C-FA33-436B-BFC6-FDA819237AE3}" destId="{E16535AD-205C-444A-B872-873A34EFEA2E}" srcOrd="2" destOrd="0" presId="urn:microsoft.com/office/officeart/2005/8/layout/hProcess4"/>
    <dgm:cxn modelId="{C53C45FC-C3C5-4F76-AC89-B66028C776FA}" type="presParOf" srcId="{E16535AD-205C-444A-B872-873A34EFEA2E}" destId="{1B6E6D49-437A-4235-8338-C9FA320EA67F}" srcOrd="0" destOrd="0" presId="urn:microsoft.com/office/officeart/2005/8/layout/hProcess4"/>
    <dgm:cxn modelId="{C4AC3E69-8350-4B55-9C70-049A3956D7B4}" type="presParOf" srcId="{1B6E6D49-437A-4235-8338-C9FA320EA67F}" destId="{772FC8FA-B121-4542-9E8F-5AF0538C1280}" srcOrd="0" destOrd="0" presId="urn:microsoft.com/office/officeart/2005/8/layout/hProcess4"/>
    <dgm:cxn modelId="{277E0CFA-A011-4293-B297-C28429D96EB6}" type="presParOf" srcId="{1B6E6D49-437A-4235-8338-C9FA320EA67F}" destId="{55F524DF-BE28-4CE3-A943-0868370541B2}" srcOrd="1" destOrd="0" presId="urn:microsoft.com/office/officeart/2005/8/layout/hProcess4"/>
    <dgm:cxn modelId="{D7697225-0FD3-4015-B193-466E5CD2014C}" type="presParOf" srcId="{1B6E6D49-437A-4235-8338-C9FA320EA67F}" destId="{03878389-F188-40B2-A416-E1A3F49A52F8}" srcOrd="2" destOrd="0" presId="urn:microsoft.com/office/officeart/2005/8/layout/hProcess4"/>
    <dgm:cxn modelId="{AB1E8EA6-DA1D-4AA0-9818-2E714F21D72B}" type="presParOf" srcId="{1B6E6D49-437A-4235-8338-C9FA320EA67F}" destId="{3B777D00-55DC-497E-9480-C6A8F0CB21F6}" srcOrd="3" destOrd="0" presId="urn:microsoft.com/office/officeart/2005/8/layout/hProcess4"/>
    <dgm:cxn modelId="{B9115BAF-773F-4C05-9EE7-66DC9B0A0830}" type="presParOf" srcId="{1B6E6D49-437A-4235-8338-C9FA320EA67F}" destId="{6FC66590-3DA3-4D65-8B7C-35FE4E670E66}" srcOrd="4" destOrd="0" presId="urn:microsoft.com/office/officeart/2005/8/layout/hProcess4"/>
    <dgm:cxn modelId="{6D0C67E8-A299-4D97-BEE1-6368FA812C9B}" type="presParOf" srcId="{E16535AD-205C-444A-B872-873A34EFEA2E}" destId="{0F0DDA91-7B1F-4086-BA22-2612ABDE1692}" srcOrd="1" destOrd="0" presId="urn:microsoft.com/office/officeart/2005/8/layout/hProcess4"/>
    <dgm:cxn modelId="{1389248B-52A3-4E0E-AB27-F8D8EC5A90C7}" type="presParOf" srcId="{E16535AD-205C-444A-B872-873A34EFEA2E}" destId="{9088BEA7-0B8B-4B3A-9574-7B7FFB001337}" srcOrd="2" destOrd="0" presId="urn:microsoft.com/office/officeart/2005/8/layout/hProcess4"/>
    <dgm:cxn modelId="{87A9BF42-AACA-4D2D-9711-99F482472D61}" type="presParOf" srcId="{9088BEA7-0B8B-4B3A-9574-7B7FFB001337}" destId="{C81CAAFC-5A63-498F-8738-FF1E6885EB79}" srcOrd="0" destOrd="0" presId="urn:microsoft.com/office/officeart/2005/8/layout/hProcess4"/>
    <dgm:cxn modelId="{BA03FD19-1D40-4402-9E6E-A85E1A50399C}" type="presParOf" srcId="{9088BEA7-0B8B-4B3A-9574-7B7FFB001337}" destId="{5263AC0C-57E2-4B7E-9482-C55B560B3D6E}" srcOrd="1" destOrd="0" presId="urn:microsoft.com/office/officeart/2005/8/layout/hProcess4"/>
    <dgm:cxn modelId="{2F31294E-225D-4391-A1C7-001A40B46667}" type="presParOf" srcId="{9088BEA7-0B8B-4B3A-9574-7B7FFB001337}" destId="{FD8098E3-6799-4FFF-8263-E50D1CAA9894}" srcOrd="2" destOrd="0" presId="urn:microsoft.com/office/officeart/2005/8/layout/hProcess4"/>
    <dgm:cxn modelId="{88C3F095-2EEB-45C1-960D-C43A6922922B}" type="presParOf" srcId="{9088BEA7-0B8B-4B3A-9574-7B7FFB001337}" destId="{E1F38C98-9155-4C5B-BA2B-01F8D6E44D91}" srcOrd="3" destOrd="0" presId="urn:microsoft.com/office/officeart/2005/8/layout/hProcess4"/>
    <dgm:cxn modelId="{FBC0B750-B2DD-4314-B036-AF605203E3EF}" type="presParOf" srcId="{9088BEA7-0B8B-4B3A-9574-7B7FFB001337}" destId="{B0770140-25BA-4BD4-ABC2-C6CC521FD70F}" srcOrd="4" destOrd="0" presId="urn:microsoft.com/office/officeart/2005/8/layout/hProcess4"/>
    <dgm:cxn modelId="{E5E8297A-EAAB-453B-8AAF-9F529471C4F7}" type="presParOf" srcId="{E16535AD-205C-444A-B872-873A34EFEA2E}" destId="{9F92F024-5E80-4186-9995-DBDD6A91B4C7}" srcOrd="3" destOrd="0" presId="urn:microsoft.com/office/officeart/2005/8/layout/hProcess4"/>
    <dgm:cxn modelId="{C60CF6D7-6744-4349-863E-A3F0DEBC1F94}" type="presParOf" srcId="{E16535AD-205C-444A-B872-873A34EFEA2E}" destId="{4B9E77C2-CD54-45CE-959E-C1052C07BE34}" srcOrd="4" destOrd="0" presId="urn:microsoft.com/office/officeart/2005/8/layout/hProcess4"/>
    <dgm:cxn modelId="{9FA288B7-06FA-417C-8114-FCC0F2194037}" type="presParOf" srcId="{4B9E77C2-CD54-45CE-959E-C1052C07BE34}" destId="{0F1151D0-4E97-4E3F-A6D8-AA314CD9BC74}" srcOrd="0" destOrd="0" presId="urn:microsoft.com/office/officeart/2005/8/layout/hProcess4"/>
    <dgm:cxn modelId="{FF85F9CC-345A-4BBB-BC84-CFA9446A3395}" type="presParOf" srcId="{4B9E77C2-CD54-45CE-959E-C1052C07BE34}" destId="{25E57405-2AE0-4827-8187-88AAC89AFD81}" srcOrd="1" destOrd="0" presId="urn:microsoft.com/office/officeart/2005/8/layout/hProcess4"/>
    <dgm:cxn modelId="{D36A519E-485A-404D-9517-49B68A3C79D0}" type="presParOf" srcId="{4B9E77C2-CD54-45CE-959E-C1052C07BE34}" destId="{B62587D9-5CE6-4572-8E1C-DADCF67E50D9}" srcOrd="2" destOrd="0" presId="urn:microsoft.com/office/officeart/2005/8/layout/hProcess4"/>
    <dgm:cxn modelId="{EC4951B2-C73E-4220-97B6-DE151CFF9744}" type="presParOf" srcId="{4B9E77C2-CD54-45CE-959E-C1052C07BE34}" destId="{CB28327E-CD5A-4BFF-A781-EBBC375FC581}" srcOrd="3" destOrd="0" presId="urn:microsoft.com/office/officeart/2005/8/layout/hProcess4"/>
    <dgm:cxn modelId="{3165438F-14C0-49AA-9A4E-A7A69A82DDB1}" type="presParOf" srcId="{4B9E77C2-CD54-45CE-959E-C1052C07BE34}" destId="{8BBAFD7E-4878-4A7F-8DD5-8E2734E5F1A6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5C6F5BD-A666-4B70-8FCC-24644398D34C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C7877C8-E098-4B34-BAA2-A3ABC68FCCA9}">
      <dgm:prSet phldrT="[Текст]" custT="1"/>
      <dgm:spPr/>
      <dgm:t>
        <a:bodyPr/>
        <a:lstStyle/>
        <a:p>
          <a:r>
            <a:rPr lang="ru-RU" sz="1200" dirty="0" smtClean="0"/>
            <a:t>Федеральный уровень</a:t>
          </a:r>
          <a:endParaRPr lang="ru-RU" sz="1200" dirty="0"/>
        </a:p>
      </dgm:t>
    </dgm:pt>
    <dgm:pt modelId="{2719060D-8A49-47E2-BEF4-A10FA57341D2}" type="parTrans" cxnId="{DB7D337D-2841-4DE4-8475-FA8634E26135}">
      <dgm:prSet/>
      <dgm:spPr/>
      <dgm:t>
        <a:bodyPr/>
        <a:lstStyle/>
        <a:p>
          <a:endParaRPr lang="ru-RU" sz="1200"/>
        </a:p>
      </dgm:t>
    </dgm:pt>
    <dgm:pt modelId="{AE994612-A04A-462E-A2C0-1D21FCF04505}" type="sibTrans" cxnId="{DB7D337D-2841-4DE4-8475-FA8634E26135}">
      <dgm:prSet/>
      <dgm:spPr/>
      <dgm:t>
        <a:bodyPr/>
        <a:lstStyle/>
        <a:p>
          <a:endParaRPr lang="ru-RU" sz="1200"/>
        </a:p>
      </dgm:t>
    </dgm:pt>
    <dgm:pt modelId="{81E6EA58-541D-4934-8EB5-30A2307507DC}">
      <dgm:prSet phldrT="[Текст]" custT="1"/>
      <dgm:spPr/>
      <dgm:t>
        <a:bodyPr/>
        <a:lstStyle/>
        <a:p>
          <a:pPr algn="ctr"/>
          <a:r>
            <a:rPr lang="ru-RU" sz="1200" dirty="0" smtClean="0"/>
            <a:t>Определяет масштаб проблемы, правовые и финансовые механизмы  ее решения</a:t>
          </a:r>
          <a:endParaRPr lang="ru-RU" sz="1200" dirty="0"/>
        </a:p>
      </dgm:t>
    </dgm:pt>
    <dgm:pt modelId="{47BA82EA-C172-465D-8F22-1B3004BFDB3F}" type="parTrans" cxnId="{424FB380-1BE8-43D7-9DED-DD272EB250DD}">
      <dgm:prSet/>
      <dgm:spPr/>
      <dgm:t>
        <a:bodyPr/>
        <a:lstStyle/>
        <a:p>
          <a:endParaRPr lang="ru-RU" sz="1200"/>
        </a:p>
      </dgm:t>
    </dgm:pt>
    <dgm:pt modelId="{793E3606-F7A8-48C5-9680-BB1CE402402B}" type="sibTrans" cxnId="{424FB380-1BE8-43D7-9DED-DD272EB250DD}">
      <dgm:prSet/>
      <dgm:spPr/>
      <dgm:t>
        <a:bodyPr/>
        <a:lstStyle/>
        <a:p>
          <a:endParaRPr lang="ru-RU" sz="1200"/>
        </a:p>
      </dgm:t>
    </dgm:pt>
    <dgm:pt modelId="{C837EC00-F3E7-47CB-9AE0-1E0ECF71EFDF}">
      <dgm:prSet phldrT="[Текст]" custT="1"/>
      <dgm:spPr/>
      <dgm:t>
        <a:bodyPr/>
        <a:lstStyle/>
        <a:p>
          <a:r>
            <a:rPr lang="ru-RU" sz="1200" dirty="0" smtClean="0"/>
            <a:t>Региональный уровень</a:t>
          </a:r>
          <a:endParaRPr lang="ru-RU" sz="1200" dirty="0"/>
        </a:p>
      </dgm:t>
    </dgm:pt>
    <dgm:pt modelId="{EE8D1655-31E8-4C69-978D-B05C9ADF03B3}" type="parTrans" cxnId="{9BBA270F-93B8-4DD2-9CBC-D2D660DE4E4B}">
      <dgm:prSet/>
      <dgm:spPr/>
      <dgm:t>
        <a:bodyPr/>
        <a:lstStyle/>
        <a:p>
          <a:endParaRPr lang="ru-RU" sz="1200"/>
        </a:p>
      </dgm:t>
    </dgm:pt>
    <dgm:pt modelId="{50AEDB1D-CDF9-4FA8-B7E0-1CA4D870E031}" type="sibTrans" cxnId="{9BBA270F-93B8-4DD2-9CBC-D2D660DE4E4B}">
      <dgm:prSet/>
      <dgm:spPr/>
      <dgm:t>
        <a:bodyPr/>
        <a:lstStyle/>
        <a:p>
          <a:endParaRPr lang="ru-RU" sz="1200"/>
        </a:p>
      </dgm:t>
    </dgm:pt>
    <dgm:pt modelId="{4C01699D-9F47-4654-BB21-E14AB31F30DD}">
      <dgm:prSet phldrT="[Текст]" custT="1"/>
      <dgm:spPr/>
      <dgm:t>
        <a:bodyPr/>
        <a:lstStyle/>
        <a:p>
          <a:r>
            <a:rPr lang="ru-RU" sz="1200" dirty="0" smtClean="0"/>
            <a:t>Определяет срок решения проблемы в регионе, формирует законодательную базу в рамках жилищного и земельного законодательства, координирует сроки реализации региональных программ.</a:t>
          </a:r>
          <a:endParaRPr lang="ru-RU" sz="1200" dirty="0"/>
        </a:p>
      </dgm:t>
    </dgm:pt>
    <dgm:pt modelId="{39406606-2AB5-49DA-A131-9C9551176CBF}" type="parTrans" cxnId="{58920543-ACA6-4031-AA92-49EF2F083DD1}">
      <dgm:prSet/>
      <dgm:spPr/>
      <dgm:t>
        <a:bodyPr/>
        <a:lstStyle/>
        <a:p>
          <a:endParaRPr lang="ru-RU" sz="1200"/>
        </a:p>
      </dgm:t>
    </dgm:pt>
    <dgm:pt modelId="{5DD606A9-6177-4353-BE74-FD5B58ED02C2}" type="sibTrans" cxnId="{58920543-ACA6-4031-AA92-49EF2F083DD1}">
      <dgm:prSet/>
      <dgm:spPr/>
      <dgm:t>
        <a:bodyPr/>
        <a:lstStyle/>
        <a:p>
          <a:endParaRPr lang="ru-RU" sz="1200"/>
        </a:p>
      </dgm:t>
    </dgm:pt>
    <dgm:pt modelId="{146A13A6-2B7E-4B57-BDF1-1A453519F0C4}">
      <dgm:prSet phldrT="[Текст]" custT="1"/>
      <dgm:spPr/>
      <dgm:t>
        <a:bodyPr/>
        <a:lstStyle/>
        <a:p>
          <a:r>
            <a:rPr lang="ru-RU" sz="1200" dirty="0" smtClean="0"/>
            <a:t>Местный бюджет</a:t>
          </a:r>
          <a:endParaRPr lang="ru-RU" sz="1200" dirty="0"/>
        </a:p>
      </dgm:t>
    </dgm:pt>
    <dgm:pt modelId="{7C4971CD-55CC-4789-B6BB-71DC69ACE3AA}" type="parTrans" cxnId="{BEF4980D-3D05-4173-8246-429F82AC933A}">
      <dgm:prSet/>
      <dgm:spPr/>
      <dgm:t>
        <a:bodyPr/>
        <a:lstStyle/>
        <a:p>
          <a:endParaRPr lang="ru-RU" sz="1200"/>
        </a:p>
      </dgm:t>
    </dgm:pt>
    <dgm:pt modelId="{D1071F64-30DA-4BB8-B635-BB1F028CE3D4}" type="sibTrans" cxnId="{BEF4980D-3D05-4173-8246-429F82AC933A}">
      <dgm:prSet/>
      <dgm:spPr/>
      <dgm:t>
        <a:bodyPr/>
        <a:lstStyle/>
        <a:p>
          <a:endParaRPr lang="ru-RU" sz="1200"/>
        </a:p>
      </dgm:t>
    </dgm:pt>
    <dgm:pt modelId="{B83341E2-355D-4796-9FAE-9650C0807B0D}">
      <dgm:prSet phldrT="[Текст]" custT="1"/>
      <dgm:spPr/>
      <dgm:t>
        <a:bodyPr/>
        <a:lstStyle/>
        <a:p>
          <a:r>
            <a:rPr lang="ru-RU" sz="1200" dirty="0" smtClean="0">
              <a:latin typeface="+mj-lt"/>
            </a:rPr>
            <a:t>Предусматривает план действий , привлечение ресурсов для строительства и оснащения объектов строительства, эффективное управление бюджетными средствами </a:t>
          </a:r>
          <a:endParaRPr lang="ru-RU" sz="1200" dirty="0">
            <a:latin typeface="+mj-lt"/>
          </a:endParaRPr>
        </a:p>
      </dgm:t>
    </dgm:pt>
    <dgm:pt modelId="{A47D9CE8-F6F2-46CC-A30E-70B55BCE962D}" type="parTrans" cxnId="{0CC3EF41-C767-4369-B030-7A316D0F816B}">
      <dgm:prSet/>
      <dgm:spPr/>
      <dgm:t>
        <a:bodyPr/>
        <a:lstStyle/>
        <a:p>
          <a:endParaRPr lang="ru-RU" sz="1200"/>
        </a:p>
      </dgm:t>
    </dgm:pt>
    <dgm:pt modelId="{B691C522-1018-49AA-9817-7DBF1E7F2799}" type="sibTrans" cxnId="{0CC3EF41-C767-4369-B030-7A316D0F816B}">
      <dgm:prSet/>
      <dgm:spPr/>
      <dgm:t>
        <a:bodyPr/>
        <a:lstStyle/>
        <a:p>
          <a:endParaRPr lang="ru-RU" sz="1200"/>
        </a:p>
      </dgm:t>
    </dgm:pt>
    <dgm:pt modelId="{ECB37C6C-FA33-436B-BFC6-FDA819237AE3}" type="pres">
      <dgm:prSet presAssocID="{A5C6F5BD-A666-4B70-8FCC-24644398D34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8EA887A-4E73-4018-ACB7-7E1D09CA13C8}" type="pres">
      <dgm:prSet presAssocID="{A5C6F5BD-A666-4B70-8FCC-24644398D34C}" presName="tSp" presStyleCnt="0"/>
      <dgm:spPr/>
    </dgm:pt>
    <dgm:pt modelId="{524A8544-AD8D-4D95-997D-DA5FE96A0506}" type="pres">
      <dgm:prSet presAssocID="{A5C6F5BD-A666-4B70-8FCC-24644398D34C}" presName="bSp" presStyleCnt="0"/>
      <dgm:spPr/>
    </dgm:pt>
    <dgm:pt modelId="{E16535AD-205C-444A-B872-873A34EFEA2E}" type="pres">
      <dgm:prSet presAssocID="{A5C6F5BD-A666-4B70-8FCC-24644398D34C}" presName="process" presStyleCnt="0"/>
      <dgm:spPr/>
    </dgm:pt>
    <dgm:pt modelId="{1B6E6D49-437A-4235-8338-C9FA320EA67F}" type="pres">
      <dgm:prSet presAssocID="{4C7877C8-E098-4B34-BAA2-A3ABC68FCCA9}" presName="composite1" presStyleCnt="0"/>
      <dgm:spPr/>
    </dgm:pt>
    <dgm:pt modelId="{772FC8FA-B121-4542-9E8F-5AF0538C1280}" type="pres">
      <dgm:prSet presAssocID="{4C7877C8-E098-4B34-BAA2-A3ABC68FCCA9}" presName="dummyNode1" presStyleLbl="node1" presStyleIdx="0" presStyleCnt="3"/>
      <dgm:spPr/>
    </dgm:pt>
    <dgm:pt modelId="{55F524DF-BE28-4CE3-A943-0868370541B2}" type="pres">
      <dgm:prSet presAssocID="{4C7877C8-E098-4B34-BAA2-A3ABC68FCCA9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878389-F188-40B2-A416-E1A3F49A52F8}" type="pres">
      <dgm:prSet presAssocID="{4C7877C8-E098-4B34-BAA2-A3ABC68FCCA9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777D00-55DC-497E-9480-C6A8F0CB21F6}" type="pres">
      <dgm:prSet presAssocID="{4C7877C8-E098-4B34-BAA2-A3ABC68FCCA9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C66590-3DA3-4D65-8B7C-35FE4E670E66}" type="pres">
      <dgm:prSet presAssocID="{4C7877C8-E098-4B34-BAA2-A3ABC68FCCA9}" presName="connSite1" presStyleCnt="0"/>
      <dgm:spPr/>
    </dgm:pt>
    <dgm:pt modelId="{0F0DDA91-7B1F-4086-BA22-2612ABDE1692}" type="pres">
      <dgm:prSet presAssocID="{AE994612-A04A-462E-A2C0-1D21FCF04505}" presName="Name9" presStyleLbl="sibTrans2D1" presStyleIdx="0" presStyleCnt="2"/>
      <dgm:spPr/>
      <dgm:t>
        <a:bodyPr/>
        <a:lstStyle/>
        <a:p>
          <a:endParaRPr lang="ru-RU"/>
        </a:p>
      </dgm:t>
    </dgm:pt>
    <dgm:pt modelId="{9088BEA7-0B8B-4B3A-9574-7B7FFB001337}" type="pres">
      <dgm:prSet presAssocID="{C837EC00-F3E7-47CB-9AE0-1E0ECF71EFDF}" presName="composite2" presStyleCnt="0"/>
      <dgm:spPr/>
    </dgm:pt>
    <dgm:pt modelId="{C81CAAFC-5A63-498F-8738-FF1E6885EB79}" type="pres">
      <dgm:prSet presAssocID="{C837EC00-F3E7-47CB-9AE0-1E0ECF71EFDF}" presName="dummyNode2" presStyleLbl="node1" presStyleIdx="0" presStyleCnt="3"/>
      <dgm:spPr/>
    </dgm:pt>
    <dgm:pt modelId="{5263AC0C-57E2-4B7E-9482-C55B560B3D6E}" type="pres">
      <dgm:prSet presAssocID="{C837EC00-F3E7-47CB-9AE0-1E0ECF71EFDF}" presName="childNode2" presStyleLbl="bgAcc1" presStyleIdx="1" presStyleCnt="3" custScaleY="142527" custLinFactNeighborX="-2494" custLinFactNeighborY="178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8098E3-6799-4FFF-8263-E50D1CAA9894}" type="pres">
      <dgm:prSet presAssocID="{C837EC00-F3E7-47CB-9AE0-1E0ECF71EFDF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F38C98-9155-4C5B-BA2B-01F8D6E44D91}" type="pres">
      <dgm:prSet presAssocID="{C837EC00-F3E7-47CB-9AE0-1E0ECF71EFDF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770140-25BA-4BD4-ABC2-C6CC521FD70F}" type="pres">
      <dgm:prSet presAssocID="{C837EC00-F3E7-47CB-9AE0-1E0ECF71EFDF}" presName="connSite2" presStyleCnt="0"/>
      <dgm:spPr/>
    </dgm:pt>
    <dgm:pt modelId="{9F92F024-5E80-4186-9995-DBDD6A91B4C7}" type="pres">
      <dgm:prSet presAssocID="{50AEDB1D-CDF9-4FA8-B7E0-1CA4D870E031}" presName="Name18" presStyleLbl="sibTrans2D1" presStyleIdx="1" presStyleCnt="2" custAng="20289698" custLinFactNeighborX="-4687" custLinFactNeighborY="-2911"/>
      <dgm:spPr/>
      <dgm:t>
        <a:bodyPr/>
        <a:lstStyle/>
        <a:p>
          <a:endParaRPr lang="ru-RU"/>
        </a:p>
      </dgm:t>
    </dgm:pt>
    <dgm:pt modelId="{4B9E77C2-CD54-45CE-959E-C1052C07BE34}" type="pres">
      <dgm:prSet presAssocID="{146A13A6-2B7E-4B57-BDF1-1A453519F0C4}" presName="composite1" presStyleCnt="0"/>
      <dgm:spPr/>
    </dgm:pt>
    <dgm:pt modelId="{0F1151D0-4E97-4E3F-A6D8-AA314CD9BC74}" type="pres">
      <dgm:prSet presAssocID="{146A13A6-2B7E-4B57-BDF1-1A453519F0C4}" presName="dummyNode1" presStyleLbl="node1" presStyleIdx="1" presStyleCnt="3"/>
      <dgm:spPr/>
    </dgm:pt>
    <dgm:pt modelId="{25E57405-2AE0-4827-8187-88AAC89AFD81}" type="pres">
      <dgm:prSet presAssocID="{146A13A6-2B7E-4B57-BDF1-1A453519F0C4}" presName="childNode1" presStyleLbl="bgAcc1" presStyleIdx="2" presStyleCnt="3" custScaleY="181752" custLinFactNeighborX="-1606" custLinFactNeighborY="274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2587D9-5CE6-4572-8E1C-DADCF67E50D9}" type="pres">
      <dgm:prSet presAssocID="{146A13A6-2B7E-4B57-BDF1-1A453519F0C4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28327E-CD5A-4BFF-A781-EBBC375FC581}" type="pres">
      <dgm:prSet presAssocID="{146A13A6-2B7E-4B57-BDF1-1A453519F0C4}" presName="parentNode1" presStyleLbl="node1" presStyleIdx="2" presStyleCnt="3" custLinFactNeighborX="-5039" custLinFactNeighborY="7730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BAFD7E-4878-4A7F-8DD5-8E2734E5F1A6}" type="pres">
      <dgm:prSet presAssocID="{146A13A6-2B7E-4B57-BDF1-1A453519F0C4}" presName="connSite1" presStyleCnt="0"/>
      <dgm:spPr/>
    </dgm:pt>
  </dgm:ptLst>
  <dgm:cxnLst>
    <dgm:cxn modelId="{9BBA270F-93B8-4DD2-9CBC-D2D660DE4E4B}" srcId="{A5C6F5BD-A666-4B70-8FCC-24644398D34C}" destId="{C837EC00-F3E7-47CB-9AE0-1E0ECF71EFDF}" srcOrd="1" destOrd="0" parTransId="{EE8D1655-31E8-4C69-978D-B05C9ADF03B3}" sibTransId="{50AEDB1D-CDF9-4FA8-B7E0-1CA4D870E031}"/>
    <dgm:cxn modelId="{889C0C6A-5D96-4897-BF97-3569A7F8C94A}" type="presOf" srcId="{146A13A6-2B7E-4B57-BDF1-1A453519F0C4}" destId="{CB28327E-CD5A-4BFF-A781-EBBC375FC581}" srcOrd="0" destOrd="0" presId="urn:microsoft.com/office/officeart/2005/8/layout/hProcess4"/>
    <dgm:cxn modelId="{0CC3EF41-C767-4369-B030-7A316D0F816B}" srcId="{146A13A6-2B7E-4B57-BDF1-1A453519F0C4}" destId="{B83341E2-355D-4796-9FAE-9650C0807B0D}" srcOrd="0" destOrd="0" parTransId="{A47D9CE8-F6F2-46CC-A30E-70B55BCE962D}" sibTransId="{B691C522-1018-49AA-9817-7DBF1E7F2799}"/>
    <dgm:cxn modelId="{859702DC-34BB-48CC-A666-509CA319F4E0}" type="presOf" srcId="{B83341E2-355D-4796-9FAE-9650C0807B0D}" destId="{B62587D9-5CE6-4572-8E1C-DADCF67E50D9}" srcOrd="1" destOrd="0" presId="urn:microsoft.com/office/officeart/2005/8/layout/hProcess4"/>
    <dgm:cxn modelId="{5F380AE2-95DD-4C50-AB2F-DE5966071C25}" type="presOf" srcId="{50AEDB1D-CDF9-4FA8-B7E0-1CA4D870E031}" destId="{9F92F024-5E80-4186-9995-DBDD6A91B4C7}" srcOrd="0" destOrd="0" presId="urn:microsoft.com/office/officeart/2005/8/layout/hProcess4"/>
    <dgm:cxn modelId="{F7C57D79-60FB-457B-9C29-AFA157FFD2A2}" type="presOf" srcId="{C837EC00-F3E7-47CB-9AE0-1E0ECF71EFDF}" destId="{E1F38C98-9155-4C5B-BA2B-01F8D6E44D91}" srcOrd="0" destOrd="0" presId="urn:microsoft.com/office/officeart/2005/8/layout/hProcess4"/>
    <dgm:cxn modelId="{DB7D337D-2841-4DE4-8475-FA8634E26135}" srcId="{A5C6F5BD-A666-4B70-8FCC-24644398D34C}" destId="{4C7877C8-E098-4B34-BAA2-A3ABC68FCCA9}" srcOrd="0" destOrd="0" parTransId="{2719060D-8A49-47E2-BEF4-A10FA57341D2}" sibTransId="{AE994612-A04A-462E-A2C0-1D21FCF04505}"/>
    <dgm:cxn modelId="{1ADA0912-D307-4484-AF90-6E292B1A3BEA}" type="presOf" srcId="{81E6EA58-541D-4934-8EB5-30A2307507DC}" destId="{55F524DF-BE28-4CE3-A943-0868370541B2}" srcOrd="0" destOrd="0" presId="urn:microsoft.com/office/officeart/2005/8/layout/hProcess4"/>
    <dgm:cxn modelId="{8B2DB08F-D803-4A68-B915-C8837B949D7F}" type="presOf" srcId="{4C01699D-9F47-4654-BB21-E14AB31F30DD}" destId="{5263AC0C-57E2-4B7E-9482-C55B560B3D6E}" srcOrd="0" destOrd="0" presId="urn:microsoft.com/office/officeart/2005/8/layout/hProcess4"/>
    <dgm:cxn modelId="{58920543-ACA6-4031-AA92-49EF2F083DD1}" srcId="{C837EC00-F3E7-47CB-9AE0-1E0ECF71EFDF}" destId="{4C01699D-9F47-4654-BB21-E14AB31F30DD}" srcOrd="0" destOrd="0" parTransId="{39406606-2AB5-49DA-A131-9C9551176CBF}" sibTransId="{5DD606A9-6177-4353-BE74-FD5B58ED02C2}"/>
    <dgm:cxn modelId="{D724667F-07E1-4199-95BA-D4CFAE6A8C70}" type="presOf" srcId="{AE994612-A04A-462E-A2C0-1D21FCF04505}" destId="{0F0DDA91-7B1F-4086-BA22-2612ABDE1692}" srcOrd="0" destOrd="0" presId="urn:microsoft.com/office/officeart/2005/8/layout/hProcess4"/>
    <dgm:cxn modelId="{BEF4980D-3D05-4173-8246-429F82AC933A}" srcId="{A5C6F5BD-A666-4B70-8FCC-24644398D34C}" destId="{146A13A6-2B7E-4B57-BDF1-1A453519F0C4}" srcOrd="2" destOrd="0" parTransId="{7C4971CD-55CC-4789-B6BB-71DC69ACE3AA}" sibTransId="{D1071F64-30DA-4BB8-B635-BB1F028CE3D4}"/>
    <dgm:cxn modelId="{63EB2886-ECAA-4953-9132-728A611A8810}" type="presOf" srcId="{4C7877C8-E098-4B34-BAA2-A3ABC68FCCA9}" destId="{3B777D00-55DC-497E-9480-C6A8F0CB21F6}" srcOrd="0" destOrd="0" presId="urn:microsoft.com/office/officeart/2005/8/layout/hProcess4"/>
    <dgm:cxn modelId="{70EDB757-6FF2-4C66-AA9F-14774A7A54BF}" type="presOf" srcId="{4C01699D-9F47-4654-BB21-E14AB31F30DD}" destId="{FD8098E3-6799-4FFF-8263-E50D1CAA9894}" srcOrd="1" destOrd="0" presId="urn:microsoft.com/office/officeart/2005/8/layout/hProcess4"/>
    <dgm:cxn modelId="{424FB380-1BE8-43D7-9DED-DD272EB250DD}" srcId="{4C7877C8-E098-4B34-BAA2-A3ABC68FCCA9}" destId="{81E6EA58-541D-4934-8EB5-30A2307507DC}" srcOrd="0" destOrd="0" parTransId="{47BA82EA-C172-465D-8F22-1B3004BFDB3F}" sibTransId="{793E3606-F7A8-48C5-9680-BB1CE402402B}"/>
    <dgm:cxn modelId="{B2C69494-8E88-4E3C-A984-BEDDE6014AF1}" type="presOf" srcId="{81E6EA58-541D-4934-8EB5-30A2307507DC}" destId="{03878389-F188-40B2-A416-E1A3F49A52F8}" srcOrd="1" destOrd="0" presId="urn:microsoft.com/office/officeart/2005/8/layout/hProcess4"/>
    <dgm:cxn modelId="{3C0D96CF-7F24-440F-B88F-5B1848A84C1D}" type="presOf" srcId="{B83341E2-355D-4796-9FAE-9650C0807B0D}" destId="{25E57405-2AE0-4827-8187-88AAC89AFD81}" srcOrd="0" destOrd="0" presId="urn:microsoft.com/office/officeart/2005/8/layout/hProcess4"/>
    <dgm:cxn modelId="{BA9CE196-6851-4433-8F95-2ABBA0199363}" type="presOf" srcId="{A5C6F5BD-A666-4B70-8FCC-24644398D34C}" destId="{ECB37C6C-FA33-436B-BFC6-FDA819237AE3}" srcOrd="0" destOrd="0" presId="urn:microsoft.com/office/officeart/2005/8/layout/hProcess4"/>
    <dgm:cxn modelId="{B643582A-B5DE-4249-AAEC-23B2FA5BFD89}" type="presParOf" srcId="{ECB37C6C-FA33-436B-BFC6-FDA819237AE3}" destId="{98EA887A-4E73-4018-ACB7-7E1D09CA13C8}" srcOrd="0" destOrd="0" presId="urn:microsoft.com/office/officeart/2005/8/layout/hProcess4"/>
    <dgm:cxn modelId="{DEFFDA7F-3130-443C-BC2C-1D2E48545F0F}" type="presParOf" srcId="{ECB37C6C-FA33-436B-BFC6-FDA819237AE3}" destId="{524A8544-AD8D-4D95-997D-DA5FE96A0506}" srcOrd="1" destOrd="0" presId="urn:microsoft.com/office/officeart/2005/8/layout/hProcess4"/>
    <dgm:cxn modelId="{001A8CE0-5606-40C2-82EC-09B4C485E0A8}" type="presParOf" srcId="{ECB37C6C-FA33-436B-BFC6-FDA819237AE3}" destId="{E16535AD-205C-444A-B872-873A34EFEA2E}" srcOrd="2" destOrd="0" presId="urn:microsoft.com/office/officeart/2005/8/layout/hProcess4"/>
    <dgm:cxn modelId="{ECAA23B9-51BB-44C9-8FC9-EE0F747B6ECB}" type="presParOf" srcId="{E16535AD-205C-444A-B872-873A34EFEA2E}" destId="{1B6E6D49-437A-4235-8338-C9FA320EA67F}" srcOrd="0" destOrd="0" presId="urn:microsoft.com/office/officeart/2005/8/layout/hProcess4"/>
    <dgm:cxn modelId="{73065789-B3AA-4DB3-9B45-C336BB99E568}" type="presParOf" srcId="{1B6E6D49-437A-4235-8338-C9FA320EA67F}" destId="{772FC8FA-B121-4542-9E8F-5AF0538C1280}" srcOrd="0" destOrd="0" presId="urn:microsoft.com/office/officeart/2005/8/layout/hProcess4"/>
    <dgm:cxn modelId="{79BB4D3E-29D9-4D98-ADB5-22092CB2DA62}" type="presParOf" srcId="{1B6E6D49-437A-4235-8338-C9FA320EA67F}" destId="{55F524DF-BE28-4CE3-A943-0868370541B2}" srcOrd="1" destOrd="0" presId="urn:microsoft.com/office/officeart/2005/8/layout/hProcess4"/>
    <dgm:cxn modelId="{FDD6430C-CC95-40B5-9A0B-8B688AE755CA}" type="presParOf" srcId="{1B6E6D49-437A-4235-8338-C9FA320EA67F}" destId="{03878389-F188-40B2-A416-E1A3F49A52F8}" srcOrd="2" destOrd="0" presId="urn:microsoft.com/office/officeart/2005/8/layout/hProcess4"/>
    <dgm:cxn modelId="{8C8D0687-8CAC-45CF-ABDE-6DE98CE9BE64}" type="presParOf" srcId="{1B6E6D49-437A-4235-8338-C9FA320EA67F}" destId="{3B777D00-55DC-497E-9480-C6A8F0CB21F6}" srcOrd="3" destOrd="0" presId="urn:microsoft.com/office/officeart/2005/8/layout/hProcess4"/>
    <dgm:cxn modelId="{8E46CE5A-CC18-4161-AB05-0C1C4DD56821}" type="presParOf" srcId="{1B6E6D49-437A-4235-8338-C9FA320EA67F}" destId="{6FC66590-3DA3-4D65-8B7C-35FE4E670E66}" srcOrd="4" destOrd="0" presId="urn:microsoft.com/office/officeart/2005/8/layout/hProcess4"/>
    <dgm:cxn modelId="{094B199F-4A86-4423-8E5B-B8F8F3CAD055}" type="presParOf" srcId="{E16535AD-205C-444A-B872-873A34EFEA2E}" destId="{0F0DDA91-7B1F-4086-BA22-2612ABDE1692}" srcOrd="1" destOrd="0" presId="urn:microsoft.com/office/officeart/2005/8/layout/hProcess4"/>
    <dgm:cxn modelId="{B8F180DD-F07E-40E1-AEE6-6E9BF96AFFF8}" type="presParOf" srcId="{E16535AD-205C-444A-B872-873A34EFEA2E}" destId="{9088BEA7-0B8B-4B3A-9574-7B7FFB001337}" srcOrd="2" destOrd="0" presId="urn:microsoft.com/office/officeart/2005/8/layout/hProcess4"/>
    <dgm:cxn modelId="{832FDD15-0F3B-4E57-851F-0BBA27762222}" type="presParOf" srcId="{9088BEA7-0B8B-4B3A-9574-7B7FFB001337}" destId="{C81CAAFC-5A63-498F-8738-FF1E6885EB79}" srcOrd="0" destOrd="0" presId="urn:microsoft.com/office/officeart/2005/8/layout/hProcess4"/>
    <dgm:cxn modelId="{B7459D18-5F09-4D4B-8247-C1B9D5297FA9}" type="presParOf" srcId="{9088BEA7-0B8B-4B3A-9574-7B7FFB001337}" destId="{5263AC0C-57E2-4B7E-9482-C55B560B3D6E}" srcOrd="1" destOrd="0" presId="urn:microsoft.com/office/officeart/2005/8/layout/hProcess4"/>
    <dgm:cxn modelId="{C45316EA-CD1E-438F-ADC0-1434FED5A671}" type="presParOf" srcId="{9088BEA7-0B8B-4B3A-9574-7B7FFB001337}" destId="{FD8098E3-6799-4FFF-8263-E50D1CAA9894}" srcOrd="2" destOrd="0" presId="urn:microsoft.com/office/officeart/2005/8/layout/hProcess4"/>
    <dgm:cxn modelId="{DCED99AF-4D43-46E7-BE90-2B83BC94A73C}" type="presParOf" srcId="{9088BEA7-0B8B-4B3A-9574-7B7FFB001337}" destId="{E1F38C98-9155-4C5B-BA2B-01F8D6E44D91}" srcOrd="3" destOrd="0" presId="urn:microsoft.com/office/officeart/2005/8/layout/hProcess4"/>
    <dgm:cxn modelId="{BC1E7869-0AA7-403D-B988-B0537B5A3EFB}" type="presParOf" srcId="{9088BEA7-0B8B-4B3A-9574-7B7FFB001337}" destId="{B0770140-25BA-4BD4-ABC2-C6CC521FD70F}" srcOrd="4" destOrd="0" presId="urn:microsoft.com/office/officeart/2005/8/layout/hProcess4"/>
    <dgm:cxn modelId="{3B6999BD-4DCF-479B-A422-C61E757A8D1D}" type="presParOf" srcId="{E16535AD-205C-444A-B872-873A34EFEA2E}" destId="{9F92F024-5E80-4186-9995-DBDD6A91B4C7}" srcOrd="3" destOrd="0" presId="urn:microsoft.com/office/officeart/2005/8/layout/hProcess4"/>
    <dgm:cxn modelId="{A35DE6D4-63DF-47C2-BCBD-4CB302BF7E5A}" type="presParOf" srcId="{E16535AD-205C-444A-B872-873A34EFEA2E}" destId="{4B9E77C2-CD54-45CE-959E-C1052C07BE34}" srcOrd="4" destOrd="0" presId="urn:microsoft.com/office/officeart/2005/8/layout/hProcess4"/>
    <dgm:cxn modelId="{1798EA50-00EC-4684-BA00-3E4039201A28}" type="presParOf" srcId="{4B9E77C2-CD54-45CE-959E-C1052C07BE34}" destId="{0F1151D0-4E97-4E3F-A6D8-AA314CD9BC74}" srcOrd="0" destOrd="0" presId="urn:microsoft.com/office/officeart/2005/8/layout/hProcess4"/>
    <dgm:cxn modelId="{EA95B328-D3C0-4569-8218-1392190D9932}" type="presParOf" srcId="{4B9E77C2-CD54-45CE-959E-C1052C07BE34}" destId="{25E57405-2AE0-4827-8187-88AAC89AFD81}" srcOrd="1" destOrd="0" presId="urn:microsoft.com/office/officeart/2005/8/layout/hProcess4"/>
    <dgm:cxn modelId="{D9945B20-E6B3-4A27-AB80-56E694A4A1DD}" type="presParOf" srcId="{4B9E77C2-CD54-45CE-959E-C1052C07BE34}" destId="{B62587D9-5CE6-4572-8E1C-DADCF67E50D9}" srcOrd="2" destOrd="0" presId="urn:microsoft.com/office/officeart/2005/8/layout/hProcess4"/>
    <dgm:cxn modelId="{CEF97D22-E9CE-4306-8334-27A1177E3768}" type="presParOf" srcId="{4B9E77C2-CD54-45CE-959E-C1052C07BE34}" destId="{CB28327E-CD5A-4BFF-A781-EBBC375FC581}" srcOrd="3" destOrd="0" presId="urn:microsoft.com/office/officeart/2005/8/layout/hProcess4"/>
    <dgm:cxn modelId="{D866D968-3FF0-4BA1-BBA7-B1828F74F3E6}" type="presParOf" srcId="{4B9E77C2-CD54-45CE-959E-C1052C07BE34}" destId="{8BBAFD7E-4878-4A7F-8DD5-8E2734E5F1A6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image" Target="../media/image1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image" Target="../media/image19.emf"/><Relationship Id="rId4" Type="http://schemas.openxmlformats.org/officeDocument/2006/relationships/image" Target="../media/image2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32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0275" y="739775"/>
            <a:ext cx="4937125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688489"/>
            <a:ext cx="5438775" cy="4443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Click to edit Master text styles</a:t>
            </a:r>
          </a:p>
          <a:p>
            <a:pPr lvl="1"/>
            <a:r>
              <a:rPr lang="ru-RU" noProof="0" smtClean="0"/>
              <a:t>Second level</a:t>
            </a:r>
          </a:p>
          <a:p>
            <a:pPr lvl="2"/>
            <a:r>
              <a:rPr lang="ru-RU" noProof="0" smtClean="0"/>
              <a:t>Third level</a:t>
            </a:r>
          </a:p>
          <a:p>
            <a:pPr lvl="3"/>
            <a:r>
              <a:rPr lang="ru-RU" noProof="0" smtClean="0"/>
              <a:t>Fourth level</a:t>
            </a:r>
          </a:p>
          <a:p>
            <a:pPr lvl="4"/>
            <a:r>
              <a:rPr lang="ru-RU" noProof="0" smtClean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6978"/>
            <a:ext cx="2946400" cy="49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376978"/>
            <a:ext cx="2946400" cy="49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DA9A653-6E0D-43E8-BADA-C4F42B27E6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62394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2F419C-6DE3-4A5D-B5A0-12B126B6216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FEE3F0-F957-4D7E-8994-1F40EE0B39D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A38648-824B-4D46-9293-D9C5A8E159F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1219200"/>
            <a:ext cx="7086600" cy="1447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295400" y="2819400"/>
            <a:ext cx="3467100" cy="3352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14900" y="2819400"/>
            <a:ext cx="3467100" cy="3352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2BB7B-A19B-4F49-92D8-A1E210379E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39539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1219200"/>
            <a:ext cx="7086600" cy="1447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295400" y="2819400"/>
            <a:ext cx="7086600" cy="3352800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A877FC-BB65-47D7-8D8D-8B34142D5C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9523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E7A96C-A498-414C-9B2E-9156D2FB974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AE8504-6F43-438D-9B80-FEA8CEAA4C6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7A125C-944C-4512-B394-0B5C14E1459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BB4EB5-A4C7-406A-9337-3DA35912FDF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8DCE1B-6E29-40E3-9489-96224324DD9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66139E-EB53-44A7-8BD4-5629AE0BD4E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99AE19-C686-4D62-AC5B-C0EA5DE8C8A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4C99EDC6-74FE-4759-A8A1-B64446B94E3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C7F95B5C-F00B-43F9-BECA-E32009FA651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14" r:id="rId1"/>
    <p:sldLayoutId id="2147485915" r:id="rId2"/>
    <p:sldLayoutId id="2147485916" r:id="rId3"/>
    <p:sldLayoutId id="2147485917" r:id="rId4"/>
    <p:sldLayoutId id="2147485918" r:id="rId5"/>
    <p:sldLayoutId id="2147485919" r:id="rId6"/>
    <p:sldLayoutId id="2147485920" r:id="rId7"/>
    <p:sldLayoutId id="2147485921" r:id="rId8"/>
    <p:sldLayoutId id="2147485922" r:id="rId9"/>
    <p:sldLayoutId id="2147485923" r:id="rId10"/>
    <p:sldLayoutId id="2147485924" r:id="rId11"/>
    <p:sldLayoutId id="2147485925" r:id="rId12"/>
    <p:sldLayoutId id="2147485926" r:id="rId13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4.emf"/><Relationship Id="rId4" Type="http://schemas.openxmlformats.org/officeDocument/2006/relationships/oleObject" Target="../embeddings/Microsoft_Excel_97-2003_Worksheet1.xls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Microsoft_Excel_97-2003_Worksheet3.xls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17.emf"/><Relationship Id="rId5" Type="http://schemas.openxmlformats.org/officeDocument/2006/relationships/image" Target="../media/image15.emf"/><Relationship Id="rId10" Type="http://schemas.openxmlformats.org/officeDocument/2006/relationships/oleObject" Target="../embeddings/Microsoft_Excel_97-2003_Worksheet4.xls"/><Relationship Id="rId4" Type="http://schemas.openxmlformats.org/officeDocument/2006/relationships/oleObject" Target="../embeddings/Microsoft_Excel_97-2003_Worksheet2.xls"/><Relationship Id="rId9" Type="http://schemas.openxmlformats.org/officeDocument/2006/relationships/oleObject" Target="../embeddings/oleObject4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8.emf"/><Relationship Id="rId4" Type="http://schemas.openxmlformats.org/officeDocument/2006/relationships/oleObject" Target="../embeddings/Microsoft_Excel_97-2003_Worksheet5.xls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13" Type="http://schemas.openxmlformats.org/officeDocument/2006/relationships/oleObject" Target="../embeddings/Microsoft_Excel_97-2003_Worksheet9.xls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Microsoft_Excel_97-2003_Worksheet7.xls"/><Relationship Id="rId12" Type="http://schemas.openxmlformats.org/officeDocument/2006/relationships/oleObject" Target="../embeddings/oleObject9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21.emf"/><Relationship Id="rId5" Type="http://schemas.openxmlformats.org/officeDocument/2006/relationships/image" Target="../media/image19.emf"/><Relationship Id="rId10" Type="http://schemas.openxmlformats.org/officeDocument/2006/relationships/oleObject" Target="../embeddings/Microsoft_Excel_97-2003_Worksheet8.xls"/><Relationship Id="rId4" Type="http://schemas.openxmlformats.org/officeDocument/2006/relationships/oleObject" Target="../embeddings/Microsoft_Excel_97-2003_Worksheet6.xls"/><Relationship Id="rId9" Type="http://schemas.openxmlformats.org/officeDocument/2006/relationships/oleObject" Target="../embeddings/oleObject8.bin"/><Relationship Id="rId14" Type="http://schemas.openxmlformats.org/officeDocument/2006/relationships/image" Target="../media/image22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3.emf"/><Relationship Id="rId4" Type="http://schemas.openxmlformats.org/officeDocument/2006/relationships/oleObject" Target="../embeddings/Microsoft_Excel_97-2003_Worksheet10.xls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4.emf"/><Relationship Id="rId4" Type="http://schemas.openxmlformats.org/officeDocument/2006/relationships/oleObject" Target="../embeddings/Microsoft_Excel_97-2003_Worksheet11.xls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hyperlink" Target="mailto:finuprta@mail.ru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4" y="260650"/>
            <a:ext cx="7175351" cy="64807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2800" dirty="0" smtClean="0"/>
              <a:t>Бюджет для граждан</a:t>
            </a:r>
            <a:r>
              <a:rPr lang="ru-RU" sz="2000" dirty="0" smtClean="0"/>
              <a:t> – к </a:t>
            </a:r>
            <a:r>
              <a:rPr lang="ru-RU" sz="2400" dirty="0" smtClean="0"/>
              <a:t>Годовому</a:t>
            </a:r>
            <a:r>
              <a:rPr lang="ru-RU" sz="2000" dirty="0" smtClean="0"/>
              <a:t> От</a:t>
            </a:r>
            <a:r>
              <a:rPr lang="ru-RU" sz="2400" dirty="0" smtClean="0"/>
              <a:t>чету об исполнении бюджета МО «</a:t>
            </a:r>
            <a:r>
              <a:rPr lang="ru-RU" sz="2400" dirty="0" err="1" smtClean="0"/>
              <a:t>Тахтамукайский</a:t>
            </a:r>
            <a:r>
              <a:rPr lang="ru-RU" sz="2400" dirty="0" smtClean="0"/>
              <a:t> район» за 2019 год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350" y="6093296"/>
            <a:ext cx="6841058" cy="648072"/>
          </a:xfrm>
        </p:spPr>
        <p:txBody>
          <a:bodyPr rtlCol="0">
            <a:normAutofit fontScale="55000" lnSpcReduction="20000"/>
          </a:bodyPr>
          <a:lstStyle/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dirty="0" smtClean="0"/>
              <a:t>К  решению СНД </a:t>
            </a:r>
            <a:r>
              <a:rPr lang="ru-RU" smtClean="0"/>
              <a:t>№ </a:t>
            </a:r>
            <a:r>
              <a:rPr lang="ru-RU" smtClean="0"/>
              <a:t>4/38-3  </a:t>
            </a:r>
            <a:r>
              <a:rPr lang="ru-RU" smtClean="0"/>
              <a:t>от  </a:t>
            </a:r>
            <a:r>
              <a:rPr lang="ru-RU" smtClean="0"/>
              <a:t>03 </a:t>
            </a:r>
            <a:r>
              <a:rPr lang="ru-RU" dirty="0" smtClean="0"/>
              <a:t>июня 2020 года «Об утверждении годового отчета об исполнении бюджета муниципального образования «</a:t>
            </a:r>
            <a:r>
              <a:rPr lang="ru-RU" dirty="0" err="1" smtClean="0"/>
              <a:t>Тахтамукайский</a:t>
            </a:r>
            <a:r>
              <a:rPr lang="ru-RU" dirty="0" smtClean="0"/>
              <a:t> район» за 2019 год» </a:t>
            </a:r>
            <a:r>
              <a:rPr lang="en-US" dirty="0" smtClean="0"/>
              <a:t>  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2736"/>
            <a:ext cx="2469576" cy="1642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5112" y="4550673"/>
            <a:ext cx="2096096" cy="1572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3246" y="1110635"/>
            <a:ext cx="2370282" cy="1642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3537" y="1268761"/>
            <a:ext cx="2235246" cy="1677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3305" y="1132826"/>
            <a:ext cx="2396927" cy="1692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444605"/>
            <a:ext cx="2232247" cy="1603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351" y="4509120"/>
            <a:ext cx="2376264" cy="161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695004"/>
            <a:ext cx="2952328" cy="1664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69" y="2742775"/>
            <a:ext cx="2181894" cy="1645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959" y="2859129"/>
            <a:ext cx="2236249" cy="1611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4615" y="4550673"/>
            <a:ext cx="2043649" cy="1548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55957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Заголовок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848725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500" b="1" dirty="0">
                <a:solidFill>
                  <a:srgbClr val="CC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Структура доходов бюджета муниципального образования </a:t>
            </a:r>
            <a:r>
              <a:rPr lang="ru-RU" sz="2500" b="1" dirty="0" err="1" smtClean="0">
                <a:solidFill>
                  <a:srgbClr val="CC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Тахтамукайский</a:t>
            </a:r>
            <a:r>
              <a:rPr lang="ru-RU" sz="2500" b="1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500" b="1" dirty="0">
                <a:solidFill>
                  <a:srgbClr val="CC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район в </a:t>
            </a:r>
            <a:r>
              <a:rPr lang="ru-RU" sz="2500" b="1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2019 году </a:t>
            </a:r>
            <a:br>
              <a:rPr lang="ru-RU" sz="2500" b="1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sz="2500" b="1" dirty="0">
              <a:solidFill>
                <a:srgbClr val="CC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2050" name="Содержимое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389147334"/>
              </p:ext>
            </p:extLst>
          </p:nvPr>
        </p:nvGraphicFramePr>
        <p:xfrm>
          <a:off x="1690688" y="1930400"/>
          <a:ext cx="6046787" cy="3857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71" name="Лист" r:id="rId4" imgW="9420208" imgH="6010200" progId="Excel.Sheet.8">
                  <p:embed/>
                </p:oleObj>
              </mc:Choice>
              <mc:Fallback>
                <p:oleObj name="Лист" r:id="rId4" imgW="9420208" imgH="6010200" progId="Excel.Shee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0688" y="1930400"/>
                        <a:ext cx="6046787" cy="385762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bg1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37554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1513" y="688499"/>
            <a:ext cx="8991600" cy="836613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7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Изменения прогнозируемого объема доходов бюджета </a:t>
            </a:r>
            <a:br>
              <a:rPr lang="ru-RU" sz="27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7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 2019 году </a:t>
            </a:r>
            <a:r>
              <a:rPr lang="ru-RU" sz="27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 </a:t>
            </a:r>
            <a:r>
              <a:rPr lang="ru-RU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(тыс.рублей)</a:t>
            </a:r>
          </a:p>
        </p:txBody>
      </p:sp>
      <p:graphicFrame>
        <p:nvGraphicFramePr>
          <p:cNvPr id="3074" name="Object 5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533789388"/>
              </p:ext>
            </p:extLst>
          </p:nvPr>
        </p:nvGraphicFramePr>
        <p:xfrm>
          <a:off x="1608138" y="2359025"/>
          <a:ext cx="5400675" cy="162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30" name="Лист" r:id="rId4" imgW="7381824" imgH="2219400" progId="Excel.Sheet.8">
                  <p:embed/>
                </p:oleObj>
              </mc:Choice>
              <mc:Fallback>
                <p:oleObj name="Лист" r:id="rId4" imgW="7381824" imgH="2219400" progId="Excel.Shee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8138" y="2359025"/>
                        <a:ext cx="5400675" cy="162401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6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063750649"/>
              </p:ext>
            </p:extLst>
          </p:nvPr>
        </p:nvGraphicFramePr>
        <p:xfrm>
          <a:off x="15875" y="4895850"/>
          <a:ext cx="4673600" cy="190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31" name="Лист" r:id="rId7" imgW="6229249" imgH="2543130" progId="Excel.Sheet.8">
                  <p:embed/>
                </p:oleObj>
              </mc:Choice>
              <mc:Fallback>
                <p:oleObj name="Лист" r:id="rId7" imgW="6229249" imgH="2543130" progId="Excel.Shee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5" y="4895850"/>
                        <a:ext cx="4673600" cy="1908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5721" name="Rectangle 9"/>
          <p:cNvSpPr>
            <a:spLocks noChangeArrowheads="1"/>
          </p:cNvSpPr>
          <p:nvPr/>
        </p:nvSpPr>
        <p:spPr bwMode="auto">
          <a:xfrm>
            <a:off x="2123728" y="1558922"/>
            <a:ext cx="2160587" cy="77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ru-RU" sz="1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Доходы всего</a:t>
            </a:r>
          </a:p>
        </p:txBody>
      </p:sp>
      <p:sp>
        <p:nvSpPr>
          <p:cNvPr id="115722" name="Rectangle 10"/>
          <p:cNvSpPr>
            <a:spLocks noChangeArrowheads="1"/>
          </p:cNvSpPr>
          <p:nvPr/>
        </p:nvSpPr>
        <p:spPr bwMode="auto">
          <a:xfrm>
            <a:off x="179388" y="3500438"/>
            <a:ext cx="280828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ru-RU" sz="1600" dirty="0" smtClean="0">
              <a:solidFill>
                <a:srgbClr val="00CC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0" hangingPunct="0">
              <a:defRPr/>
            </a:pPr>
            <a:endParaRPr lang="ru-RU" sz="1600" dirty="0">
              <a:solidFill>
                <a:srgbClr val="00CC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0" hangingPunct="0">
              <a:defRPr/>
            </a:pPr>
            <a:endParaRPr lang="ru-RU" sz="1600" dirty="0" smtClean="0">
              <a:solidFill>
                <a:srgbClr val="00CC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0" hangingPunct="0">
              <a:defRPr/>
            </a:pPr>
            <a:endParaRPr lang="ru-RU" sz="1600" dirty="0">
              <a:solidFill>
                <a:srgbClr val="00CC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0" hangingPunct="0">
              <a:defRPr/>
            </a:pPr>
            <a:r>
              <a:rPr lang="ru-RU" sz="16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Налоговые </a:t>
            </a:r>
            <a:r>
              <a:rPr lang="ru-RU" sz="1600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 </a:t>
            </a:r>
          </a:p>
          <a:p>
            <a:pPr algn="ctr" eaLnBrk="0" hangingPunct="0">
              <a:defRPr/>
            </a:pPr>
            <a:r>
              <a:rPr lang="ru-RU" sz="1600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неналоговые доходы</a:t>
            </a:r>
          </a:p>
        </p:txBody>
      </p:sp>
      <p:sp>
        <p:nvSpPr>
          <p:cNvPr id="115723" name="Rectangle 11"/>
          <p:cNvSpPr>
            <a:spLocks noChangeArrowheads="1"/>
          </p:cNvSpPr>
          <p:nvPr/>
        </p:nvSpPr>
        <p:spPr bwMode="auto">
          <a:xfrm>
            <a:off x="4000500" y="3500438"/>
            <a:ext cx="28575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ru-RU" sz="1600" dirty="0" smtClean="0">
              <a:solidFill>
                <a:srgbClr val="CC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0" hangingPunct="0">
              <a:defRPr/>
            </a:pPr>
            <a:endParaRPr lang="ru-RU" sz="1600" dirty="0">
              <a:solidFill>
                <a:srgbClr val="CC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0" hangingPunct="0">
              <a:defRPr/>
            </a:pPr>
            <a:endParaRPr lang="ru-RU" sz="1600" dirty="0" smtClean="0">
              <a:solidFill>
                <a:srgbClr val="CC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0" hangingPunct="0">
              <a:defRPr/>
            </a:pPr>
            <a:endParaRPr lang="ru-RU" sz="1600" dirty="0">
              <a:solidFill>
                <a:srgbClr val="CC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0" hangingPunct="0">
              <a:defRPr/>
            </a:pPr>
            <a:endParaRPr lang="ru-RU" sz="1600" dirty="0">
              <a:solidFill>
                <a:srgbClr val="CC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0" hangingPunct="0">
              <a:defRPr/>
            </a:pPr>
            <a:r>
              <a:rPr lang="ru-RU" sz="1600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</a:t>
            </a:r>
            <a:r>
              <a:rPr lang="ru-RU" sz="1600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Безвозмездные поступления</a:t>
            </a:r>
          </a:p>
          <a:p>
            <a:pPr algn="ctr" eaLnBrk="0" hangingPunct="0">
              <a:defRPr/>
            </a:pPr>
            <a:endParaRPr lang="ru-RU" sz="1600" dirty="0">
              <a:solidFill>
                <a:srgbClr val="CC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081" name="AutoShape 13"/>
          <p:cNvSpPr>
            <a:spLocks noChangeArrowheads="1"/>
          </p:cNvSpPr>
          <p:nvPr/>
        </p:nvSpPr>
        <p:spPr bwMode="auto">
          <a:xfrm rot="20030767">
            <a:off x="4024456" y="2061872"/>
            <a:ext cx="714375" cy="274637"/>
          </a:xfrm>
          <a:prstGeom prst="rightArrow">
            <a:avLst>
              <a:gd name="adj1" fmla="val 50000"/>
              <a:gd name="adj2" fmla="val 65029"/>
            </a:avLst>
          </a:prstGeom>
          <a:solidFill>
            <a:srgbClr val="3366FF"/>
          </a:solidFill>
          <a:ln w="9525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>
              <a:solidFill>
                <a:prstClr val="black"/>
              </a:solidFill>
            </a:endParaRPr>
          </a:p>
        </p:txBody>
      </p:sp>
      <p:sp>
        <p:nvSpPr>
          <p:cNvPr id="3082" name="AutoShape 15"/>
          <p:cNvSpPr>
            <a:spLocks noChangeArrowheads="1"/>
          </p:cNvSpPr>
          <p:nvPr/>
        </p:nvSpPr>
        <p:spPr bwMode="auto">
          <a:xfrm>
            <a:off x="4019525" y="1531933"/>
            <a:ext cx="936625" cy="431800"/>
          </a:xfrm>
          <a:prstGeom prst="roundRect">
            <a:avLst>
              <a:gd name="adj" fmla="val 0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sz="1600" b="1" dirty="0">
                <a:solidFill>
                  <a:srgbClr val="0033CC"/>
                </a:solidFill>
              </a:rPr>
              <a:t> </a:t>
            </a:r>
            <a:r>
              <a:rPr lang="ru-RU" sz="1600" b="1" dirty="0" smtClean="0">
                <a:solidFill>
                  <a:srgbClr val="00B0F0"/>
                </a:solidFill>
              </a:rPr>
              <a:t>13 </a:t>
            </a:r>
            <a:r>
              <a:rPr lang="ru-RU" sz="1600" b="1" dirty="0">
                <a:solidFill>
                  <a:srgbClr val="00B0F0"/>
                </a:solidFill>
              </a:rPr>
              <a:t>%</a:t>
            </a:r>
          </a:p>
        </p:txBody>
      </p:sp>
      <p:sp>
        <p:nvSpPr>
          <p:cNvPr id="3083" name="AutoShape 17"/>
          <p:cNvSpPr>
            <a:spLocks noChangeArrowheads="1"/>
          </p:cNvSpPr>
          <p:nvPr/>
        </p:nvSpPr>
        <p:spPr bwMode="auto">
          <a:xfrm rot="20155689">
            <a:off x="2142630" y="4790666"/>
            <a:ext cx="636587" cy="228408"/>
          </a:xfrm>
          <a:prstGeom prst="rightArrow">
            <a:avLst>
              <a:gd name="adj1" fmla="val 50000"/>
              <a:gd name="adj2" fmla="val 41716"/>
            </a:avLst>
          </a:prstGeom>
          <a:solidFill>
            <a:srgbClr val="00FF00"/>
          </a:soli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>
              <a:solidFill>
                <a:prstClr val="black"/>
              </a:solidFill>
            </a:endParaRPr>
          </a:p>
        </p:txBody>
      </p:sp>
      <p:sp>
        <p:nvSpPr>
          <p:cNvPr id="3084" name="AutoShape 15"/>
          <p:cNvSpPr>
            <a:spLocks noChangeArrowheads="1"/>
          </p:cNvSpPr>
          <p:nvPr/>
        </p:nvSpPr>
        <p:spPr bwMode="auto">
          <a:xfrm>
            <a:off x="1583531" y="4450428"/>
            <a:ext cx="952500" cy="375483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sz="1600" b="1" dirty="0">
                <a:solidFill>
                  <a:srgbClr val="00FF00"/>
                </a:solidFill>
              </a:rPr>
              <a:t>   </a:t>
            </a:r>
            <a:r>
              <a:rPr lang="ru-RU" sz="1600" b="1" dirty="0" smtClean="0">
                <a:solidFill>
                  <a:srgbClr val="008000"/>
                </a:solidFill>
              </a:rPr>
              <a:t>13%</a:t>
            </a:r>
            <a:endParaRPr lang="ru-RU" sz="1600" b="1" dirty="0">
              <a:solidFill>
                <a:srgbClr val="008000"/>
              </a:solidFill>
            </a:endParaRPr>
          </a:p>
        </p:txBody>
      </p:sp>
      <p:graphicFrame>
        <p:nvGraphicFramePr>
          <p:cNvPr id="307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6214740"/>
              </p:ext>
            </p:extLst>
          </p:nvPr>
        </p:nvGraphicFramePr>
        <p:xfrm>
          <a:off x="4786313" y="4500563"/>
          <a:ext cx="3998912" cy="228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32" name="Лист" r:id="rId10" imgW="5457808" imgH="3143340" progId="Excel.Sheet.8">
                  <p:embed/>
                </p:oleObj>
              </mc:Choice>
              <mc:Fallback>
                <p:oleObj name="Лист" r:id="rId10" imgW="5457808" imgH="314334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6313" y="4500563"/>
                        <a:ext cx="3998912" cy="22828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5" name="AutoShape 13"/>
          <p:cNvSpPr>
            <a:spLocks noChangeArrowheads="1"/>
          </p:cNvSpPr>
          <p:nvPr/>
        </p:nvSpPr>
        <p:spPr bwMode="auto">
          <a:xfrm rot="20030767">
            <a:off x="6329394" y="4758971"/>
            <a:ext cx="611918" cy="274638"/>
          </a:xfrm>
          <a:prstGeom prst="rightArrow">
            <a:avLst>
              <a:gd name="adj1" fmla="val 50000"/>
              <a:gd name="adj2" fmla="val 58940"/>
            </a:avLst>
          </a:prstGeom>
          <a:solidFill>
            <a:srgbClr val="993366"/>
          </a:solidFill>
          <a:ln w="9525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>
              <a:solidFill>
                <a:prstClr val="black"/>
              </a:solidFill>
            </a:endParaRPr>
          </a:p>
        </p:txBody>
      </p:sp>
      <p:sp>
        <p:nvSpPr>
          <p:cNvPr id="3086" name="AutoShape 15"/>
          <p:cNvSpPr>
            <a:spLocks noChangeArrowheads="1"/>
          </p:cNvSpPr>
          <p:nvPr/>
        </p:nvSpPr>
        <p:spPr bwMode="auto">
          <a:xfrm>
            <a:off x="6072188" y="4500774"/>
            <a:ext cx="785812" cy="45677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sz="1600" b="1" dirty="0">
                <a:solidFill>
                  <a:srgbClr val="0033CC"/>
                </a:solidFill>
              </a:rPr>
              <a:t>   </a:t>
            </a:r>
            <a:r>
              <a:rPr lang="ru-RU" sz="1600" b="1" dirty="0" smtClean="0">
                <a:solidFill>
                  <a:srgbClr val="CC00FF"/>
                </a:solidFill>
              </a:rPr>
              <a:t>13%</a:t>
            </a:r>
          </a:p>
          <a:p>
            <a:pPr algn="ctr" eaLnBrk="0" hangingPunct="0"/>
            <a:endParaRPr lang="ru-RU" sz="1600" b="1" dirty="0">
              <a:solidFill>
                <a:srgbClr val="CC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8117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Содержимое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958993249"/>
              </p:ext>
            </p:extLst>
          </p:nvPr>
        </p:nvGraphicFramePr>
        <p:xfrm>
          <a:off x="836613" y="1966913"/>
          <a:ext cx="7454900" cy="3925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19" name="Лист" r:id="rId4" imgW="8067759" imgH="4248180" progId="Excel.Sheet.8">
                  <p:embed/>
                </p:oleObj>
              </mc:Choice>
              <mc:Fallback>
                <p:oleObj name="Лист" r:id="rId4" imgW="8067759" imgH="4248180" progId="Excel.Shee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6613" y="1966913"/>
                        <a:ext cx="7454900" cy="392588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9027" name="Rectangle 3"/>
          <p:cNvSpPr>
            <a:spLocks noChangeArrowheads="1"/>
          </p:cNvSpPr>
          <p:nvPr/>
        </p:nvSpPr>
        <p:spPr bwMode="auto">
          <a:xfrm>
            <a:off x="710878" y="781050"/>
            <a:ext cx="758825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ru-RU" sz="2500" b="1" cap="all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Динамика налоговых и неналоговых доходов </a:t>
            </a:r>
            <a:r>
              <a:rPr lang="ru-RU" sz="2500" b="1" cap="all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2018-2019 </a:t>
            </a:r>
            <a:r>
              <a:rPr lang="ru-RU" sz="2500" b="1" cap="all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годы </a:t>
            </a:r>
            <a:br>
              <a:rPr lang="ru-RU" sz="2500" b="1" cap="all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1600" b="1" cap="all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(абсолютные показатели, тыс.рублей)</a:t>
            </a:r>
          </a:p>
        </p:txBody>
      </p:sp>
    </p:spTree>
    <p:extLst>
      <p:ext uri="{BB962C8B-B14F-4D97-AF65-F5344CB8AC3E}">
        <p14:creationId xmlns:p14="http://schemas.microsoft.com/office/powerpoint/2010/main" val="25008825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476672"/>
            <a:ext cx="8667750" cy="1413917"/>
          </a:xfrm>
        </p:spPr>
        <p:txBody>
          <a:bodyPr lIns="91440" tIns="45720" rIns="91440" bIns="45720">
            <a:normAutofit fontScale="90000"/>
          </a:bodyPr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ru-RU" sz="22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Arial" charset="0"/>
              </a:rPr>
              <a:t/>
            </a:r>
            <a:br>
              <a:rPr lang="ru-RU" sz="22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Arial" charset="0"/>
              </a:rPr>
            </a:br>
            <a:r>
              <a:rPr lang="ru-RU" sz="22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Arial" charset="0"/>
              </a:rPr>
              <a:t/>
            </a:r>
            <a:br>
              <a:rPr lang="ru-RU" sz="22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Arial" charset="0"/>
              </a:rPr>
            </a:br>
            <a:r>
              <a:rPr lang="ru-RU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Структура налоговых доходов бюджета муниципального образования «</a:t>
            </a:r>
            <a:r>
              <a:rPr lang="ru-RU" sz="24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Тахтамукайский</a:t>
            </a:r>
            <a:r>
              <a:rPr lang="ru-RU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» район в 2019 году</a:t>
            </a:r>
            <a:r>
              <a:rPr lang="en-US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Arial" charset="0"/>
              </a:rPr>
              <a:t/>
            </a:r>
            <a:br>
              <a:rPr lang="en-US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Arial" charset="0"/>
              </a:rPr>
            </a:br>
            <a:endParaRPr lang="ru-RU" sz="3000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  <a:cs typeface="Arial" charset="0"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611560" y="1412776"/>
          <a:ext cx="7920880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017768119"/>
              </p:ext>
            </p:extLst>
          </p:nvPr>
        </p:nvGraphicFramePr>
        <p:xfrm>
          <a:off x="1619672" y="1412776"/>
          <a:ext cx="6984776" cy="5085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440114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ChangeArrowheads="1"/>
          </p:cNvSpPr>
          <p:nvPr/>
        </p:nvSpPr>
        <p:spPr bwMode="auto">
          <a:xfrm flipV="1">
            <a:off x="0" y="765175"/>
            <a:ext cx="9144000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title"/>
          </p:nvPr>
        </p:nvSpPr>
        <p:spPr>
          <a:xfrm>
            <a:off x="467544" y="620688"/>
            <a:ext cx="8102600" cy="1357313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Arial" charset="0"/>
              </a:rPr>
              <a:t>Анализ основных налоговых доходов муниципального </a:t>
            </a:r>
            <a:b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Arial" charset="0"/>
              </a:rPr>
            </a:b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Arial" charset="0"/>
              </a:rPr>
              <a:t>образования «</a:t>
            </a:r>
            <a:r>
              <a:rPr lang="ru-RU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Arial" charset="0"/>
              </a:rPr>
              <a:t>Тахтамукайский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Arial" charset="0"/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Arial" charset="0"/>
              </a:rPr>
              <a:t>районрайон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Arial" charset="0"/>
              </a:rPr>
              <a:t>  </a:t>
            </a:r>
            <a:b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Arial" charset="0"/>
              </a:rPr>
            </a:b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Arial" charset="0"/>
              </a:rPr>
              <a:t>в 2018 - 2019 гг.</a:t>
            </a:r>
            <a:r>
              <a:rPr lang="ru-RU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Arial" charset="0"/>
              </a:rPr>
              <a:t>        </a:t>
            </a:r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Arial" charset="0"/>
              </a:rPr>
              <a:t>(тыс. рублей)</a:t>
            </a:r>
          </a:p>
        </p:txBody>
      </p:sp>
      <p:sp>
        <p:nvSpPr>
          <p:cNvPr id="5125" name="AutoShape 15"/>
          <p:cNvSpPr>
            <a:spLocks noChangeArrowheads="1"/>
          </p:cNvSpPr>
          <p:nvPr/>
        </p:nvSpPr>
        <p:spPr bwMode="auto">
          <a:xfrm rot="-5400000">
            <a:off x="6516688" y="4581525"/>
            <a:ext cx="1079500" cy="358775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 sz="1300" b="1"/>
          </a:p>
        </p:txBody>
      </p:sp>
      <p:sp>
        <p:nvSpPr>
          <p:cNvPr id="5126" name="AutoShape 15"/>
          <p:cNvSpPr>
            <a:spLocks noChangeArrowheads="1"/>
          </p:cNvSpPr>
          <p:nvPr/>
        </p:nvSpPr>
        <p:spPr bwMode="auto">
          <a:xfrm rot="-5400000">
            <a:off x="7056438" y="4184650"/>
            <a:ext cx="1295400" cy="358775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sz="1600" b="1">
                <a:solidFill>
                  <a:srgbClr val="00FF00"/>
                </a:solidFill>
              </a:rPr>
              <a:t> </a:t>
            </a:r>
            <a:r>
              <a:rPr lang="ru-RU" sz="1300" b="1"/>
              <a:t> </a:t>
            </a: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4022439879"/>
              </p:ext>
            </p:extLst>
          </p:nvPr>
        </p:nvGraphicFramePr>
        <p:xfrm>
          <a:off x="1524000" y="1916832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207636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548680"/>
            <a:ext cx="8451031" cy="1079773"/>
          </a:xfrm>
        </p:spPr>
        <p:txBody>
          <a:bodyPr lIns="91440" tIns="45720" rIns="91440" bIns="45720">
            <a:normAutofit fontScale="90000"/>
          </a:bodyPr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ru-RU" sz="22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Arial" charset="0"/>
              </a:rPr>
              <a:t/>
            </a:r>
            <a:br>
              <a:rPr lang="ru-RU" sz="22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Arial" charset="0"/>
              </a:rPr>
            </a:br>
            <a:r>
              <a:rPr lang="ru-RU" sz="22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Arial" charset="0"/>
              </a:rPr>
              <a:t/>
            </a:r>
            <a:br>
              <a:rPr lang="ru-RU" sz="22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Arial" charset="0"/>
              </a:rPr>
            </a:br>
            <a:r>
              <a:rPr lang="ru-RU" sz="2200" b="1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Arial" charset="0"/>
              </a:rPr>
              <a:t>Структура неналоговых доходов бюджета</a:t>
            </a:r>
            <a:r>
              <a:rPr lang="ru-RU" sz="2200" b="1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муниципального образования «</a:t>
            </a:r>
            <a:r>
              <a:rPr lang="ru-RU" sz="2200" b="1" dirty="0" err="1" smtClean="0">
                <a:solidFill>
                  <a:srgbClr val="CC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Тахтамукайский</a:t>
            </a:r>
            <a:r>
              <a:rPr lang="ru-RU" sz="2200" b="1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район» </a:t>
            </a:r>
            <a:r>
              <a:rPr lang="ru-RU" sz="2200" b="1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Arial" charset="0"/>
              </a:rPr>
              <a:t>в </a:t>
            </a:r>
            <a:r>
              <a:rPr lang="ru-RU" sz="2200" b="1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2019</a:t>
            </a:r>
            <a:r>
              <a:rPr lang="ru-RU" sz="2200" b="1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Arial" charset="0"/>
              </a:rPr>
              <a:t> году</a:t>
            </a:r>
            <a:r>
              <a:rPr lang="en-US" sz="2000" b="1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Arial" charset="0"/>
              </a:rPr>
              <a:t/>
            </a:r>
            <a:br>
              <a:rPr lang="en-US" sz="2000" b="1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Arial" charset="0"/>
              </a:rPr>
            </a:br>
            <a:endParaRPr lang="ru-RU" sz="3000" b="1" dirty="0" smtClean="0">
              <a:solidFill>
                <a:srgbClr val="CC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  <a:cs typeface="Arial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477878754"/>
              </p:ext>
            </p:extLst>
          </p:nvPr>
        </p:nvGraphicFramePr>
        <p:xfrm>
          <a:off x="1115616" y="1484784"/>
          <a:ext cx="6984776" cy="5085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153761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 flipV="1">
            <a:off x="0" y="765175"/>
            <a:ext cx="9144000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title"/>
          </p:nvPr>
        </p:nvSpPr>
        <p:spPr>
          <a:xfrm>
            <a:off x="520700" y="469106"/>
            <a:ext cx="8102600" cy="90805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0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Arial" charset="0"/>
              </a:rPr>
              <a:t/>
            </a:r>
            <a:br>
              <a:rPr lang="ru-RU" sz="20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Arial" charset="0"/>
              </a:rPr>
            </a:b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Arial" charset="0"/>
              </a:rPr>
              <a:t>Анализ безвозмездных поступлений из республиканского  бюджета в 2018-2019 годах </a:t>
            </a:r>
            <a:r>
              <a:rPr lang="ru-RU" sz="1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Arial" charset="0"/>
              </a:rPr>
              <a:t>(</a:t>
            </a:r>
            <a:r>
              <a:rPr lang="ru-RU" sz="14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Arial" charset="0"/>
              </a:rPr>
              <a:t>млн.рублей</a:t>
            </a:r>
            <a:r>
              <a:rPr lang="ru-RU" sz="1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Arial" charset="0"/>
              </a:rPr>
              <a:t>)</a:t>
            </a:r>
          </a:p>
        </p:txBody>
      </p:sp>
      <p:sp>
        <p:nvSpPr>
          <p:cNvPr id="40964" name="AutoShape 15"/>
          <p:cNvSpPr>
            <a:spLocks noChangeArrowheads="1"/>
          </p:cNvSpPr>
          <p:nvPr/>
        </p:nvSpPr>
        <p:spPr bwMode="auto">
          <a:xfrm rot="-5400000">
            <a:off x="6516688" y="4581525"/>
            <a:ext cx="1079500" cy="358775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 sz="1300" b="1"/>
          </a:p>
        </p:txBody>
      </p:sp>
      <p:sp>
        <p:nvSpPr>
          <p:cNvPr id="40965" name="AutoShape 15"/>
          <p:cNvSpPr>
            <a:spLocks noChangeArrowheads="1"/>
          </p:cNvSpPr>
          <p:nvPr/>
        </p:nvSpPr>
        <p:spPr bwMode="auto">
          <a:xfrm rot="-5400000">
            <a:off x="7056438" y="4184650"/>
            <a:ext cx="1295400" cy="358775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sz="1600" b="1">
                <a:solidFill>
                  <a:srgbClr val="00FF00"/>
                </a:solidFill>
              </a:rPr>
              <a:t> </a:t>
            </a:r>
            <a:endParaRPr lang="ru-RU" sz="1300" b="1"/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29854739"/>
              </p:ext>
            </p:extLst>
          </p:nvPr>
        </p:nvGraphicFramePr>
        <p:xfrm>
          <a:off x="467544" y="1210233"/>
          <a:ext cx="7992888" cy="5012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401493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509785"/>
            <a:ext cx="8506916" cy="836613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Изменения прогнозируемого объема финансовой помощи из республиканского бюджета РА в 2019 году </a:t>
            </a:r>
            <a:r>
              <a:rPr lang="ru-RU" sz="1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(тыс.рублей)</a:t>
            </a:r>
          </a:p>
        </p:txBody>
      </p:sp>
      <p:graphicFrame>
        <p:nvGraphicFramePr>
          <p:cNvPr id="6146" name="Object 5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904129323"/>
              </p:ext>
            </p:extLst>
          </p:nvPr>
        </p:nvGraphicFramePr>
        <p:xfrm>
          <a:off x="633413" y="1866900"/>
          <a:ext cx="3270250" cy="1481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14" name="Лист" r:id="rId4" imgW="6791376" imgH="3076650" progId="Excel.Sheet.8">
                  <p:embed/>
                </p:oleObj>
              </mc:Choice>
              <mc:Fallback>
                <p:oleObj name="Лист" r:id="rId4" imgW="6791376" imgH="3076650" progId="Excel.Shee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3413" y="1866900"/>
                        <a:ext cx="3270250" cy="1481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6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270680829"/>
              </p:ext>
            </p:extLst>
          </p:nvPr>
        </p:nvGraphicFramePr>
        <p:xfrm>
          <a:off x="-76201" y="3861048"/>
          <a:ext cx="5264151" cy="3167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15" name="Лист" r:id="rId7" imgW="5667392" imgH="3409830" progId="Excel.Sheet.8">
                  <p:embed/>
                </p:oleObj>
              </mc:Choice>
              <mc:Fallback>
                <p:oleObj name="Лист" r:id="rId7" imgW="5667392" imgH="3409830" progId="Excel.Shee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1" y="3861048"/>
                        <a:ext cx="5264151" cy="316706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5721" name="Rectangle 9"/>
          <p:cNvSpPr>
            <a:spLocks noChangeArrowheads="1"/>
          </p:cNvSpPr>
          <p:nvPr/>
        </p:nvSpPr>
        <p:spPr bwMode="auto">
          <a:xfrm>
            <a:off x="-15455" y="1475438"/>
            <a:ext cx="2160588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ru-RU" sz="1600" dirty="0">
                <a:solidFill>
                  <a:srgbClr val="33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Дотации</a:t>
            </a:r>
          </a:p>
        </p:txBody>
      </p:sp>
      <p:sp>
        <p:nvSpPr>
          <p:cNvPr id="115722" name="Rectangle 10"/>
          <p:cNvSpPr>
            <a:spLocks noChangeArrowheads="1"/>
          </p:cNvSpPr>
          <p:nvPr/>
        </p:nvSpPr>
        <p:spPr bwMode="auto">
          <a:xfrm>
            <a:off x="-252413" y="3998913"/>
            <a:ext cx="28082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ru-RU" sz="1600" dirty="0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Субвенции</a:t>
            </a:r>
          </a:p>
        </p:txBody>
      </p:sp>
      <p:sp>
        <p:nvSpPr>
          <p:cNvPr id="115723" name="Rectangle 11"/>
          <p:cNvSpPr>
            <a:spLocks noChangeArrowheads="1"/>
          </p:cNvSpPr>
          <p:nvPr/>
        </p:nvSpPr>
        <p:spPr bwMode="auto">
          <a:xfrm>
            <a:off x="4301331" y="1519237"/>
            <a:ext cx="252095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ru-RU" sz="1600" dirty="0">
                <a:solidFill>
                  <a:srgbClr val="CC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Субсидии</a:t>
            </a:r>
          </a:p>
          <a:p>
            <a:pPr algn="ctr" eaLnBrk="0" hangingPunct="0">
              <a:defRPr/>
            </a:pPr>
            <a:endParaRPr lang="ru-RU" sz="1600" dirty="0">
              <a:solidFill>
                <a:srgbClr val="CC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154" name="AutoShape 13"/>
          <p:cNvSpPr>
            <a:spLocks noChangeArrowheads="1"/>
          </p:cNvSpPr>
          <p:nvPr/>
        </p:nvSpPr>
        <p:spPr bwMode="auto">
          <a:xfrm rot="20030767">
            <a:off x="1973385" y="1692436"/>
            <a:ext cx="355600" cy="287337"/>
          </a:xfrm>
          <a:prstGeom prst="rightArrow">
            <a:avLst>
              <a:gd name="adj1" fmla="val 50000"/>
              <a:gd name="adj2" fmla="val 30939"/>
            </a:avLst>
          </a:prstGeom>
          <a:solidFill>
            <a:srgbClr val="3366FF"/>
          </a:solidFill>
          <a:ln w="9525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/>
          </a:p>
        </p:txBody>
      </p:sp>
      <p:sp>
        <p:nvSpPr>
          <p:cNvPr id="6155" name="AutoShape 15"/>
          <p:cNvSpPr>
            <a:spLocks noChangeArrowheads="1"/>
          </p:cNvSpPr>
          <p:nvPr/>
        </p:nvSpPr>
        <p:spPr bwMode="auto">
          <a:xfrm>
            <a:off x="2049463" y="1340643"/>
            <a:ext cx="1295400" cy="358775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sz="1600" b="1" dirty="0">
                <a:solidFill>
                  <a:srgbClr val="0033CC"/>
                </a:solidFill>
              </a:rPr>
              <a:t>   </a:t>
            </a:r>
            <a:r>
              <a:rPr lang="ru-RU" sz="1600" b="1" u="sng" dirty="0" smtClean="0">
                <a:solidFill>
                  <a:srgbClr val="0033CC"/>
                </a:solidFill>
              </a:rPr>
              <a:t>+ 20 000</a:t>
            </a:r>
            <a:endParaRPr lang="ru-RU" sz="1600" b="1" u="sng" dirty="0">
              <a:solidFill>
                <a:srgbClr val="0033CC"/>
              </a:solidFill>
            </a:endParaRPr>
          </a:p>
        </p:txBody>
      </p:sp>
      <p:sp>
        <p:nvSpPr>
          <p:cNvPr id="6157" name="AutoShape 15"/>
          <p:cNvSpPr>
            <a:spLocks noChangeArrowheads="1"/>
          </p:cNvSpPr>
          <p:nvPr/>
        </p:nvSpPr>
        <p:spPr bwMode="auto">
          <a:xfrm>
            <a:off x="1692275" y="3933825"/>
            <a:ext cx="1295400" cy="358775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sz="1600" b="1" dirty="0">
                <a:solidFill>
                  <a:srgbClr val="00B050"/>
                </a:solidFill>
              </a:rPr>
              <a:t>   </a:t>
            </a:r>
            <a:r>
              <a:rPr lang="ru-RU" sz="1600" b="1" dirty="0" smtClean="0">
                <a:solidFill>
                  <a:srgbClr val="00B050"/>
                </a:solidFill>
              </a:rPr>
              <a:t>+</a:t>
            </a:r>
            <a:r>
              <a:rPr lang="ru-RU" sz="1600" b="1" u="sng" dirty="0" smtClean="0">
                <a:solidFill>
                  <a:srgbClr val="008000"/>
                </a:solidFill>
              </a:rPr>
              <a:t> 43 561</a:t>
            </a:r>
          </a:p>
          <a:p>
            <a:pPr algn="ctr" eaLnBrk="0" hangingPunct="0"/>
            <a:endParaRPr lang="ru-RU" sz="1600" b="1" u="sng" dirty="0">
              <a:solidFill>
                <a:srgbClr val="008000"/>
              </a:solidFill>
            </a:endParaRPr>
          </a:p>
        </p:txBody>
      </p:sp>
      <p:graphicFrame>
        <p:nvGraphicFramePr>
          <p:cNvPr id="614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5128788"/>
              </p:ext>
            </p:extLst>
          </p:nvPr>
        </p:nvGraphicFramePr>
        <p:xfrm>
          <a:off x="3954463" y="1306513"/>
          <a:ext cx="5378450" cy="276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16" name="Лист" r:id="rId10" imgW="5381743" imgH="2762370" progId="Excel.Sheet.8">
                  <p:embed/>
                </p:oleObj>
              </mc:Choice>
              <mc:Fallback>
                <p:oleObj name="Лист" r:id="rId10" imgW="5381743" imgH="276237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4463" y="1306513"/>
                        <a:ext cx="5378450" cy="27622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8" name="AutoShape 13"/>
          <p:cNvSpPr>
            <a:spLocks noChangeArrowheads="1"/>
          </p:cNvSpPr>
          <p:nvPr/>
        </p:nvSpPr>
        <p:spPr bwMode="auto">
          <a:xfrm rot="-1569233">
            <a:off x="6588125" y="1700213"/>
            <a:ext cx="431800" cy="274637"/>
          </a:xfrm>
          <a:prstGeom prst="rightArrow">
            <a:avLst>
              <a:gd name="adj1" fmla="val 50000"/>
              <a:gd name="adj2" fmla="val 39306"/>
            </a:avLst>
          </a:prstGeom>
          <a:solidFill>
            <a:srgbClr val="993366"/>
          </a:solidFill>
          <a:ln w="9525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/>
          </a:p>
        </p:txBody>
      </p:sp>
      <p:sp>
        <p:nvSpPr>
          <p:cNvPr id="6159" name="AutoShape 15"/>
          <p:cNvSpPr>
            <a:spLocks noChangeArrowheads="1"/>
          </p:cNvSpPr>
          <p:nvPr/>
        </p:nvSpPr>
        <p:spPr bwMode="auto">
          <a:xfrm>
            <a:off x="6156325" y="1628775"/>
            <a:ext cx="1295400" cy="358775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sz="1600" b="1" dirty="0">
                <a:solidFill>
                  <a:srgbClr val="0033CC"/>
                </a:solidFill>
              </a:rPr>
              <a:t>   </a:t>
            </a:r>
            <a:endParaRPr lang="ru-RU" sz="1600" b="1" dirty="0">
              <a:solidFill>
                <a:srgbClr val="CC00FF"/>
              </a:solidFill>
            </a:endParaRPr>
          </a:p>
        </p:txBody>
      </p:sp>
      <p:graphicFrame>
        <p:nvGraphicFramePr>
          <p:cNvPr id="6149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2808550"/>
              </p:ext>
            </p:extLst>
          </p:nvPr>
        </p:nvGraphicFramePr>
        <p:xfrm>
          <a:off x="4378325" y="4429125"/>
          <a:ext cx="4713288" cy="227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17" name="Лист" r:id="rId13" imgW="4714959" imgH="2276370" progId="Excel.Sheet.8">
                  <p:embed/>
                </p:oleObj>
              </mc:Choice>
              <mc:Fallback>
                <p:oleObj name="Лист" r:id="rId13" imgW="4714959" imgH="227637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78325" y="4429125"/>
                        <a:ext cx="4713288" cy="2279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5286375" y="4041775"/>
            <a:ext cx="2808288" cy="2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ru-RU" sz="16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Иные межбюджетные трансферты</a:t>
            </a:r>
          </a:p>
        </p:txBody>
      </p:sp>
      <p:sp>
        <p:nvSpPr>
          <p:cNvPr id="6161" name="AutoShape 15"/>
          <p:cNvSpPr>
            <a:spLocks noChangeArrowheads="1"/>
          </p:cNvSpPr>
          <p:nvPr/>
        </p:nvSpPr>
        <p:spPr bwMode="auto">
          <a:xfrm>
            <a:off x="6143625" y="1225406"/>
            <a:ext cx="1285875" cy="500063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sz="1600" b="1" u="sng" dirty="0" smtClean="0">
                <a:solidFill>
                  <a:srgbClr val="CC00FF"/>
                </a:solidFill>
              </a:rPr>
              <a:t>+ 260 128</a:t>
            </a:r>
            <a:endParaRPr lang="ru-RU" sz="1600" b="1" u="sng" dirty="0">
              <a:solidFill>
                <a:srgbClr val="CC00FF"/>
              </a:solidFill>
            </a:endParaRPr>
          </a:p>
        </p:txBody>
      </p:sp>
      <p:sp>
        <p:nvSpPr>
          <p:cNvPr id="6162" name="AutoShape 15"/>
          <p:cNvSpPr>
            <a:spLocks noChangeArrowheads="1"/>
          </p:cNvSpPr>
          <p:nvPr/>
        </p:nvSpPr>
        <p:spPr bwMode="auto">
          <a:xfrm>
            <a:off x="6215063" y="4214813"/>
            <a:ext cx="1214437" cy="428625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sz="1600" b="1" dirty="0">
                <a:solidFill>
                  <a:srgbClr val="00FF00"/>
                </a:solidFill>
              </a:rPr>
              <a:t> </a:t>
            </a:r>
            <a:r>
              <a:rPr lang="ru-RU" sz="1600" b="1" dirty="0" smtClean="0">
                <a:solidFill>
                  <a:srgbClr val="7030A0"/>
                </a:solidFill>
              </a:rPr>
              <a:t>-  183 887</a:t>
            </a:r>
            <a:endParaRPr lang="ru-RU" sz="1600" b="1" u="sng" dirty="0">
              <a:solidFill>
                <a:srgbClr val="7030A0"/>
              </a:solidFill>
            </a:endParaRPr>
          </a:p>
        </p:txBody>
      </p:sp>
      <p:sp>
        <p:nvSpPr>
          <p:cNvPr id="6163" name="AutoShape 13"/>
          <p:cNvSpPr>
            <a:spLocks noChangeArrowheads="1"/>
          </p:cNvSpPr>
          <p:nvPr/>
        </p:nvSpPr>
        <p:spPr bwMode="auto">
          <a:xfrm rot="-1569233">
            <a:off x="6384925" y="4694238"/>
            <a:ext cx="708025" cy="287337"/>
          </a:xfrm>
          <a:prstGeom prst="rightArrow">
            <a:avLst>
              <a:gd name="adj1" fmla="val 50000"/>
              <a:gd name="adj2" fmla="val 43818"/>
            </a:avLst>
          </a:prstGeom>
          <a:solidFill>
            <a:srgbClr val="660066"/>
          </a:solidFill>
          <a:ln w="9525">
            <a:solidFill>
              <a:srgbClr val="66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/>
          </a:p>
        </p:txBody>
      </p:sp>
      <p:sp>
        <p:nvSpPr>
          <p:cNvPr id="2" name="Стрелка вверх 1"/>
          <p:cNvSpPr/>
          <p:nvPr/>
        </p:nvSpPr>
        <p:spPr>
          <a:xfrm>
            <a:off x="2374108" y="4292600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AutoShape 13"/>
          <p:cNvSpPr>
            <a:spLocks noChangeArrowheads="1"/>
          </p:cNvSpPr>
          <p:nvPr/>
        </p:nvSpPr>
        <p:spPr bwMode="auto">
          <a:xfrm rot="-1569233">
            <a:off x="6384925" y="4694237"/>
            <a:ext cx="708025" cy="287337"/>
          </a:xfrm>
          <a:prstGeom prst="rightArrow">
            <a:avLst>
              <a:gd name="adj1" fmla="val 50000"/>
              <a:gd name="adj2" fmla="val 43818"/>
            </a:avLst>
          </a:prstGeom>
          <a:solidFill>
            <a:srgbClr val="660066"/>
          </a:solidFill>
          <a:ln w="9525">
            <a:solidFill>
              <a:srgbClr val="66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49530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8003232" cy="564672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 smtClean="0">
                <a:solidFill>
                  <a:srgbClr val="FF0066"/>
                </a:solidFill>
              </a:rPr>
              <a:t>Исполнение бюджета МО «</a:t>
            </a:r>
            <a:r>
              <a:rPr lang="ru-RU" sz="1600" b="1" dirty="0" err="1" smtClean="0">
                <a:solidFill>
                  <a:srgbClr val="FF0066"/>
                </a:solidFill>
              </a:rPr>
              <a:t>Тахтамукайский</a:t>
            </a:r>
            <a:r>
              <a:rPr lang="ru-RU" sz="1600" b="1" dirty="0" smtClean="0">
                <a:solidFill>
                  <a:srgbClr val="FF0066"/>
                </a:solidFill>
              </a:rPr>
              <a:t> район» по разделам и подразделам классификации расходов за 2019 год ( тыс. руб.)</a:t>
            </a:r>
            <a:endParaRPr lang="ru-RU" sz="1600" b="1" dirty="0">
              <a:solidFill>
                <a:srgbClr val="FF0066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1019483"/>
              </p:ext>
            </p:extLst>
          </p:nvPr>
        </p:nvGraphicFramePr>
        <p:xfrm>
          <a:off x="395536" y="1412776"/>
          <a:ext cx="8352928" cy="4531000"/>
        </p:xfrm>
        <a:graphic>
          <a:graphicData uri="http://schemas.openxmlformats.org/drawingml/2006/table">
            <a:tbl>
              <a:tblPr/>
              <a:tblGrid>
                <a:gridCol w="5256584"/>
                <a:gridCol w="510050"/>
                <a:gridCol w="1002118"/>
                <a:gridCol w="720080"/>
                <a:gridCol w="864096"/>
              </a:tblGrid>
              <a:tr h="3600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Наименование показателя</a:t>
                      </a:r>
                    </a:p>
                  </a:txBody>
                  <a:tcPr marL="2691" marR="2691" marT="26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Разд.</a:t>
                      </a:r>
                    </a:p>
                  </a:txBody>
                  <a:tcPr marL="2691" marR="2691" marT="26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Бюджетные назначения</a:t>
                      </a:r>
                    </a:p>
                  </a:txBody>
                  <a:tcPr marL="2691" marR="2691" marT="26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Кассовые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расходы</a:t>
                      </a:r>
                    </a:p>
                  </a:txBody>
                  <a:tcPr marL="2691" marR="2691" marT="26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Процент исполнения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908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    ОБЩЕГОСУДАРСТВЕННЫЕ ВОПРОСЫ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0100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170 505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157 949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96,0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703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      Функционирование высшего должностного лица субъекта Российской Федерации и муниципального образования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0102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1 980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1 881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95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6287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      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0103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6 650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6 033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90,7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5545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      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0104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100 695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97 253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96,6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803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      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0106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23 189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22 775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98,2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803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      Обеспечение проведения выборов и референдумов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0107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575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575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100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237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      Резервные фонды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0111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71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8515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      Другие общегосударственные вопросы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0113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37 345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29 432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78,8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237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    НАЦИОНАЛЬНАЯ ОБОРОНА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0200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2 472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2 472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100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1788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      Мобилизационная и вневойсковая подготовка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0203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2 472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2 472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100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237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    НАЦИОНАЛЬНАЯ ЭКОНОМИКА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0400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147 246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143 138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97,2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237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 smtClean="0">
                          <a:solidFill>
                            <a:srgbClr val="CC00FF"/>
                          </a:solidFill>
                          <a:effectLst/>
                          <a:latin typeface="Arial CYR"/>
                        </a:rPr>
                        <a:t>    </a:t>
                      </a:r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Сельское хозяйство рыболовство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0405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5 307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4 964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93,5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8515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      Дорожное хозяйство (дорожные фонды)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0409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116 978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116 978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100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8515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      Другие вопросы в области национальной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экономики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0412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24 961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21 196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84,9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8515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    </a:t>
                      </a:r>
                      <a:r>
                        <a:rPr lang="ru-RU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ЖИЛИЩНО-КОММУНАЛЬНОЕ </a:t>
                      </a:r>
                      <a:r>
                        <a:rPr lang="ru-RU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ХОЗЯЙСТВО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0500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46 268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40 924  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88,4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237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      Жилищное хозяйство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0501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6 739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2 260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33,5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237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     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Коммунальное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хозяйство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0502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10 300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9 435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91,6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237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      Благоустройство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0503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29 229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29 229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100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75167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2459636"/>
              </p:ext>
            </p:extLst>
          </p:nvPr>
        </p:nvGraphicFramePr>
        <p:xfrm>
          <a:off x="395536" y="1484784"/>
          <a:ext cx="8352928" cy="4808146"/>
        </p:xfrm>
        <a:graphic>
          <a:graphicData uri="http://schemas.openxmlformats.org/drawingml/2006/table">
            <a:tbl>
              <a:tblPr/>
              <a:tblGrid>
                <a:gridCol w="5256584"/>
                <a:gridCol w="510050"/>
                <a:gridCol w="1002118"/>
                <a:gridCol w="720080"/>
                <a:gridCol w="864096"/>
              </a:tblGrid>
              <a:tr h="623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Наименование показателя</a:t>
                      </a:r>
                    </a:p>
                  </a:txBody>
                  <a:tcPr marL="2691" marR="2691" marT="26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Разд.</a:t>
                      </a:r>
                    </a:p>
                  </a:txBody>
                  <a:tcPr marL="2691" marR="2691" marT="26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Бюджетные назначения</a:t>
                      </a:r>
                    </a:p>
                  </a:txBody>
                  <a:tcPr marL="2691" marR="2691" marT="26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Кассовые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расходы</a:t>
                      </a:r>
                    </a:p>
                  </a:txBody>
                  <a:tcPr marL="2691" marR="2691" marT="26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Процент</a:t>
                      </a:r>
                    </a:p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исполнения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237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    </a:t>
                      </a:r>
                      <a:r>
                        <a:rPr lang="ru-RU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    ОБРАЗОВАНИЕ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0700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1 398 588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1 377 854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98,5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237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      Дошкольное образование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0701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557 181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552 982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99,2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237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      Общее образование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0702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749 103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736 336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98,3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237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      Дополнительное образование детей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0703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49 922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47 891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95,9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8515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      Молодежная политика и оздоровление детей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0707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2 215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2 005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90,5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8515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      Другие вопросы в области образования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0709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40 167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 38 640  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96,2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237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    </a:t>
                      </a:r>
                      <a:r>
                        <a:rPr lang="ru-RU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   КУЛЬТУРА </a:t>
                      </a:r>
                      <a:r>
                        <a:rPr lang="ru-RU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, КИНЕМАТОГРАФИЯ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0800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93 150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87 311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93,7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237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      Культура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0801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61 769 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57 578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93,2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8515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      Другие вопросы в области культуры, кинематографии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0804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31 381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29 733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94,7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7282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    </a:t>
                      </a:r>
                      <a:r>
                        <a:rPr lang="ru-RU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   СОЦИАЛЬНАЯ </a:t>
                      </a:r>
                      <a:r>
                        <a:rPr lang="ru-RU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ПОЛИТИКА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1000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66 594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64 390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96,7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237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      Пенсионное обеспечение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1001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3 537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3 519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99,5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908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      Социальное обеспечение населения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1003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2 882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2 882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100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237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      Охрана семьи и детства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1004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59 572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57 386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96,3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8515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      Другие вопросы в области социальной политики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1006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603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603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100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237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    </a:t>
                      </a:r>
                      <a:r>
                        <a:rPr lang="ru-RU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   ФИЗИЧЕСКАЯ </a:t>
                      </a:r>
                      <a:r>
                        <a:rPr lang="ru-RU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КУЛЬТУРА И СПОРТ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1100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79 447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75 756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95,4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237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        Массовый спорт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1102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77 947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74 682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95,8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237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     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Другие вопросы в области физической культуры и спорта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1105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1 500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1 074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71,6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908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    </a:t>
                      </a:r>
                      <a:r>
                        <a:rPr lang="ru-RU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    СРЕДСТВА </a:t>
                      </a:r>
                      <a:r>
                        <a:rPr lang="ru-RU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МАССОВОЙ ИНФОРМАЦИИ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1200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14 730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12 973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88,1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8515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     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Телевидение и радиовещание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1201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10 455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8 698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83,2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2069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      Периодическая печать и издательства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1202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4 275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4275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100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703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    МЕЖБЮДЖЕТНЫЕ ТРАНСФЕРТЫ  ОБЩЕГО ХАРАКТЕРА БЮДЖЕТАМ </a:t>
                      </a:r>
                      <a:r>
                        <a:rPr lang="ru-RU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БЮДЖЕТНОЙ </a:t>
                      </a:r>
                      <a:r>
                        <a:rPr lang="ru-RU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СИСТЕМЫ  РОССИЙСКОЙ ФЕДЕРАЦИИ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1400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37 989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37 489 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98,7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703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      Дотации на выравнивание бюджетной обеспеченности субъектов Российской Федерации и муниципальных образований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1401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15 936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15 936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100,0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8515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      Прочие межбюджетные трансферты общего характера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1403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22 053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21 553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97,7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6102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 smtClean="0">
                          <a:solidFill>
                            <a:srgbClr val="CC00FF"/>
                          </a:solidFill>
                          <a:effectLst/>
                          <a:latin typeface="Arial CYR"/>
                        </a:rPr>
                        <a:t>                                    </a:t>
                      </a:r>
                      <a:r>
                        <a:rPr lang="ru-RU" sz="1100" b="1" i="0" u="none" strike="noStrike" dirty="0" smtClean="0">
                          <a:solidFill>
                            <a:srgbClr val="FF0066"/>
                          </a:solidFill>
                          <a:effectLst/>
                          <a:latin typeface="Arial CYR"/>
                        </a:rPr>
                        <a:t>ВСЕГО </a:t>
                      </a:r>
                      <a:r>
                        <a:rPr lang="ru-RU" sz="1100" b="1" i="0" u="none" strike="noStrike" dirty="0">
                          <a:solidFill>
                            <a:srgbClr val="FF0066"/>
                          </a:solidFill>
                          <a:effectLst/>
                          <a:latin typeface="Arial CYR"/>
                        </a:rPr>
                        <a:t>РАСХОДОВ:</a:t>
                      </a:r>
                    </a:p>
                  </a:txBody>
                  <a:tcPr marL="2691" marR="2691" marT="2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FF0066"/>
                          </a:solidFill>
                          <a:effectLst/>
                          <a:latin typeface="Arial CYR"/>
                        </a:rPr>
                        <a:t>2 059 314</a:t>
                      </a:r>
                      <a:endParaRPr lang="ru-RU" sz="1100" b="1" i="0" u="none" strike="noStrike" dirty="0">
                        <a:solidFill>
                          <a:srgbClr val="FF0066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FF0066"/>
                          </a:solidFill>
                          <a:effectLst/>
                          <a:latin typeface="Arial CYR"/>
                        </a:rPr>
                        <a:t>2 001 396</a:t>
                      </a:r>
                      <a:endParaRPr lang="ru-RU" sz="1100" b="1" i="0" u="none" strike="noStrike" dirty="0">
                        <a:solidFill>
                          <a:srgbClr val="FF0066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FF0066"/>
                          </a:solidFill>
                          <a:effectLst/>
                          <a:latin typeface="Arial CYR"/>
                        </a:rPr>
                        <a:t>97,2</a:t>
                      </a:r>
                      <a:endParaRPr lang="ru-RU" sz="1100" b="1" i="0" u="none" strike="noStrike" dirty="0">
                        <a:solidFill>
                          <a:srgbClr val="FF0066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8003232" cy="564672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 smtClean="0">
                <a:solidFill>
                  <a:srgbClr val="FF0066"/>
                </a:solidFill>
              </a:rPr>
              <a:t>Исполнение бюджета МО «</a:t>
            </a:r>
            <a:r>
              <a:rPr lang="ru-RU" sz="1600" b="1" dirty="0" err="1" smtClean="0">
                <a:solidFill>
                  <a:srgbClr val="FF0066"/>
                </a:solidFill>
              </a:rPr>
              <a:t>Тахтамукайский</a:t>
            </a:r>
            <a:r>
              <a:rPr lang="ru-RU" sz="1600" b="1" dirty="0" smtClean="0">
                <a:solidFill>
                  <a:srgbClr val="FF0066"/>
                </a:solidFill>
              </a:rPr>
              <a:t> район» по разделам и подразделам классификации расходов за 2019 год  (тыс. руб.)      (продолжение)</a:t>
            </a:r>
            <a:endParaRPr lang="ru-RU" sz="1600" b="1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7693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9" descr="http://gc85.com/imagelib/56a6c75e82f1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8338"/>
            <a:ext cx="9144000" cy="6096000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116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8229600" cy="576064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rgbClr val="7030A0"/>
                </a:solidFill>
              </a:rPr>
              <a:t>Исполнение бюджета МО «</a:t>
            </a:r>
            <a:r>
              <a:rPr lang="ru-RU" sz="1600" b="1" dirty="0" err="1" smtClean="0">
                <a:solidFill>
                  <a:srgbClr val="7030A0"/>
                </a:solidFill>
              </a:rPr>
              <a:t>Тахтамукайский</a:t>
            </a:r>
            <a:r>
              <a:rPr lang="ru-RU" sz="1600" b="1" dirty="0" smtClean="0">
                <a:solidFill>
                  <a:srgbClr val="7030A0"/>
                </a:solidFill>
              </a:rPr>
              <a:t> район» по программным и непрограммным </a:t>
            </a:r>
            <a:br>
              <a:rPr lang="ru-RU" sz="1600" b="1" dirty="0" smtClean="0">
                <a:solidFill>
                  <a:srgbClr val="7030A0"/>
                </a:solidFill>
              </a:rPr>
            </a:br>
            <a:r>
              <a:rPr lang="ru-RU" sz="1600" b="1" dirty="0" smtClean="0">
                <a:solidFill>
                  <a:srgbClr val="7030A0"/>
                </a:solidFill>
              </a:rPr>
              <a:t>направлениям расходов за 2019 год      (</a:t>
            </a:r>
            <a:r>
              <a:rPr lang="ru-RU" sz="1600" b="1" dirty="0" err="1" smtClean="0">
                <a:solidFill>
                  <a:srgbClr val="7030A0"/>
                </a:solidFill>
              </a:rPr>
              <a:t>тыс.руб</a:t>
            </a:r>
            <a:r>
              <a:rPr lang="ru-RU" sz="1600" b="1" dirty="0" smtClean="0">
                <a:solidFill>
                  <a:srgbClr val="7030A0"/>
                </a:solidFill>
              </a:rPr>
              <a:t>.)</a:t>
            </a:r>
            <a:endParaRPr lang="ru-RU" sz="1600" b="1" dirty="0">
              <a:solidFill>
                <a:srgbClr val="7030A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0666972"/>
              </p:ext>
            </p:extLst>
          </p:nvPr>
        </p:nvGraphicFramePr>
        <p:xfrm>
          <a:off x="467544" y="1196752"/>
          <a:ext cx="8496944" cy="5717034"/>
        </p:xfrm>
        <a:graphic>
          <a:graphicData uri="http://schemas.openxmlformats.org/drawingml/2006/table">
            <a:tbl>
              <a:tblPr/>
              <a:tblGrid>
                <a:gridCol w="6192688"/>
                <a:gridCol w="936104"/>
                <a:gridCol w="795581"/>
                <a:gridCol w="572571"/>
              </a:tblGrid>
              <a:tr h="432048"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Бюджетные назначения</a:t>
                      </a:r>
                    </a:p>
                  </a:txBody>
                  <a:tcPr marL="3664" marR="3664" marT="3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Исполнение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% Исполнения 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169217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   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                  </a:t>
                      </a:r>
                      <a:r>
                        <a:rPr lang="ru-RU" sz="1400" b="1" i="0" u="none" strike="noStrike" dirty="0" smtClean="0">
                          <a:solidFill>
                            <a:srgbClr val="92D050"/>
                          </a:solidFill>
                          <a:effectLst/>
                          <a:latin typeface="Arial CYR"/>
                        </a:rPr>
                        <a:t>Непрограммные </a:t>
                      </a:r>
                      <a:r>
                        <a:rPr lang="ru-RU" sz="1400" b="1" i="0" u="none" strike="noStrike" dirty="0">
                          <a:solidFill>
                            <a:srgbClr val="92D050"/>
                          </a:solidFill>
                          <a:effectLst/>
                          <a:latin typeface="Arial CYR"/>
                        </a:rPr>
                        <a:t>направления деятельности</a:t>
                      </a: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92D050"/>
                          </a:solidFill>
                          <a:effectLst/>
                          <a:latin typeface="Arial CYR"/>
                        </a:rPr>
                        <a:t>341 365</a:t>
                      </a:r>
                      <a:endParaRPr lang="ru-RU" sz="1200" b="0" i="0" u="none" strike="noStrike" dirty="0">
                        <a:solidFill>
                          <a:srgbClr val="92D050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92D050"/>
                          </a:solidFill>
                          <a:effectLst/>
                          <a:latin typeface="Arial CYR"/>
                        </a:rPr>
                        <a:t>329 196</a:t>
                      </a:r>
                      <a:endParaRPr lang="ru-RU" sz="1200" b="0" i="0" u="none" strike="noStrike" dirty="0">
                        <a:solidFill>
                          <a:srgbClr val="92D050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92D050"/>
                          </a:solidFill>
                          <a:effectLst/>
                          <a:latin typeface="Arial CYR"/>
                        </a:rPr>
                        <a:t>96,4</a:t>
                      </a:r>
                      <a:endParaRPr lang="ru-RU" sz="1200" b="0" i="0" u="none" strike="noStrike" dirty="0">
                        <a:solidFill>
                          <a:srgbClr val="92D050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169217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     Руководство и управление в сфере установленных функций</a:t>
                      </a: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140 580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134 807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95,9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169217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     Реализация иных мероприятий в рамках внепрограммных расходов</a:t>
                      </a: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200 785 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194 389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96,8</a:t>
                      </a:r>
                    </a:p>
                    <a:p>
                      <a:pPr algn="r" fontAlgn="t"/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8906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rgbClr val="CC00FF"/>
                          </a:solidFill>
                          <a:effectLst/>
                          <a:latin typeface="Arial CYR"/>
                        </a:rPr>
                        <a:t>    </a:t>
                      </a:r>
                      <a:r>
                        <a:rPr lang="ru-RU" sz="1000" b="1" i="0" u="none" strike="noStrike" dirty="0" smtClean="0">
                          <a:solidFill>
                            <a:srgbClr val="CC00FF"/>
                          </a:solidFill>
                          <a:effectLst/>
                          <a:latin typeface="Arial CYR"/>
                        </a:rPr>
                        <a:t>                                    </a:t>
                      </a:r>
                      <a:r>
                        <a:rPr lang="ru-RU" sz="1400" b="1" i="0" u="none" strike="noStrike" dirty="0" smtClean="0">
                          <a:solidFill>
                            <a:srgbClr val="00FF00"/>
                          </a:solidFill>
                          <a:effectLst/>
                          <a:latin typeface="Arial CYR"/>
                        </a:rPr>
                        <a:t>Муниципальные </a:t>
                      </a:r>
                      <a:r>
                        <a:rPr lang="ru-RU" sz="1400" b="1" i="0" u="none" strike="noStrike" dirty="0">
                          <a:solidFill>
                            <a:srgbClr val="00FF00"/>
                          </a:solidFill>
                          <a:effectLst/>
                          <a:latin typeface="Arial CYR"/>
                        </a:rPr>
                        <a:t>программы</a:t>
                      </a: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 smtClean="0">
                          <a:solidFill>
                            <a:srgbClr val="00FF00"/>
                          </a:solidFill>
                          <a:effectLst/>
                          <a:latin typeface="Arial CYR"/>
                        </a:rPr>
                        <a:t>1 683 714</a:t>
                      </a:r>
                      <a:endParaRPr lang="ru-RU" sz="1200" b="1" i="0" u="none" strike="noStrike" dirty="0">
                        <a:solidFill>
                          <a:srgbClr val="00FF00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 smtClean="0">
                          <a:solidFill>
                            <a:srgbClr val="00FF00"/>
                          </a:solidFill>
                          <a:effectLst/>
                          <a:latin typeface="Arial CYR"/>
                        </a:rPr>
                        <a:t>1 639 987 </a:t>
                      </a:r>
                      <a:endParaRPr lang="ru-RU" sz="1200" b="1" i="0" u="none" strike="noStrike" dirty="0">
                        <a:solidFill>
                          <a:srgbClr val="00FF00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 smtClean="0">
                          <a:solidFill>
                            <a:srgbClr val="00FF00"/>
                          </a:solidFill>
                          <a:effectLst/>
                          <a:latin typeface="Arial CYR"/>
                        </a:rPr>
                        <a:t>97,4</a:t>
                      </a:r>
                      <a:endParaRPr lang="ru-RU" sz="1200" b="1" i="0" u="none" strike="noStrike" dirty="0">
                        <a:solidFill>
                          <a:srgbClr val="00FF00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206814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    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1.  Муниципальная программа   </a:t>
                      </a:r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"Развитие 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образования на2019-2024 годы"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1 345 849  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1 327 676 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98,6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     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2. Муниципальная </a:t>
                      </a:r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программа 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«Обеспечение деятельности учреждений культуры на 2019-2024годы "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114 240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107 532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94,1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338435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    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3. Муниципальная </a:t>
                      </a:r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программа 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"</a:t>
                      </a:r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Развитие малого и среднего 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предпринимательства </a:t>
                      </a:r>
                    </a:p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МО «</a:t>
                      </a:r>
                      <a:r>
                        <a:rPr lang="ru-RU" sz="10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Тахтамукайский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район» на 2019-2024 годы»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1 600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1 600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100,0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338435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    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4. </a:t>
                      </a:r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Муниципальная программа 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МО «</a:t>
                      </a:r>
                      <a:r>
                        <a:rPr lang="ru-RU" sz="10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Тахтамукайский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район" «Обеспечение деятельности учреждений </a:t>
                      </a:r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физической культуры и 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спорта на 2019-2024 годы"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77 471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75 024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95,6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240466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    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5. Муниципальная программа МО </a:t>
                      </a:r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" </a:t>
                      </a:r>
                      <a:r>
                        <a:rPr lang="ru-RU" sz="10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Тахтамукайский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</a:t>
                      </a:r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район " 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«Градостроительное развитие и формирование земельных участков в </a:t>
                      </a:r>
                      <a:r>
                        <a:rPr lang="ru-RU" sz="10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Тахтамукайском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районе на 2019-2024 годы"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13 811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10 698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77,5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374434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     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6. Муниципальная </a:t>
                      </a:r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программа 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«Профилактика правонарушений в МО «</a:t>
                      </a:r>
                      <a:r>
                        <a:rPr lang="ru-RU" sz="10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Тахтамукайский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район» на 2019-2024 годы»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4 154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2 729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65,7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     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7. Муниципальная </a:t>
                      </a:r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программа 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«Основные мероприятия по противодействию проявлений терроризма и экстремизма на территории МО «</a:t>
                      </a:r>
                      <a:r>
                        <a:rPr lang="ru-RU" sz="10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Тахтамукайский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район» на 2019-2024годы»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5 007 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756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15,1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311716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    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8. Муниципальная </a:t>
                      </a:r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программа 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МО </a:t>
                      </a:r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" </a:t>
                      </a:r>
                      <a:r>
                        <a:rPr lang="ru-RU" sz="10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Тахтамукайский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</a:t>
                      </a:r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район" </a:t>
                      </a:r>
                      <a:endParaRPr lang="ru-RU" sz="1000" b="1" i="0" u="none" strike="noStrike" dirty="0" smtClean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" </a:t>
                      </a:r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Энергосбережение и </a:t>
                      </a:r>
                      <a:r>
                        <a:rPr lang="ru-RU" sz="10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энергоэффективность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на объектах социальной сферы МО «</a:t>
                      </a:r>
                      <a:r>
                        <a:rPr lang="ru-RU" sz="10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Тахтамукайский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район» РА на 2019- 2024 годы </a:t>
                      </a:r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"</a:t>
                      </a: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1 000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1 000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100,0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40323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     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9. Муниципальная </a:t>
                      </a:r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программа 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«Комплексные меры противодействия злоупотреблению наркотиками и их незаконному обороту на территории </a:t>
                      </a:r>
                      <a:r>
                        <a:rPr lang="ru-RU" sz="10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Тахтамукайского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района» на 2019-2024 годы»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75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38832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    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10.  </a:t>
                      </a:r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Муниципальная программа " Устойчивое развитие сельских 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территорий в </a:t>
                      </a:r>
                      <a:r>
                        <a:rPr lang="ru-RU" sz="10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Тахтамукайском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районе на 2014-2017 годы и на период до 2020 года"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2 237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2 237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100</a:t>
                      </a:r>
                    </a:p>
                    <a:p>
                      <a:pPr algn="r" fontAlgn="t"/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39187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    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11. </a:t>
                      </a:r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Муниципальная программа 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МО «</a:t>
                      </a:r>
                      <a:r>
                        <a:rPr lang="ru-RU" sz="10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Тахтамукайский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</a:t>
                      </a:r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район " 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Формирование доступной среды для инвалидов маломобильных групп населения в учреждениях образования  МО «</a:t>
                      </a:r>
                      <a:r>
                        <a:rPr lang="ru-RU" sz="10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Тахтамукайский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район» на 2019-2024 годы»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1 200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800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66,7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338435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    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12. </a:t>
                      </a:r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Муниципальная программа 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</a:t>
                      </a:r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"Обеспечение безопасности дорожного 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движения в МО </a:t>
                      </a:r>
                    </a:p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« </a:t>
                      </a:r>
                      <a:r>
                        <a:rPr lang="ru-RU" sz="10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Тахтамукайский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район на 2019-2024 годы»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1 180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897 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76,0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55609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8229600" cy="576064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rgbClr val="7030A0"/>
                </a:solidFill>
              </a:rPr>
              <a:t>Исполнение бюджета МО «</a:t>
            </a:r>
            <a:r>
              <a:rPr lang="ru-RU" sz="1600" b="1" dirty="0" err="1" smtClean="0">
                <a:solidFill>
                  <a:srgbClr val="7030A0"/>
                </a:solidFill>
              </a:rPr>
              <a:t>Тахтамукайский</a:t>
            </a:r>
            <a:r>
              <a:rPr lang="ru-RU" sz="1600" b="1" dirty="0" smtClean="0">
                <a:solidFill>
                  <a:srgbClr val="7030A0"/>
                </a:solidFill>
              </a:rPr>
              <a:t> район» по программным и непрограммным </a:t>
            </a:r>
            <a:br>
              <a:rPr lang="ru-RU" sz="1600" b="1" dirty="0" smtClean="0">
                <a:solidFill>
                  <a:srgbClr val="7030A0"/>
                </a:solidFill>
              </a:rPr>
            </a:br>
            <a:r>
              <a:rPr lang="ru-RU" sz="1600" b="1" dirty="0" smtClean="0">
                <a:solidFill>
                  <a:srgbClr val="7030A0"/>
                </a:solidFill>
              </a:rPr>
              <a:t>направлениям расходов за 2019 год      (</a:t>
            </a:r>
            <a:r>
              <a:rPr lang="ru-RU" sz="1600" b="1" dirty="0" err="1" smtClean="0">
                <a:solidFill>
                  <a:srgbClr val="7030A0"/>
                </a:solidFill>
              </a:rPr>
              <a:t>тыс.руб</a:t>
            </a:r>
            <a:r>
              <a:rPr lang="ru-RU" sz="1600" b="1" dirty="0" smtClean="0">
                <a:solidFill>
                  <a:srgbClr val="7030A0"/>
                </a:solidFill>
              </a:rPr>
              <a:t>.) ( продолжение)</a:t>
            </a:r>
            <a:endParaRPr lang="ru-RU" sz="1600" b="1" dirty="0">
              <a:solidFill>
                <a:srgbClr val="7030A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4642672"/>
              </p:ext>
            </p:extLst>
          </p:nvPr>
        </p:nvGraphicFramePr>
        <p:xfrm>
          <a:off x="395536" y="1124744"/>
          <a:ext cx="8568952" cy="6304232"/>
        </p:xfrm>
        <a:graphic>
          <a:graphicData uri="http://schemas.openxmlformats.org/drawingml/2006/table">
            <a:tbl>
              <a:tblPr/>
              <a:tblGrid>
                <a:gridCol w="6264696"/>
                <a:gridCol w="936104"/>
                <a:gridCol w="795581"/>
                <a:gridCol w="572571"/>
              </a:tblGrid>
              <a:tr h="288032"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Бюджетные назначения</a:t>
                      </a:r>
                    </a:p>
                  </a:txBody>
                  <a:tcPr marL="3664" marR="3664" marT="3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Исполнение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% Исполнения 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331224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13. Муниципальная программа МО « </a:t>
                      </a:r>
                      <a:r>
                        <a:rPr lang="ru-RU" sz="10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Тахтамукайский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район» «Управление муниципальными финансами и муниципальным долгом на  2019-2024 годы»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55 410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53 291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96,2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 </a:t>
                      </a:r>
                      <a:r>
                        <a:rPr lang="ru-RU" sz="10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4. Муниципальная программа «Обеспечение социально- значимых объектов жизнеобеспечения резервными источниками энергоснабжения на 2019-2024 годы»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26760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 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15. Муниципальная программа «Обеспечение жильем молодых семей на территории сельских поселений МО «</a:t>
                      </a:r>
                      <a:r>
                        <a:rPr lang="ru-RU" sz="10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Тахтамукайский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район» на 2016-2020гг</a:t>
                      </a:r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»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24 696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23 831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96,5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89061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rgbClr val="CC00FF"/>
                          </a:solidFill>
                          <a:effectLst/>
                          <a:latin typeface="Arial CYR"/>
                        </a:rPr>
                        <a:t> 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16. Муниципальная программа «Развитие телевидения на территории </a:t>
                      </a:r>
                      <a:r>
                        <a:rPr lang="ru-RU" sz="10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Тахтамукайского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района 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10 455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8 698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83,2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28936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 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17. Муниципальная программа «Поддержка и развитие печатного средства массовой информации МО «</a:t>
                      </a:r>
                      <a:r>
                        <a:rPr lang="ru-RU" sz="10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Тахтамукайский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район» МБУ «Редакция газеты «Согласие» на 2019-2024 годы»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4 275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4 275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100,0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253825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 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18.Муниципальная программа МО «</a:t>
                      </a:r>
                      <a:r>
                        <a:rPr lang="ru-RU" sz="10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Тахтамукайский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район» «Молодежная политика в МО «</a:t>
                      </a:r>
                      <a:r>
                        <a:rPr lang="ru-RU" sz="10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Тахтамукайский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район» на 2019-2024гг.»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500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290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58,0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27731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 19. Муниципальная программа «Санитарное и экологическое благополучие МО «</a:t>
                      </a:r>
                      <a:r>
                        <a:rPr lang="ru-RU" sz="10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Тахтамукайский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район» на 2019-2024 годы»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1 915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1 139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59,5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25688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20.  Муниципальная программа «Профилактика безнадзорности и правонарушений среди несовершеннолетних на 2019-2024 годы»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140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100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71,4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240466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 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21. Муниципальная программа «Гармонизация межнациональных отношений и развития национальных культур на территории МО «</a:t>
                      </a:r>
                      <a:r>
                        <a:rPr lang="ru-RU" sz="10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Тахтамукайский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район» на 2019-2024годы</a:t>
                      </a:r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»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70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50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71,4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240466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 22.Муниципальная программа «Улучшение демографической ситуации в МО «</a:t>
                      </a:r>
                      <a:r>
                        <a:rPr lang="ru-RU" sz="10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Тахтамукайский</a:t>
                      </a:r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район» на 2019-2024 годы»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200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135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67,5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240466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 23.Муниципальная программа «Формирование современной городской среды в МО «</a:t>
                      </a:r>
                      <a:r>
                        <a:rPr lang="ru-RU" sz="10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Тахтамукайский</a:t>
                      </a:r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район» на 2018-2022 годы»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17 229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17 229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100,0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199266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                         </a:t>
                      </a:r>
                      <a:r>
                        <a:rPr lang="ru-RU" sz="1200" b="1" i="0" u="none" strike="noStrike" dirty="0" smtClean="0">
                          <a:solidFill>
                            <a:srgbClr val="FFFF00"/>
                          </a:solidFill>
                          <a:effectLst/>
                          <a:latin typeface="Arial CYR"/>
                        </a:rPr>
                        <a:t>Ведомственные целевые программы</a:t>
                      </a:r>
                      <a:endParaRPr lang="ru-RU" sz="1200" b="1" i="0" u="none" strike="noStrike" dirty="0">
                        <a:solidFill>
                          <a:srgbClr val="FFFF00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 smtClean="0">
                          <a:solidFill>
                            <a:srgbClr val="FFFF00"/>
                          </a:solidFill>
                          <a:effectLst/>
                          <a:latin typeface="Arial CYR"/>
                        </a:rPr>
                        <a:t>34 235</a:t>
                      </a:r>
                      <a:endParaRPr lang="ru-RU" sz="1200" b="1" i="0" u="none" strike="noStrike" dirty="0">
                        <a:solidFill>
                          <a:srgbClr val="FFFF00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 smtClean="0">
                          <a:solidFill>
                            <a:srgbClr val="FFFF00"/>
                          </a:solidFill>
                          <a:effectLst/>
                          <a:latin typeface="Arial CYR"/>
                        </a:rPr>
                        <a:t>32 213</a:t>
                      </a:r>
                      <a:endParaRPr lang="ru-RU" sz="1200" b="1" i="0" u="none" strike="noStrike" dirty="0">
                        <a:solidFill>
                          <a:srgbClr val="FFFF00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 smtClean="0">
                          <a:solidFill>
                            <a:srgbClr val="FFFF00"/>
                          </a:solidFill>
                          <a:effectLst/>
                          <a:latin typeface="Arial CYR"/>
                        </a:rPr>
                        <a:t>94,1</a:t>
                      </a:r>
                      <a:endParaRPr lang="ru-RU" sz="1200" b="1" i="0" u="none" strike="noStrike" dirty="0">
                        <a:solidFill>
                          <a:srgbClr val="FFFF00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24484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  1. ВЦП «Развитие массовой физической культуры и спорта среди населения МО «</a:t>
                      </a:r>
                      <a:r>
                        <a:rPr lang="ru-RU" sz="10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Тахтамукайский</a:t>
                      </a:r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район» на 2019 - 2021 годы»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1 500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1 074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71,6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11990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  2. ВЦП «Развитие культуры МО «</a:t>
                      </a:r>
                      <a:r>
                        <a:rPr lang="ru-RU" sz="10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Тахтамукайский</a:t>
                      </a:r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район» на 2019-2021 годы»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10 483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10 127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96,6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17283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  3. ВЦП «Регулирование земельно-имущественных отношений на 2019-2021 годы»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9 550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8 898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93,2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164764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  4. ВЦП «О противодействии коррупции в МО «</a:t>
                      </a:r>
                      <a:r>
                        <a:rPr lang="ru-RU" sz="10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Тахтамукайский</a:t>
                      </a:r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район» на 2019 -2021годы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5 973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5 916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99,0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29441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  5. ВЦП «Организация временного </a:t>
                      </a:r>
                      <a:r>
                        <a:rPr lang="ru-RU" sz="10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трудоустроцства</a:t>
                      </a:r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несовершеннолетних граждан в возрасте от 14 до 18 лет в свободное от учебы время на 2019-2021 годы»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550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518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94,2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181874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  6. ВЦП «Модернизация дошкольного образования </a:t>
                      </a:r>
                      <a:r>
                        <a:rPr lang="ru-RU" sz="10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Тахтамукайского</a:t>
                      </a:r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района на 2019-2021гг.»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851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631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74,1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182549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  7.</a:t>
                      </a:r>
                      <a:r>
                        <a:rPr lang="ru-RU" sz="10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 </a:t>
                      </a:r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ВЦП «Безопасность образовательного учреждения на 2019-2021гг»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500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500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100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23545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  8.  ВЦП «Совершенствование материально-технической базы муниципальных бюджетных образовательных учреждений на 2019-2021гг.»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3 403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3 124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91,8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23545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 9.  ВЦП «Создание условий для осуществления медицинской </a:t>
                      </a:r>
                      <a:r>
                        <a:rPr lang="ru-RU" sz="10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деятельностив</a:t>
                      </a:r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образовательных организациях МО «</a:t>
                      </a:r>
                      <a:r>
                        <a:rPr lang="ru-RU" sz="10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Тахтамукайский</a:t>
                      </a:r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район» на 2019-2020 годы»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1 425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1 425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100,0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22773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                                           </a:t>
                      </a:r>
                      <a:r>
                        <a:rPr lang="ru-RU" sz="1000" b="1" i="0" u="none" strike="noStrike" dirty="0" smtClean="0">
                          <a:solidFill>
                            <a:srgbClr val="00FFFF"/>
                          </a:solidFill>
                          <a:effectLst/>
                          <a:latin typeface="Arial CYR"/>
                        </a:rPr>
                        <a:t>ВСЕГО </a:t>
                      </a:r>
                      <a:r>
                        <a:rPr lang="ru-RU" sz="1000" b="1" i="0" u="none" strike="noStrike" dirty="0">
                          <a:solidFill>
                            <a:srgbClr val="00FFFF"/>
                          </a:solidFill>
                          <a:effectLst/>
                          <a:latin typeface="Arial CYR"/>
                        </a:rPr>
                        <a:t>РАСХОДОВ</a:t>
                      </a:r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:</a:t>
                      </a:r>
                    </a:p>
                  </a:txBody>
                  <a:tcPr marL="3664" marR="3664" marT="36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 smtClean="0">
                          <a:solidFill>
                            <a:srgbClr val="00FFFF"/>
                          </a:solidFill>
                          <a:effectLst/>
                          <a:latin typeface="Arial CYR"/>
                        </a:rPr>
                        <a:t>2 059 314</a:t>
                      </a:r>
                      <a:endParaRPr lang="ru-RU" sz="1200" b="1" i="0" u="none" strike="noStrike" dirty="0">
                        <a:solidFill>
                          <a:srgbClr val="00FFFF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 smtClean="0">
                          <a:solidFill>
                            <a:srgbClr val="00FFFF"/>
                          </a:solidFill>
                          <a:effectLst/>
                          <a:latin typeface="Arial CYR"/>
                        </a:rPr>
                        <a:t>2 001 396</a:t>
                      </a:r>
                      <a:endParaRPr lang="ru-RU" sz="1200" b="1" i="0" u="none" strike="noStrike" dirty="0">
                        <a:solidFill>
                          <a:srgbClr val="00FFFF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smtClean="0">
                          <a:solidFill>
                            <a:srgbClr val="00FFFF"/>
                          </a:solidFill>
                          <a:effectLst/>
                          <a:latin typeface="Arial CYR"/>
                        </a:rPr>
                        <a:t>97,2</a:t>
                      </a:r>
                      <a:endParaRPr lang="ru-RU" sz="1200" b="1" i="0" u="none" strike="noStrike" dirty="0">
                        <a:solidFill>
                          <a:srgbClr val="00FFFF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11034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568952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200" dirty="0" smtClean="0">
                <a:solidFill>
                  <a:srgbClr val="FF0000"/>
                </a:solidFill>
              </a:rPr>
              <a:t>МУНИЦИПАЛЬНАЯ ПРОГРАММА МО «ТАХТАМУКАЙСКИЙ РАЙОН»</a:t>
            </a:r>
            <a:br>
              <a:rPr lang="ru-RU" sz="1200" dirty="0" smtClean="0">
                <a:solidFill>
                  <a:srgbClr val="FF0000"/>
                </a:solidFill>
              </a:rPr>
            </a:br>
            <a:r>
              <a:rPr lang="ru-RU" sz="1200" dirty="0" smtClean="0">
                <a:solidFill>
                  <a:srgbClr val="FF0000"/>
                </a:solidFill>
              </a:rPr>
              <a:t>«УПРАВЛЕНИЕ МУНИЦИПАЛЬНЫМИ ФИНАНСАМИ И МУНИЦИПАЛЬНЫМ ДОЛГОМ»</a:t>
            </a:r>
            <a:br>
              <a:rPr lang="ru-RU" sz="1200" dirty="0" smtClean="0">
                <a:solidFill>
                  <a:srgbClr val="FF0000"/>
                </a:solidFill>
              </a:rPr>
            </a:br>
            <a:r>
              <a:rPr lang="ru-RU" sz="1200" dirty="0" smtClean="0">
                <a:solidFill>
                  <a:srgbClr val="FF0000"/>
                </a:solidFill>
              </a:rPr>
              <a:t>СРОК РЕАЛИЗАЦИИ :2019-2024 ГОДЫ</a:t>
            </a:r>
            <a:br>
              <a:rPr lang="ru-RU" sz="1200" dirty="0" smtClean="0">
                <a:solidFill>
                  <a:srgbClr val="FF0000"/>
                </a:solidFill>
              </a:rPr>
            </a:br>
            <a:r>
              <a:rPr lang="ru-RU" sz="1200" dirty="0"/>
              <a:t/>
            </a:r>
            <a:br>
              <a:rPr lang="ru-RU" sz="1200" dirty="0"/>
            </a:br>
            <a:endParaRPr lang="ru-RU" sz="1200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1317379"/>
              </p:ext>
            </p:extLst>
          </p:nvPr>
        </p:nvGraphicFramePr>
        <p:xfrm>
          <a:off x="6444208" y="980728"/>
          <a:ext cx="2592288" cy="21913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6"/>
                <a:gridCol w="1008112"/>
              </a:tblGrid>
              <a:tr h="346837">
                <a:tc gridSpan="2">
                  <a:txBody>
                    <a:bodyPr/>
                    <a:lstStyle/>
                    <a:p>
                      <a:r>
                        <a:rPr lang="ru-RU" sz="1200" dirty="0" smtClean="0"/>
                        <a:t>Объем финансирования</a:t>
                      </a:r>
                      <a:r>
                        <a:rPr lang="ru-RU" sz="1200" baseline="0" dirty="0" smtClean="0"/>
                        <a:t> (</a:t>
                      </a:r>
                      <a:r>
                        <a:rPr lang="ru-RU" sz="1200" baseline="0" dirty="0" err="1" smtClean="0"/>
                        <a:t>тыс.руб</a:t>
                      </a:r>
                      <a:r>
                        <a:rPr lang="ru-RU" sz="1200" baseline="0" dirty="0" smtClean="0"/>
                        <a:t>.)</a:t>
                      </a:r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4683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2018 год (план)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55 178,0</a:t>
                      </a:r>
                      <a:endParaRPr lang="ru-RU" sz="1400" dirty="0"/>
                    </a:p>
                  </a:txBody>
                  <a:tcPr/>
                </a:tc>
              </a:tr>
              <a:tr h="34683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2018 год (факт)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55 178,0</a:t>
                      </a:r>
                      <a:endParaRPr lang="ru-RU" sz="1400" dirty="0"/>
                    </a:p>
                  </a:txBody>
                  <a:tcPr/>
                </a:tc>
              </a:tr>
              <a:tr h="34683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2019</a:t>
                      </a:r>
                      <a:r>
                        <a:rPr lang="ru-RU" sz="1400" baseline="0" dirty="0" smtClean="0"/>
                        <a:t> год  ( план)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55 410,0</a:t>
                      </a:r>
                      <a:endParaRPr lang="ru-RU" sz="1400" dirty="0"/>
                    </a:p>
                  </a:txBody>
                  <a:tcPr/>
                </a:tc>
              </a:tr>
              <a:tr h="34683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2019 год   (факт)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53 291,0</a:t>
                      </a:r>
                      <a:endParaRPr lang="ru-RU" sz="1400" dirty="0"/>
                    </a:p>
                  </a:txBody>
                  <a:tcPr/>
                </a:tc>
              </a:tr>
              <a:tr h="34683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2020 год  ( план)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58 192,0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Объект 3"/>
          <p:cNvSpPr>
            <a:spLocks noGrp="1"/>
          </p:cNvSpPr>
          <p:nvPr>
            <p:ph sz="quarter" idx="4294967295"/>
          </p:nvPr>
        </p:nvSpPr>
        <p:spPr>
          <a:xfrm>
            <a:off x="107504" y="908720"/>
            <a:ext cx="6192688" cy="230425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ru-RU" sz="1400" b="1" dirty="0" smtClean="0"/>
              <a:t>ЦЕЛЬ: </a:t>
            </a:r>
            <a:r>
              <a:rPr lang="ru-RU" sz="1400" dirty="0" smtClean="0"/>
              <a:t>обеспечение долгосрочной устойчивости бюджетной системы МО «</a:t>
            </a:r>
            <a:r>
              <a:rPr lang="ru-RU" sz="1400" dirty="0" err="1" smtClean="0"/>
              <a:t>Тахтамукайский</a:t>
            </a:r>
            <a:r>
              <a:rPr lang="ru-RU" sz="1400" dirty="0" smtClean="0"/>
              <a:t> район» посредством эффективного управления муниципальными финансами .</a:t>
            </a:r>
          </a:p>
          <a:p>
            <a:r>
              <a:rPr lang="ru-RU" sz="1400" b="1" dirty="0" smtClean="0"/>
              <a:t>ЗАДАЧИ: </a:t>
            </a:r>
            <a:r>
              <a:rPr lang="ru-RU" sz="1400" dirty="0" smtClean="0"/>
              <a:t>повышение эффективности управления муниципальными финансами в МО «</a:t>
            </a:r>
            <a:r>
              <a:rPr lang="ru-RU" sz="1400" dirty="0" err="1" smtClean="0"/>
              <a:t>Тахтамукайский</a:t>
            </a:r>
            <a:r>
              <a:rPr lang="ru-RU" sz="1400" dirty="0" smtClean="0"/>
              <a:t> район»; организация и обеспечение бюджетного процесса в МО «</a:t>
            </a:r>
            <a:r>
              <a:rPr lang="ru-RU" sz="1400" dirty="0" err="1" smtClean="0"/>
              <a:t>Тахтамукайский</a:t>
            </a:r>
            <a:r>
              <a:rPr lang="ru-RU" sz="1400" dirty="0" smtClean="0"/>
              <a:t> район»; эффективное управление муниципальным долгом МО «</a:t>
            </a:r>
            <a:r>
              <a:rPr lang="ru-RU" sz="1400" dirty="0" err="1" smtClean="0"/>
              <a:t>Тахтамукайский</a:t>
            </a:r>
            <a:r>
              <a:rPr lang="ru-RU" sz="1400" dirty="0" smtClean="0"/>
              <a:t> район»; обеспечение реализации муниципальной программы МО «</a:t>
            </a:r>
            <a:r>
              <a:rPr lang="ru-RU" sz="1400" dirty="0" err="1" smtClean="0"/>
              <a:t>Тахтамукайский</a:t>
            </a:r>
            <a:r>
              <a:rPr lang="ru-RU" sz="1400" dirty="0" smtClean="0"/>
              <a:t> район».</a:t>
            </a:r>
          </a:p>
          <a:p>
            <a:pPr marL="45720" indent="0">
              <a:buNone/>
            </a:pPr>
            <a:endParaRPr lang="ru-RU" sz="1400" b="1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2672593"/>
              </p:ext>
            </p:extLst>
          </p:nvPr>
        </p:nvGraphicFramePr>
        <p:xfrm>
          <a:off x="179513" y="3429000"/>
          <a:ext cx="8784976" cy="2808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5774"/>
                <a:gridCol w="1016443"/>
                <a:gridCol w="1016443"/>
                <a:gridCol w="886115"/>
                <a:gridCol w="864096"/>
                <a:gridCol w="936105"/>
              </a:tblGrid>
              <a:tr h="70207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Целевые показатели муниципальной</a:t>
                      </a:r>
                      <a:r>
                        <a:rPr lang="ru-RU" sz="1400" baseline="0" dirty="0" smtClean="0"/>
                        <a:t> программы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2018 год (план)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2018 год (факт)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2019 год</a:t>
                      </a:r>
                    </a:p>
                    <a:p>
                      <a:pPr algn="ctr"/>
                      <a:r>
                        <a:rPr lang="ru-RU" sz="1400" dirty="0" smtClean="0"/>
                        <a:t>( план 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2019 год</a:t>
                      </a:r>
                    </a:p>
                    <a:p>
                      <a:pPr algn="ctr"/>
                      <a:r>
                        <a:rPr lang="ru-RU" sz="1400" dirty="0" smtClean="0"/>
                        <a:t>( факт)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2020 год</a:t>
                      </a:r>
                    </a:p>
                    <a:p>
                      <a:pPr algn="ctr"/>
                      <a:r>
                        <a:rPr lang="ru-RU" sz="1400" dirty="0" smtClean="0"/>
                        <a:t>( план)</a:t>
                      </a:r>
                      <a:endParaRPr lang="ru-RU" sz="1400" dirty="0"/>
                    </a:p>
                  </a:txBody>
                  <a:tcPr/>
                </a:tc>
              </a:tr>
              <a:tr h="70207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Удельный вес расходов бюджета МО «</a:t>
                      </a:r>
                      <a:r>
                        <a:rPr lang="ru-RU" sz="1200" dirty="0" err="1" smtClean="0"/>
                        <a:t>Тахтамукайский</a:t>
                      </a:r>
                      <a:r>
                        <a:rPr lang="ru-RU" sz="1200" dirty="0" smtClean="0"/>
                        <a:t> район» , представленных в виде муниципальных и ведомственных программ,      %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не менее</a:t>
                      </a:r>
                    </a:p>
                    <a:p>
                      <a:r>
                        <a:rPr lang="ru-RU" sz="1200" dirty="0" smtClean="0"/>
                        <a:t>      83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     </a:t>
                      </a:r>
                    </a:p>
                    <a:p>
                      <a:r>
                        <a:rPr lang="ru-RU" sz="1200" b="1" dirty="0" smtClean="0"/>
                        <a:t>        84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не</a:t>
                      </a:r>
                      <a:r>
                        <a:rPr lang="ru-RU" sz="1200" baseline="0" dirty="0" smtClean="0"/>
                        <a:t> менее</a:t>
                      </a:r>
                      <a:endParaRPr lang="ru-RU" sz="1200" dirty="0" smtClean="0"/>
                    </a:p>
                    <a:p>
                      <a:r>
                        <a:rPr lang="ru-RU" sz="1200" dirty="0" smtClean="0"/>
                        <a:t>      82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</a:t>
                      </a:r>
                    </a:p>
                    <a:p>
                      <a:r>
                        <a:rPr lang="ru-RU" sz="1200" dirty="0" smtClean="0"/>
                        <a:t>      84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не менее</a:t>
                      </a:r>
                    </a:p>
                    <a:p>
                      <a:r>
                        <a:rPr lang="ru-RU" sz="1200" dirty="0" smtClean="0"/>
                        <a:t>      82</a:t>
                      </a:r>
                      <a:endParaRPr lang="ru-RU" sz="1200" dirty="0"/>
                    </a:p>
                  </a:txBody>
                  <a:tcPr/>
                </a:tc>
              </a:tr>
              <a:tr h="70207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Отношение дефицита бюджета МО «</a:t>
                      </a:r>
                      <a:r>
                        <a:rPr lang="ru-RU" sz="1200" dirty="0" err="1" smtClean="0"/>
                        <a:t>Тахтамукайский</a:t>
                      </a:r>
                      <a:r>
                        <a:rPr lang="ru-RU" sz="1200" dirty="0" smtClean="0"/>
                        <a:t> район» к доходам без учета объема безвозмездных поступлений ,    %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не более</a:t>
                      </a:r>
                    </a:p>
                    <a:p>
                      <a:r>
                        <a:rPr lang="ru-RU" sz="1200" dirty="0" smtClean="0"/>
                        <a:t>      </a:t>
                      </a:r>
                      <a:r>
                        <a:rPr lang="ru-RU" sz="1200" b="1" dirty="0" smtClean="0"/>
                        <a:t>10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</a:t>
                      </a:r>
                    </a:p>
                    <a:p>
                      <a:r>
                        <a:rPr lang="ru-RU" sz="1200" dirty="0" smtClean="0"/>
                        <a:t>        3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не более</a:t>
                      </a:r>
                    </a:p>
                    <a:p>
                      <a:r>
                        <a:rPr lang="ru-RU" sz="1200" b="1" dirty="0" smtClean="0"/>
                        <a:t>      10</a:t>
                      </a:r>
                    </a:p>
                    <a:p>
                      <a:r>
                        <a:rPr lang="ru-RU" sz="1200" dirty="0" smtClean="0"/>
                        <a:t>  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</a:t>
                      </a:r>
                    </a:p>
                    <a:p>
                      <a:r>
                        <a:rPr lang="ru-RU" sz="1200" b="1" dirty="0" smtClean="0"/>
                        <a:t>       11,6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не более</a:t>
                      </a:r>
                    </a:p>
                    <a:p>
                      <a:r>
                        <a:rPr lang="ru-RU" sz="1200" b="1" dirty="0" smtClean="0"/>
                        <a:t>         10</a:t>
                      </a:r>
                      <a:endParaRPr lang="ru-RU" sz="1200" b="1" dirty="0"/>
                    </a:p>
                  </a:txBody>
                  <a:tcPr/>
                </a:tc>
              </a:tr>
              <a:tr h="70207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Отношение объема муниципального долга к доходам бюджета МО</a:t>
                      </a:r>
                      <a:r>
                        <a:rPr lang="ru-RU" sz="1200" baseline="0" dirty="0" smtClean="0"/>
                        <a:t> «</a:t>
                      </a:r>
                      <a:r>
                        <a:rPr lang="ru-RU" sz="1200" baseline="0" dirty="0" err="1" smtClean="0"/>
                        <a:t>Тахтамукайский</a:t>
                      </a:r>
                      <a:r>
                        <a:rPr lang="ru-RU" sz="1200" baseline="0" dirty="0" smtClean="0"/>
                        <a:t> район» без учета объема безвозмездных поступлений,   %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  </a:t>
                      </a:r>
                    </a:p>
                    <a:p>
                      <a:r>
                        <a:rPr lang="ru-RU" sz="1200" dirty="0" smtClean="0"/>
                        <a:t>        </a:t>
                      </a:r>
                      <a:r>
                        <a:rPr lang="ru-RU" sz="1200" b="1" dirty="0" smtClean="0"/>
                        <a:t>0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   </a:t>
                      </a:r>
                    </a:p>
                    <a:p>
                      <a:r>
                        <a:rPr lang="ru-RU" sz="1200" dirty="0" smtClean="0"/>
                        <a:t>        </a:t>
                      </a:r>
                      <a:r>
                        <a:rPr lang="ru-RU" sz="1200" b="1" dirty="0" smtClean="0"/>
                        <a:t>0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 smtClean="0"/>
                    </a:p>
                    <a:p>
                      <a:r>
                        <a:rPr lang="ru-RU" sz="1200" dirty="0" smtClean="0"/>
                        <a:t>      10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 smtClean="0"/>
                    </a:p>
                    <a:p>
                      <a:r>
                        <a:rPr lang="ru-RU" sz="1200" dirty="0" smtClean="0"/>
                        <a:t>       10,7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не более                     5</a:t>
                      </a:r>
                      <a:endParaRPr lang="ru-RU" sz="12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20455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51520" y="116632"/>
            <a:ext cx="8568952" cy="864096"/>
          </a:xfrm>
          <a:prstGeom prst="rect">
            <a:avLst/>
          </a:prstGeom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ru-RU" sz="1200" dirty="0" smtClean="0"/>
              <a:t>МУНИЦИПАЛЬНАЯ ПРОГРАММА МО «ТАХТАМУКАЙСКИЙ РАЙОН»</a:t>
            </a:r>
            <a:br>
              <a:rPr lang="ru-RU" sz="1200" dirty="0" smtClean="0"/>
            </a:br>
            <a:r>
              <a:rPr lang="ru-RU" sz="1200" dirty="0" smtClean="0"/>
              <a:t>«ОБЕСПЕЧЕНИЕ ДЕЯТЕЛЬНОСТИ УЧРЕЖДЕНИЙ КУЛЬТУРЫ»</a:t>
            </a:r>
            <a:br>
              <a:rPr lang="ru-RU" sz="1200" dirty="0" smtClean="0"/>
            </a:br>
            <a:r>
              <a:rPr lang="ru-RU" sz="1200" dirty="0" smtClean="0"/>
              <a:t>СРОК РЕАЛИЗАЦИИ :2019-2024 ГОДЫ</a:t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endParaRPr lang="ru-RU" sz="1200" dirty="0"/>
          </a:p>
        </p:txBody>
      </p:sp>
      <p:graphicFrame>
        <p:nvGraphicFramePr>
          <p:cNvPr id="3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1541584"/>
              </p:ext>
            </p:extLst>
          </p:nvPr>
        </p:nvGraphicFramePr>
        <p:xfrm>
          <a:off x="6444208" y="568801"/>
          <a:ext cx="2592288" cy="21913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6"/>
                <a:gridCol w="1008112"/>
              </a:tblGrid>
              <a:tr h="346837">
                <a:tc gridSpan="2">
                  <a:txBody>
                    <a:bodyPr/>
                    <a:lstStyle/>
                    <a:p>
                      <a:r>
                        <a:rPr lang="ru-RU" sz="1200" dirty="0" smtClean="0"/>
                        <a:t>Объем финансирования</a:t>
                      </a:r>
                      <a:r>
                        <a:rPr lang="ru-RU" sz="1200" baseline="0" dirty="0" smtClean="0"/>
                        <a:t> (</a:t>
                      </a:r>
                      <a:r>
                        <a:rPr lang="ru-RU" sz="1200" baseline="0" dirty="0" err="1" smtClean="0"/>
                        <a:t>тыс.руб</a:t>
                      </a:r>
                      <a:r>
                        <a:rPr lang="ru-RU" sz="1200" baseline="0" dirty="0" smtClean="0"/>
                        <a:t>.)</a:t>
                      </a:r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4683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2018 год (план)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aseline="0" dirty="0" smtClean="0"/>
                        <a:t>105 235</a:t>
                      </a:r>
                      <a:r>
                        <a:rPr lang="ru-RU" sz="1400" dirty="0" smtClean="0"/>
                        <a:t>,0</a:t>
                      </a:r>
                      <a:endParaRPr lang="ru-RU" sz="1400" dirty="0"/>
                    </a:p>
                  </a:txBody>
                  <a:tcPr/>
                </a:tc>
              </a:tr>
              <a:tr h="34683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2018 год (факт)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aseline="0" dirty="0" smtClean="0"/>
                        <a:t>104 762</a:t>
                      </a:r>
                      <a:r>
                        <a:rPr lang="ru-RU" sz="1400" dirty="0" smtClean="0"/>
                        <a:t>,0</a:t>
                      </a:r>
                      <a:endParaRPr lang="ru-RU" sz="1400" dirty="0"/>
                    </a:p>
                  </a:txBody>
                  <a:tcPr/>
                </a:tc>
              </a:tr>
              <a:tr h="34683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2019</a:t>
                      </a:r>
                      <a:r>
                        <a:rPr lang="ru-RU" sz="1400" baseline="0" dirty="0" smtClean="0"/>
                        <a:t> год (план)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aseline="0" dirty="0" smtClean="0"/>
                        <a:t>114 240</a:t>
                      </a:r>
                      <a:r>
                        <a:rPr lang="ru-RU" sz="1400" dirty="0" smtClean="0"/>
                        <a:t>,0</a:t>
                      </a:r>
                      <a:endParaRPr lang="ru-RU" sz="1400" dirty="0"/>
                    </a:p>
                  </a:txBody>
                  <a:tcPr/>
                </a:tc>
              </a:tr>
              <a:tr h="34683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2019 год (факт)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aseline="0" dirty="0" smtClean="0"/>
                        <a:t>107 532</a:t>
                      </a:r>
                      <a:r>
                        <a:rPr lang="ru-RU" sz="1400" dirty="0" smtClean="0"/>
                        <a:t>,0</a:t>
                      </a:r>
                      <a:endParaRPr lang="ru-RU" sz="1400" dirty="0"/>
                    </a:p>
                  </a:txBody>
                  <a:tcPr/>
                </a:tc>
              </a:tr>
              <a:tr h="34683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2020 год  (план)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aseline="0" dirty="0" smtClean="0"/>
                        <a:t>120 590</a:t>
                      </a:r>
                      <a:r>
                        <a:rPr lang="ru-RU" sz="1400" dirty="0" smtClean="0"/>
                        <a:t>,0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Объект 3"/>
          <p:cNvSpPr txBox="1">
            <a:spLocks/>
          </p:cNvSpPr>
          <p:nvPr/>
        </p:nvSpPr>
        <p:spPr>
          <a:xfrm>
            <a:off x="118050" y="764704"/>
            <a:ext cx="6192688" cy="174206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ru-RU" sz="1200" b="1" dirty="0" smtClean="0"/>
              <a:t>ЦЕЛЬ: </a:t>
            </a:r>
            <a:r>
              <a:rPr lang="ru-RU" sz="1200" dirty="0" smtClean="0"/>
              <a:t>Формирование культурного единого пространства, создание условий для выравнивания доступа населения к культурным ценностям, информационным ресурсам и пользованию услугами учреждений культура.</a:t>
            </a:r>
          </a:p>
          <a:p>
            <a:pPr fontAlgn="auto"/>
            <a:r>
              <a:rPr lang="ru-RU" sz="1200" b="1" dirty="0" smtClean="0"/>
              <a:t>ЗАДАЧИ: </a:t>
            </a:r>
            <a:r>
              <a:rPr lang="ru-RU" sz="1200" dirty="0" smtClean="0"/>
              <a:t>Создание условий для сохранения и развития культурного потенциала района;  обеспечение деятельности учреждений культуры;  сохранение и развитие детских школ искусств; развитие библиотечного дела; обеспечение организации культурно-досуговой деятельности.</a:t>
            </a:r>
          </a:p>
          <a:p>
            <a:pPr marL="45720" indent="0" fontAlgn="auto">
              <a:buFont typeface="Georgia" pitchFamily="18" charset="0"/>
              <a:buNone/>
            </a:pPr>
            <a:endParaRPr lang="ru-RU" sz="1400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5759417"/>
              </p:ext>
            </p:extLst>
          </p:nvPr>
        </p:nvGraphicFramePr>
        <p:xfrm>
          <a:off x="179513" y="2782476"/>
          <a:ext cx="8784976" cy="39588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5774"/>
                <a:gridCol w="1016443"/>
                <a:gridCol w="1016443"/>
                <a:gridCol w="886115"/>
                <a:gridCol w="864096"/>
                <a:gridCol w="936105"/>
              </a:tblGrid>
              <a:tr h="59744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Целевые показатели муниципальной</a:t>
                      </a:r>
                      <a:r>
                        <a:rPr lang="ru-RU" sz="1400" baseline="0" dirty="0" smtClean="0"/>
                        <a:t> программы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2018 год (план)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2018 год (факт)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2019 год</a:t>
                      </a:r>
                    </a:p>
                    <a:p>
                      <a:pPr algn="ctr"/>
                      <a:r>
                        <a:rPr lang="ru-RU" sz="1400" dirty="0" smtClean="0"/>
                        <a:t>(план)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2019 год</a:t>
                      </a:r>
                    </a:p>
                    <a:p>
                      <a:pPr algn="ctr"/>
                      <a:r>
                        <a:rPr lang="ru-RU" sz="1400" dirty="0" smtClean="0"/>
                        <a:t>(факт)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2020 год</a:t>
                      </a:r>
                    </a:p>
                    <a:p>
                      <a:pPr algn="ctr"/>
                      <a:r>
                        <a:rPr lang="ru-RU" sz="1400" dirty="0" smtClean="0"/>
                        <a:t>(план)</a:t>
                      </a:r>
                      <a:endParaRPr lang="ru-RU" sz="1400" dirty="0"/>
                    </a:p>
                  </a:txBody>
                  <a:tcPr/>
                </a:tc>
              </a:tr>
              <a:tr h="52276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Увеличение количества посещений организаций культуры (к предыдущему году), %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 1,1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1,0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3,1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3,0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5,1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</a:tr>
              <a:tr h="67212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Увеличение доли детей, привлекаемых к участию в творческих мероприятиях, в общем количестве детей, %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 1,0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1,5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3,0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2,8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5,0</a:t>
                      </a:r>
                      <a:endParaRPr lang="ru-RU" sz="1200" dirty="0"/>
                    </a:p>
                  </a:txBody>
                  <a:tcPr/>
                </a:tc>
              </a:tr>
              <a:tr h="52276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Увеличение количества посещений театрально-концертных мероприятий, %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 1,4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   1,4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1,6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1,5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1,8</a:t>
                      </a:r>
                      <a:endParaRPr lang="ru-RU" sz="1200" dirty="0"/>
                    </a:p>
                  </a:txBody>
                  <a:tcPr/>
                </a:tc>
              </a:tr>
              <a:tr h="52276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Увеличение численности участников культурно-досуговых</a:t>
                      </a:r>
                      <a:r>
                        <a:rPr lang="ru-RU" sz="1200" baseline="0" dirty="0" smtClean="0"/>
                        <a:t> мероприятий, %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2,2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  2,1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2,3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2,2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2,4</a:t>
                      </a:r>
                      <a:endParaRPr lang="ru-RU" sz="1200" dirty="0"/>
                    </a:p>
                  </a:txBody>
                  <a:tcPr/>
                </a:tc>
              </a:tr>
              <a:tr h="66383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Количество тематических материалов в средствах массовой информации, направленных на сохранение межнационального</a:t>
                      </a:r>
                      <a:r>
                        <a:rPr lang="ru-RU" sz="1200" baseline="0" dirty="0" smtClean="0"/>
                        <a:t> согласия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 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  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10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 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   15</a:t>
                      </a:r>
                      <a:endParaRPr lang="ru-RU" sz="1200" dirty="0"/>
                    </a:p>
                  </a:txBody>
                  <a:tcPr/>
                </a:tc>
              </a:tr>
              <a:tr h="386739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Число граждан, вовлеченных в мероприятия по сохранению и развитию культуры народов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700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650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800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750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1000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5551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51520" y="116632"/>
            <a:ext cx="8568952" cy="864096"/>
          </a:xfrm>
          <a:prstGeom prst="rect">
            <a:avLst/>
          </a:prstGeom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ru-RU" sz="1200" dirty="0" smtClean="0"/>
              <a:t>МУНИЦИПАЛЬНАЯ ПРОГРАММА МО «ТАХТАМУКАЙСКИЙ РАЙОН»</a:t>
            </a:r>
            <a:br>
              <a:rPr lang="ru-RU" sz="1200" dirty="0" smtClean="0"/>
            </a:br>
            <a:r>
              <a:rPr lang="ru-RU" sz="1200" dirty="0" smtClean="0"/>
              <a:t>«ОБЕСПЕЧЕНИЕ ДЕЯТЕЛЬНОСТИ  УЧРЕЖДЕНИЙ ФИЗИЧЕСКОЙ КУЛЬТУРЫ И СПОРТА»</a:t>
            </a:r>
            <a:br>
              <a:rPr lang="ru-RU" sz="1200" dirty="0" smtClean="0"/>
            </a:br>
            <a:r>
              <a:rPr lang="ru-RU" sz="1200" dirty="0" smtClean="0"/>
              <a:t>СРОК РЕАЛИЗАЦИИ :2019-2024 ГОДЫ</a:t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endParaRPr lang="ru-RU" sz="1200" dirty="0"/>
          </a:p>
        </p:txBody>
      </p:sp>
      <p:graphicFrame>
        <p:nvGraphicFramePr>
          <p:cNvPr id="3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4946487"/>
              </p:ext>
            </p:extLst>
          </p:nvPr>
        </p:nvGraphicFramePr>
        <p:xfrm>
          <a:off x="6444208" y="568801"/>
          <a:ext cx="2592288" cy="21913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6"/>
                <a:gridCol w="1008112"/>
              </a:tblGrid>
              <a:tr h="346837">
                <a:tc gridSpan="2">
                  <a:txBody>
                    <a:bodyPr/>
                    <a:lstStyle/>
                    <a:p>
                      <a:r>
                        <a:rPr lang="ru-RU" sz="1200" dirty="0" smtClean="0"/>
                        <a:t>Объем финансирования</a:t>
                      </a:r>
                      <a:r>
                        <a:rPr lang="ru-RU" sz="1200" baseline="0" dirty="0" smtClean="0"/>
                        <a:t> (</a:t>
                      </a:r>
                      <a:r>
                        <a:rPr lang="ru-RU" sz="1200" baseline="0" dirty="0" err="1" smtClean="0"/>
                        <a:t>тыс.руб</a:t>
                      </a:r>
                      <a:r>
                        <a:rPr lang="ru-RU" sz="1200" baseline="0" dirty="0" smtClean="0"/>
                        <a:t>.)</a:t>
                      </a:r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4683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2018 год (план)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aseline="0" dirty="0" smtClean="0"/>
                        <a:t>79 256</a:t>
                      </a:r>
                      <a:r>
                        <a:rPr lang="ru-RU" sz="1400" dirty="0" smtClean="0"/>
                        <a:t>,0</a:t>
                      </a:r>
                      <a:endParaRPr lang="ru-RU" sz="1400" dirty="0"/>
                    </a:p>
                  </a:txBody>
                  <a:tcPr/>
                </a:tc>
              </a:tr>
              <a:tr h="34683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2018 год (факт)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aseline="0" dirty="0" smtClean="0"/>
                        <a:t>75 341</a:t>
                      </a:r>
                      <a:r>
                        <a:rPr lang="ru-RU" sz="1400" dirty="0" smtClean="0"/>
                        <a:t>,0</a:t>
                      </a:r>
                      <a:endParaRPr lang="ru-RU" sz="1400" dirty="0"/>
                    </a:p>
                  </a:txBody>
                  <a:tcPr/>
                </a:tc>
              </a:tr>
              <a:tr h="34683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2019</a:t>
                      </a:r>
                      <a:r>
                        <a:rPr lang="ru-RU" sz="1400" baseline="0" dirty="0" smtClean="0"/>
                        <a:t> год  (план)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aseline="0" dirty="0" smtClean="0"/>
                        <a:t>78 471</a:t>
                      </a:r>
                      <a:r>
                        <a:rPr lang="ru-RU" sz="1400" dirty="0" smtClean="0"/>
                        <a:t>,0</a:t>
                      </a:r>
                      <a:endParaRPr lang="ru-RU" sz="1400" dirty="0"/>
                    </a:p>
                  </a:txBody>
                  <a:tcPr/>
                </a:tc>
              </a:tr>
              <a:tr h="34683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2019 год  (факт)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75</a:t>
                      </a:r>
                      <a:r>
                        <a:rPr lang="ru-RU" sz="1400" baseline="0" dirty="0" smtClean="0"/>
                        <a:t> 024</a:t>
                      </a:r>
                      <a:r>
                        <a:rPr lang="ru-RU" sz="1400" dirty="0" smtClean="0"/>
                        <a:t>,0</a:t>
                      </a:r>
                      <a:endParaRPr lang="ru-RU" sz="1400" dirty="0"/>
                    </a:p>
                  </a:txBody>
                  <a:tcPr/>
                </a:tc>
              </a:tr>
              <a:tr h="34683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2020 год  (план)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75</a:t>
                      </a:r>
                      <a:r>
                        <a:rPr lang="ru-RU" sz="1400" baseline="0" dirty="0" smtClean="0"/>
                        <a:t> 948</a:t>
                      </a:r>
                      <a:r>
                        <a:rPr lang="ru-RU" sz="1400" dirty="0" smtClean="0"/>
                        <a:t>,0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Объект 3"/>
          <p:cNvSpPr txBox="1">
            <a:spLocks/>
          </p:cNvSpPr>
          <p:nvPr/>
        </p:nvSpPr>
        <p:spPr>
          <a:xfrm>
            <a:off x="107504" y="764704"/>
            <a:ext cx="6336704" cy="230425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ru-RU" sz="1200" b="1" dirty="0" smtClean="0"/>
              <a:t>ЦЕЛЬ: </a:t>
            </a:r>
            <a:r>
              <a:rPr lang="ru-RU" sz="1200" dirty="0" smtClean="0"/>
              <a:t>создание условий, ориентирующих граждан на здоровый образ жизни, в </a:t>
            </a:r>
            <a:r>
              <a:rPr lang="ru-RU" sz="1200" dirty="0" err="1" smtClean="0"/>
              <a:t>т.ч</a:t>
            </a:r>
            <a:r>
              <a:rPr lang="ru-RU" sz="1200" dirty="0" smtClean="0"/>
              <a:t>. на занятия физической культурой и спортом, развитие спортивной инфраструктуры.</a:t>
            </a:r>
            <a:endParaRPr lang="ru-RU" sz="1200" b="1" dirty="0" smtClean="0"/>
          </a:p>
          <a:p>
            <a:pPr algn="just" fontAlgn="auto"/>
            <a:r>
              <a:rPr lang="ru-RU" sz="1200" b="1" dirty="0" smtClean="0"/>
              <a:t>ЗАДАЧИ: </a:t>
            </a:r>
            <a:r>
              <a:rPr lang="ru-RU" sz="1200" dirty="0" smtClean="0"/>
              <a:t>организация спортивной подготовки по олимпийским и неолимпийским видам спорта; организация и проведение официальных физкультурно-оздоровительных и спортивных мероприятий; укрепление здоровья  жителей МО «</a:t>
            </a:r>
            <a:r>
              <a:rPr lang="ru-RU" sz="1200" dirty="0" err="1" smtClean="0"/>
              <a:t>Тахтамукайский</a:t>
            </a:r>
            <a:r>
              <a:rPr lang="ru-RU" sz="1200" dirty="0" smtClean="0"/>
              <a:t> район» средствами физической культуры и спорта; повышение безопасности и антитеррористической защищенности учреждений физической культуры и спорта.</a:t>
            </a:r>
            <a:endParaRPr lang="ru-RU" sz="1200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3047979"/>
              </p:ext>
            </p:extLst>
          </p:nvPr>
        </p:nvGraphicFramePr>
        <p:xfrm>
          <a:off x="179513" y="2782476"/>
          <a:ext cx="8784976" cy="36190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5774"/>
                <a:gridCol w="1016443"/>
                <a:gridCol w="1016443"/>
                <a:gridCol w="886115"/>
                <a:gridCol w="864096"/>
                <a:gridCol w="936105"/>
              </a:tblGrid>
              <a:tr h="59744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Целевые показатели муниципальной</a:t>
                      </a:r>
                      <a:r>
                        <a:rPr lang="ru-RU" sz="1200" baseline="0" dirty="0" smtClean="0"/>
                        <a:t> программы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2018 год </a:t>
                      </a:r>
                    </a:p>
                    <a:p>
                      <a:pPr algn="ctr"/>
                      <a:r>
                        <a:rPr lang="ru-RU" sz="1200" dirty="0" smtClean="0"/>
                        <a:t>(план)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2018 год (факт)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2019 год</a:t>
                      </a:r>
                    </a:p>
                    <a:p>
                      <a:pPr algn="ctr"/>
                      <a:r>
                        <a:rPr lang="ru-RU" sz="1200" dirty="0" smtClean="0"/>
                        <a:t>(план)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2019 год</a:t>
                      </a:r>
                    </a:p>
                    <a:p>
                      <a:pPr algn="ctr"/>
                      <a:r>
                        <a:rPr lang="ru-RU" sz="1200" dirty="0" smtClean="0"/>
                        <a:t>(факт)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2020 год</a:t>
                      </a:r>
                    </a:p>
                    <a:p>
                      <a:pPr algn="ctr"/>
                      <a:r>
                        <a:rPr lang="ru-RU" sz="1200" dirty="0" smtClean="0"/>
                        <a:t>(план)</a:t>
                      </a:r>
                      <a:endParaRPr lang="ru-RU" sz="1200" dirty="0"/>
                    </a:p>
                  </a:txBody>
                  <a:tcPr/>
                </a:tc>
              </a:tr>
              <a:tr h="52276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Удельный вес регулярно занимающихся физической культурой и спортом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 33,9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36,2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34,5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34,2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35,2</a:t>
                      </a:r>
                      <a:endParaRPr lang="ru-RU" sz="1200" dirty="0"/>
                    </a:p>
                  </a:txBody>
                  <a:tcPr/>
                </a:tc>
              </a:tr>
              <a:tr h="67212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Количество спортивных сооружений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 130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 129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131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130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 132</a:t>
                      </a:r>
                      <a:endParaRPr lang="ru-RU" sz="1200" dirty="0"/>
                    </a:p>
                  </a:txBody>
                  <a:tcPr/>
                </a:tc>
              </a:tr>
              <a:tr h="52276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Количество организованных и проведенных физкультурно-спортивных,</a:t>
                      </a:r>
                      <a:r>
                        <a:rPr lang="ru-RU" sz="1200" baseline="0" dirty="0" smtClean="0"/>
                        <a:t> спортивно-массовых мероприятий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 297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279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299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290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301</a:t>
                      </a:r>
                      <a:endParaRPr lang="ru-RU" sz="1200" dirty="0"/>
                    </a:p>
                  </a:txBody>
                  <a:tcPr/>
                </a:tc>
              </a:tr>
              <a:tr h="52276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Количество детей,</a:t>
                      </a:r>
                      <a:r>
                        <a:rPr lang="ru-RU" sz="1200" baseline="0" dirty="0" smtClean="0"/>
                        <a:t> занимающихся физической культурой и спортом в спортивных школах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 1640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1805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1680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1800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1700</a:t>
                      </a:r>
                      <a:endParaRPr lang="ru-RU" sz="1200" dirty="0"/>
                    </a:p>
                  </a:txBody>
                  <a:tcPr/>
                </a:tc>
              </a:tr>
              <a:tr h="66383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Количество победителей и призеров республиканских, всероссийских,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dirty="0" smtClean="0"/>
                        <a:t>международных и региональных соревнований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   116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 119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 116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115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  117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17757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51520" y="116632"/>
            <a:ext cx="8568952" cy="864096"/>
          </a:xfrm>
          <a:prstGeom prst="rect">
            <a:avLst/>
          </a:prstGeom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ru-RU" sz="1200" dirty="0" smtClean="0"/>
              <a:t>МУНИЦИПАЛЬНАЯ ПРОГРАММА МО «ТАХТАМУКАЙСКИЙ РАЙОН»</a:t>
            </a:r>
            <a:br>
              <a:rPr lang="ru-RU" sz="1200" dirty="0" smtClean="0"/>
            </a:br>
            <a:r>
              <a:rPr lang="ru-RU" sz="1200" dirty="0" smtClean="0"/>
              <a:t>«ОБЕСПЕЧЕНИЕ ЖИЛЬЕМ МОЛОДЫХ СЕМЕЙ НА ТЕРРИТОРИИ СЕЛЬСКИХ ПОСЕЛЕНИЙ МО «ТАХТАМУКАЙСКИЙ РАЙОН  »</a:t>
            </a:r>
            <a:br>
              <a:rPr lang="ru-RU" sz="1200" dirty="0" smtClean="0"/>
            </a:br>
            <a:r>
              <a:rPr lang="ru-RU" sz="1200" dirty="0" smtClean="0"/>
              <a:t>-СРОК РЕАЛИЗАЦИИ :2016-2020 ГОДЫ</a:t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endParaRPr lang="ru-RU" sz="1200" dirty="0"/>
          </a:p>
        </p:txBody>
      </p:sp>
      <p:graphicFrame>
        <p:nvGraphicFramePr>
          <p:cNvPr id="3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6093281"/>
              </p:ext>
            </p:extLst>
          </p:nvPr>
        </p:nvGraphicFramePr>
        <p:xfrm>
          <a:off x="6444208" y="568801"/>
          <a:ext cx="2592288" cy="21913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6"/>
                <a:gridCol w="1008112"/>
              </a:tblGrid>
              <a:tr h="346837">
                <a:tc gridSpan="2">
                  <a:txBody>
                    <a:bodyPr/>
                    <a:lstStyle/>
                    <a:p>
                      <a:r>
                        <a:rPr lang="ru-RU" sz="1200" dirty="0" smtClean="0"/>
                        <a:t>Объем финансирования</a:t>
                      </a:r>
                      <a:r>
                        <a:rPr lang="ru-RU" sz="1200" baseline="0" dirty="0" smtClean="0"/>
                        <a:t>  (</a:t>
                      </a:r>
                      <a:r>
                        <a:rPr lang="ru-RU" sz="1200" baseline="0" dirty="0" err="1" smtClean="0"/>
                        <a:t>тыс.руб</a:t>
                      </a:r>
                      <a:r>
                        <a:rPr lang="ru-RU" sz="1200" baseline="0" dirty="0" smtClean="0"/>
                        <a:t>.)</a:t>
                      </a:r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4683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2018 год (план)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   9 852,0</a:t>
                      </a:r>
                      <a:endParaRPr lang="ru-RU" sz="1400" dirty="0"/>
                    </a:p>
                  </a:txBody>
                  <a:tcPr/>
                </a:tc>
              </a:tr>
              <a:tr h="34683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2018 год (факт)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  9 852,0</a:t>
                      </a:r>
                      <a:endParaRPr lang="ru-RU" sz="1400" dirty="0"/>
                    </a:p>
                  </a:txBody>
                  <a:tcPr/>
                </a:tc>
              </a:tr>
              <a:tr h="34683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2019</a:t>
                      </a:r>
                      <a:r>
                        <a:rPr lang="ru-RU" sz="1400" baseline="0" dirty="0" smtClean="0"/>
                        <a:t> год  (план)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  24 696,0</a:t>
                      </a:r>
                      <a:endParaRPr lang="ru-RU" sz="1400" dirty="0"/>
                    </a:p>
                  </a:txBody>
                  <a:tcPr/>
                </a:tc>
              </a:tr>
              <a:tr h="34683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2019 год  (факт)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   23 831,0</a:t>
                      </a:r>
                      <a:endParaRPr lang="ru-RU" sz="1400" dirty="0"/>
                    </a:p>
                  </a:txBody>
                  <a:tcPr/>
                </a:tc>
              </a:tr>
              <a:tr h="34683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2020 год  (план)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aseline="0" dirty="0" smtClean="0"/>
                        <a:t>   5 075,</a:t>
                      </a:r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Объект 3"/>
          <p:cNvSpPr txBox="1">
            <a:spLocks/>
          </p:cNvSpPr>
          <p:nvPr/>
        </p:nvSpPr>
        <p:spPr>
          <a:xfrm>
            <a:off x="107504" y="764704"/>
            <a:ext cx="6336704" cy="230425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ru-RU" sz="1200" b="1" dirty="0" smtClean="0"/>
              <a:t>ЦЕЛЬ: </a:t>
            </a:r>
            <a:r>
              <a:rPr lang="ru-RU" sz="1200" dirty="0" smtClean="0"/>
              <a:t>предоставление государственной поддержки для улучшения жилищных условий молодым семьям, признанным нуждающимися в улучшении жилищных условий,  улучшение демографической ситуации в МО «</a:t>
            </a:r>
            <a:r>
              <a:rPr lang="ru-RU" sz="1200" dirty="0" err="1" smtClean="0"/>
              <a:t>Тахтамукайский</a:t>
            </a:r>
            <a:r>
              <a:rPr lang="ru-RU" sz="1200" dirty="0" smtClean="0"/>
              <a:t> район»</a:t>
            </a:r>
          </a:p>
          <a:p>
            <a:pPr algn="just" fontAlgn="auto"/>
            <a:r>
              <a:rPr lang="ru-RU" sz="1200" b="1" dirty="0" smtClean="0"/>
              <a:t>ЗАДАЧИ: </a:t>
            </a:r>
            <a:r>
              <a:rPr lang="ru-RU" sz="1200" dirty="0" smtClean="0"/>
              <a:t>обеспечение первичной финансовой поддержки молодых семей для приобретения жилого помещения или строительства индивидуального жилого дома, стимулирование накопления молодыми семьями собственных </a:t>
            </a:r>
            <a:r>
              <a:rPr lang="ru-RU" sz="1200" dirty="0" err="1" smtClean="0"/>
              <a:t>собственных</a:t>
            </a:r>
            <a:r>
              <a:rPr lang="ru-RU" sz="1200" dirty="0" smtClean="0"/>
              <a:t> денежных средств для приобретения жилья, привлечение дополнительных финансовых и инвестиционных ресурсов для содействия молодым семьям в приобретении жилья долгосрочную перспективу.</a:t>
            </a:r>
            <a:endParaRPr lang="ru-RU" sz="12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8450462"/>
              </p:ext>
            </p:extLst>
          </p:nvPr>
        </p:nvGraphicFramePr>
        <p:xfrm>
          <a:off x="179513" y="2782476"/>
          <a:ext cx="8784976" cy="20146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5774"/>
                <a:gridCol w="1016443"/>
                <a:gridCol w="1016443"/>
                <a:gridCol w="886115"/>
                <a:gridCol w="864096"/>
                <a:gridCol w="936105"/>
              </a:tblGrid>
              <a:tr h="59744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Целевые показатели муниципальной</a:t>
                      </a:r>
                      <a:r>
                        <a:rPr lang="ru-RU" sz="1200" baseline="0" dirty="0" smtClean="0"/>
                        <a:t> программы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2018 год (план)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2018 год (факт)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2019 год</a:t>
                      </a:r>
                    </a:p>
                    <a:p>
                      <a:pPr algn="ctr"/>
                      <a:r>
                        <a:rPr lang="ru-RU" sz="1200" dirty="0" smtClean="0"/>
                        <a:t>(план)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2019 год</a:t>
                      </a:r>
                    </a:p>
                    <a:p>
                      <a:pPr algn="ctr"/>
                      <a:r>
                        <a:rPr lang="ru-RU" sz="1200" dirty="0" smtClean="0"/>
                        <a:t>(факт)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2020 год</a:t>
                      </a:r>
                    </a:p>
                    <a:p>
                      <a:pPr algn="ctr"/>
                      <a:r>
                        <a:rPr lang="ru-RU" sz="1200" dirty="0" smtClean="0"/>
                        <a:t>(план)</a:t>
                      </a:r>
                      <a:endParaRPr lang="ru-RU" sz="1200" dirty="0"/>
                    </a:p>
                  </a:txBody>
                  <a:tcPr/>
                </a:tc>
              </a:tr>
              <a:tr h="1417232">
                <a:tc>
                  <a:txBody>
                    <a:bodyPr/>
                    <a:lstStyle/>
                    <a:p>
                      <a:endParaRPr lang="ru-RU" sz="1200" dirty="0" smtClean="0"/>
                    </a:p>
                    <a:p>
                      <a:endParaRPr lang="ru-RU" sz="1200" dirty="0" smtClean="0"/>
                    </a:p>
                    <a:p>
                      <a:endParaRPr lang="ru-RU" sz="1200" dirty="0" smtClean="0"/>
                    </a:p>
                    <a:p>
                      <a:r>
                        <a:rPr lang="ru-RU" sz="1200" dirty="0" smtClean="0"/>
                        <a:t>Улучшение жилищных условий молодых семей, кол.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 </a:t>
                      </a:r>
                    </a:p>
                    <a:p>
                      <a:endParaRPr lang="ru-RU" sz="1200" dirty="0" smtClean="0"/>
                    </a:p>
                    <a:p>
                      <a:endParaRPr lang="ru-RU" sz="1200" dirty="0" smtClean="0"/>
                    </a:p>
                    <a:p>
                      <a:r>
                        <a:rPr lang="ru-RU" sz="1200" dirty="0" smtClean="0"/>
                        <a:t>         13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    </a:t>
                      </a:r>
                    </a:p>
                    <a:p>
                      <a:endParaRPr lang="ru-RU" sz="1200" dirty="0" smtClean="0"/>
                    </a:p>
                    <a:p>
                      <a:endParaRPr lang="ru-RU" sz="1200" dirty="0" smtClean="0"/>
                    </a:p>
                    <a:p>
                      <a:r>
                        <a:rPr lang="ru-RU" sz="1200" dirty="0" smtClean="0"/>
                        <a:t>         13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 </a:t>
                      </a:r>
                    </a:p>
                    <a:p>
                      <a:endParaRPr lang="ru-RU" sz="1200" dirty="0" smtClean="0"/>
                    </a:p>
                    <a:p>
                      <a:endParaRPr lang="ru-RU" sz="1200" dirty="0" smtClean="0"/>
                    </a:p>
                    <a:p>
                      <a:r>
                        <a:rPr lang="ru-RU" sz="1200" dirty="0" smtClean="0"/>
                        <a:t>      22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</a:t>
                      </a:r>
                    </a:p>
                    <a:p>
                      <a:endParaRPr lang="ru-RU" sz="1200" dirty="0" smtClean="0"/>
                    </a:p>
                    <a:p>
                      <a:endParaRPr lang="ru-RU" sz="1200" dirty="0" smtClean="0"/>
                    </a:p>
                    <a:p>
                      <a:r>
                        <a:rPr lang="ru-RU" sz="1200" dirty="0" smtClean="0"/>
                        <a:t>        20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 </a:t>
                      </a:r>
                    </a:p>
                    <a:p>
                      <a:endParaRPr lang="ru-RU" sz="1200" dirty="0" smtClean="0"/>
                    </a:p>
                    <a:p>
                      <a:endParaRPr lang="ru-RU" sz="1200" dirty="0" smtClean="0"/>
                    </a:p>
                    <a:p>
                      <a:r>
                        <a:rPr lang="ru-RU" sz="1200" dirty="0" smtClean="0"/>
                        <a:t>         18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21553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51520" y="116632"/>
            <a:ext cx="8568952" cy="864096"/>
          </a:xfrm>
          <a:prstGeom prst="rect">
            <a:avLst/>
          </a:prstGeom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ru-RU" sz="1200" dirty="0" smtClean="0"/>
              <a:t>МУНИЦИПАЛЬНАЯ ПРОГРАММА МО «РАЗВИТИЕ ОБРАЗОВАНИЯ»</a:t>
            </a:r>
            <a:br>
              <a:rPr lang="ru-RU" sz="1200" dirty="0" smtClean="0"/>
            </a:br>
            <a:r>
              <a:rPr lang="ru-RU" sz="1200" dirty="0" smtClean="0"/>
              <a:t>СРОК РЕАЛИЗАЦИИ :2019-2024 ГОДЫ</a:t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endParaRPr lang="ru-RU" sz="1200" dirty="0"/>
          </a:p>
        </p:txBody>
      </p:sp>
      <p:graphicFrame>
        <p:nvGraphicFramePr>
          <p:cNvPr id="3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3946741"/>
              </p:ext>
            </p:extLst>
          </p:nvPr>
        </p:nvGraphicFramePr>
        <p:xfrm>
          <a:off x="6559502" y="380739"/>
          <a:ext cx="2592288" cy="21913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6"/>
                <a:gridCol w="1008112"/>
              </a:tblGrid>
              <a:tr h="346837">
                <a:tc gridSpan="2">
                  <a:txBody>
                    <a:bodyPr/>
                    <a:lstStyle/>
                    <a:p>
                      <a:r>
                        <a:rPr lang="ru-RU" sz="1200" dirty="0" smtClean="0"/>
                        <a:t>Объем финансирования</a:t>
                      </a:r>
                      <a:r>
                        <a:rPr lang="ru-RU" sz="1200" baseline="0" dirty="0" smtClean="0"/>
                        <a:t> (</a:t>
                      </a:r>
                      <a:r>
                        <a:rPr lang="ru-RU" sz="1200" baseline="0" dirty="0" err="1" smtClean="0"/>
                        <a:t>тыс.руб</a:t>
                      </a:r>
                      <a:r>
                        <a:rPr lang="ru-RU" sz="1200" baseline="0" dirty="0" smtClean="0"/>
                        <a:t>.)</a:t>
                      </a:r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46837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2018 год (план)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aseline="0" dirty="0" smtClean="0"/>
                        <a:t>1 262 712</a:t>
                      </a:r>
                      <a:r>
                        <a:rPr lang="ru-RU" sz="1200" dirty="0" smtClean="0"/>
                        <a:t>,0</a:t>
                      </a:r>
                      <a:endParaRPr lang="ru-RU" sz="1200" dirty="0"/>
                    </a:p>
                  </a:txBody>
                  <a:tcPr/>
                </a:tc>
              </a:tr>
              <a:tr h="346837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2018 год (факт)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aseline="0" dirty="0" smtClean="0"/>
                        <a:t>1 252 486</a:t>
                      </a:r>
                      <a:r>
                        <a:rPr lang="ru-RU" sz="1200" dirty="0" smtClean="0"/>
                        <a:t>,0</a:t>
                      </a:r>
                      <a:endParaRPr lang="ru-RU" sz="1200" dirty="0"/>
                    </a:p>
                  </a:txBody>
                  <a:tcPr/>
                </a:tc>
              </a:tr>
              <a:tr h="346837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2019</a:t>
                      </a:r>
                      <a:r>
                        <a:rPr lang="ru-RU" sz="1200" baseline="0" dirty="0" smtClean="0"/>
                        <a:t> год   (план)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aseline="0" dirty="0" smtClean="0"/>
                        <a:t>1 345 849,0</a:t>
                      </a:r>
                      <a:endParaRPr lang="ru-RU" sz="1200" dirty="0"/>
                    </a:p>
                  </a:txBody>
                  <a:tcPr/>
                </a:tc>
              </a:tr>
              <a:tr h="346837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2019 год  (факт)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aseline="0" dirty="0" smtClean="0"/>
                        <a:t>1 327 676,0</a:t>
                      </a:r>
                      <a:endParaRPr lang="ru-RU" sz="1200" dirty="0"/>
                    </a:p>
                  </a:txBody>
                  <a:tcPr/>
                </a:tc>
              </a:tr>
              <a:tr h="346837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2020 год  (план)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aseline="0" dirty="0" smtClean="0"/>
                        <a:t>883 904,0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Объект 3"/>
          <p:cNvSpPr txBox="1">
            <a:spLocks/>
          </p:cNvSpPr>
          <p:nvPr/>
        </p:nvSpPr>
        <p:spPr>
          <a:xfrm>
            <a:off x="0" y="764704"/>
            <a:ext cx="6516216" cy="1742066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ru-RU" sz="1200" b="1" dirty="0" smtClean="0"/>
              <a:t>ЦЕЛЬ: </a:t>
            </a:r>
            <a:r>
              <a:rPr lang="ru-RU" sz="1200" dirty="0" smtClean="0"/>
              <a:t>обеспечение доступности и высокого качества образования в </a:t>
            </a:r>
            <a:r>
              <a:rPr lang="ru-RU" sz="1200" dirty="0" err="1" smtClean="0"/>
              <a:t>Тахтамукайском</a:t>
            </a:r>
            <a:r>
              <a:rPr lang="ru-RU" sz="1200" dirty="0" smtClean="0"/>
              <a:t> районе для всех детей, имеющих право получения дошкольного, общего и среднего образования; выявление и поддержка талантливых детей и молодежи; создание новых мест в общеобразовательных учреждениях в соответствии с прогнозируемой потребностью и современными условиями обучения и т.д.</a:t>
            </a:r>
            <a:endParaRPr lang="ru-RU" sz="1200" b="1" dirty="0" smtClean="0"/>
          </a:p>
          <a:p>
            <a:pPr fontAlgn="auto"/>
            <a:r>
              <a:rPr lang="ru-RU" sz="1200" b="1" dirty="0" smtClean="0"/>
              <a:t>ЗАДАЧИ: </a:t>
            </a:r>
            <a:r>
              <a:rPr lang="ru-RU" sz="1200" dirty="0" smtClean="0"/>
              <a:t>модернизация дошкольного образования, создание условий для полного удовлетворения потребностей населения в данной услуге; обеспечение доступности всех видов образования для детей с ограниченными возможностями здоровья; обеспечение односменного режима обучения в 1-11 классах общеобразовательных учреждений, поэтапный перевод обучающихся в новые здания общеобразовательных учреждений  и т.д.</a:t>
            </a:r>
            <a:endParaRPr lang="ru-RU" sz="1400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9318345"/>
              </p:ext>
            </p:extLst>
          </p:nvPr>
        </p:nvGraphicFramePr>
        <p:xfrm>
          <a:off x="1" y="2636912"/>
          <a:ext cx="9143998" cy="4094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06997"/>
                <a:gridCol w="1028299"/>
                <a:gridCol w="1028299"/>
                <a:gridCol w="881399"/>
                <a:gridCol w="954849"/>
                <a:gridCol w="844155"/>
              </a:tblGrid>
              <a:tr h="61667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Целевые показатели муниципальной</a:t>
                      </a:r>
                      <a:r>
                        <a:rPr lang="ru-RU" sz="1400" baseline="0" dirty="0" smtClean="0"/>
                        <a:t> программы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2018 год (план)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2018 год (факт)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2019 год</a:t>
                      </a:r>
                    </a:p>
                    <a:p>
                      <a:pPr algn="ctr"/>
                      <a:r>
                        <a:rPr lang="ru-RU" sz="1400" dirty="0" smtClean="0"/>
                        <a:t>(план)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2019 год</a:t>
                      </a:r>
                    </a:p>
                    <a:p>
                      <a:pPr algn="ctr"/>
                      <a:r>
                        <a:rPr lang="ru-RU" sz="1400" dirty="0" smtClean="0"/>
                        <a:t>(факт)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2020год (план)</a:t>
                      </a:r>
                      <a:endParaRPr lang="ru-RU" sz="1400" dirty="0"/>
                    </a:p>
                  </a:txBody>
                  <a:tcPr/>
                </a:tc>
              </a:tr>
              <a:tr h="539590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Удовлетворенность населения качеством общего образования от общего числа опрошенных родителей,</a:t>
                      </a:r>
                      <a:r>
                        <a:rPr lang="ru-RU" sz="1100" baseline="0" dirty="0" smtClean="0"/>
                        <a:t> дети которых посещают образовательные учреждения</a:t>
                      </a:r>
                      <a:r>
                        <a:rPr lang="ru-RU" sz="1100" dirty="0" smtClean="0"/>
                        <a:t> %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 98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  99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 100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100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 100</a:t>
                      </a:r>
                      <a:endParaRPr lang="ru-RU" sz="1200" dirty="0"/>
                    </a:p>
                  </a:txBody>
                  <a:tcPr/>
                </a:tc>
              </a:tr>
              <a:tr h="643936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Отношение</a:t>
                      </a:r>
                      <a:r>
                        <a:rPr lang="ru-RU" sz="1100" baseline="0" dirty="0" smtClean="0"/>
                        <a:t> численности детей  3-7 лет, которым  предоставлена возможность получать услуги дошкольного  образования, к численности детей в возрасте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 96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  96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 100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 100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100</a:t>
                      </a:r>
                      <a:endParaRPr lang="ru-RU" sz="1200" dirty="0"/>
                    </a:p>
                  </a:txBody>
                  <a:tcPr/>
                </a:tc>
              </a:tr>
              <a:tr h="792088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Удельный вес численности дошкольников, обучающихся по</a:t>
                      </a:r>
                      <a:r>
                        <a:rPr lang="ru-RU" sz="1100" baseline="0" dirty="0" smtClean="0"/>
                        <a:t> образовательным программам дошкольного  образования, в общем числе дошкольников, обучающихся по образовательным программам дошкольного образования, %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  100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 100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100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100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100</a:t>
                      </a:r>
                      <a:endParaRPr lang="ru-RU" sz="1200" dirty="0"/>
                    </a:p>
                  </a:txBody>
                  <a:tcPr/>
                </a:tc>
              </a:tr>
              <a:tr h="539590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Охват детей в </a:t>
                      </a:r>
                      <a:r>
                        <a:rPr lang="ru-RU" sz="1100" smtClean="0"/>
                        <a:t>возрасте 7-18 </a:t>
                      </a:r>
                      <a:r>
                        <a:rPr lang="ru-RU" sz="1100" dirty="0" smtClean="0"/>
                        <a:t>лет программами дополнительного образования (удельный</a:t>
                      </a:r>
                      <a:r>
                        <a:rPr lang="ru-RU" sz="1100" baseline="0" dirty="0" smtClean="0"/>
                        <a:t> вес численности детей, получающих услуги дополнительного образования, в общей численности детей в </a:t>
                      </a:r>
                      <a:r>
                        <a:rPr lang="ru-RU" sz="1100" baseline="0" smtClean="0"/>
                        <a:t>возрасте 7-18 </a:t>
                      </a:r>
                      <a:r>
                        <a:rPr lang="ru-RU" sz="1100" baseline="0" dirty="0" smtClean="0"/>
                        <a:t>лет)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 19,3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 19,3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30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 30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30</a:t>
                      </a:r>
                      <a:endParaRPr lang="ru-RU" sz="1200" dirty="0"/>
                    </a:p>
                  </a:txBody>
                  <a:tcPr/>
                </a:tc>
              </a:tr>
              <a:tr h="685202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Число новых мест в общеобразовательных учреждениях </a:t>
                      </a:r>
                      <a:r>
                        <a:rPr lang="ru-RU" sz="1100" dirty="0" err="1" smtClean="0"/>
                        <a:t>Тахтамукайского</a:t>
                      </a:r>
                      <a:r>
                        <a:rPr lang="ru-RU" sz="1100" dirty="0" smtClean="0"/>
                        <a:t> района, в том числе введенных за счет строительства (выкупа) новых зданий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   990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  990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 1 100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    1 100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-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86107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4058503"/>
              </p:ext>
            </p:extLst>
          </p:nvPr>
        </p:nvGraphicFramePr>
        <p:xfrm>
          <a:off x="215008" y="620688"/>
          <a:ext cx="8928992" cy="5355757"/>
        </p:xfrm>
        <a:graphic>
          <a:graphicData uri="http://schemas.openxmlformats.org/drawingml/2006/table">
            <a:tbl>
              <a:tblPr firstRow="1" firstCol="1" bandRow="1"/>
              <a:tblGrid>
                <a:gridCol w="3311414"/>
                <a:gridCol w="946118"/>
                <a:gridCol w="1596575"/>
                <a:gridCol w="1596575"/>
                <a:gridCol w="1478310"/>
              </a:tblGrid>
              <a:tr h="504056"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</a:rPr>
                        <a:t>Наименование </a:t>
                      </a:r>
                      <a:r>
                        <a:rPr lang="ru-RU" sz="1000" b="1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</a:rPr>
                        <a:t>программы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091" marR="41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/>
                          <a:ea typeface="Calibri"/>
                        </a:rPr>
                        <a:t>Утвержденный план на 2019 год </a:t>
                      </a:r>
                      <a:endParaRPr lang="ru-RU" sz="1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091" marR="41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/>
                          <a:ea typeface="Calibri"/>
                        </a:rPr>
                        <a:t>Уточненный план на 2019 год</a:t>
                      </a:r>
                      <a:endParaRPr lang="ru-RU" sz="1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091" marR="41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/>
                          <a:ea typeface="Calibri"/>
                        </a:rPr>
                        <a:t>Исполнение </a:t>
                      </a:r>
                    </a:p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/>
                          <a:ea typeface="Calibri"/>
                        </a:rPr>
                        <a:t>за 2019 год</a:t>
                      </a:r>
                      <a:endParaRPr lang="ru-RU" sz="1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091" marR="41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/>
                          <a:ea typeface="Times New Roman"/>
                        </a:rPr>
                        <a:t>  % исполнения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091" marR="41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7129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    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1.  Муниципальная программа   </a:t>
                      </a:r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"Развитие 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образования на 2019-2024 годы"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marL="0" lvl="0" indent="1809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1 132 063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1 345 849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1 327 676 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98,6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02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     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2. Муниципальная </a:t>
                      </a:r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программа 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«Обеспечение деятельности учреждений культуры на 2019-2024 годы "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117 686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114 240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 107 532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94,1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02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    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3. Муниципальная </a:t>
                      </a:r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программа 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</a:t>
                      </a:r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""Развитие малого и среднего 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предпринимательства муниципального образования «</a:t>
                      </a:r>
                      <a:r>
                        <a:rPr lang="ru-RU" sz="10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Тахтамукайский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район» на 2019-2024 годы»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1 600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1 600</a:t>
                      </a: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1 600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100,0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02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    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4. </a:t>
                      </a:r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Муниципальная программа муниципального образования 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«</a:t>
                      </a:r>
                      <a:r>
                        <a:rPr lang="ru-RU" sz="10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Тахтамукайский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район" «Обеспечение деятельности учреждений </a:t>
                      </a:r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физической культуры и 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спорта на 2019-2024 годы"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65 715</a:t>
                      </a: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78 471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75 024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95,6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534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    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5. </a:t>
                      </a:r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Муниципальная программа муниципального образования " </a:t>
                      </a:r>
                      <a:r>
                        <a:rPr lang="ru-RU" sz="10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Тахтамукайский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</a:t>
                      </a:r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район " 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«Градостроительное развитие и формирование земельных участков в </a:t>
                      </a:r>
                      <a:r>
                        <a:rPr lang="ru-RU" sz="10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Тахтамукайском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районе на 2019-2024 годы"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15 300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13 811</a:t>
                      </a: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10 698</a:t>
                      </a: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77,5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02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     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6. Муниципальная </a:t>
                      </a:r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программа 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«Профилактика правонарушений в МО «</a:t>
                      </a:r>
                      <a:r>
                        <a:rPr lang="ru-RU" sz="10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Тахтамукайский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район» на 2019-2024 годы»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1 900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4 154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2 729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65,7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02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     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7. Муниципальная </a:t>
                      </a:r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программа 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«Основные мероприятия по противодействию проявлений терроризма и экстремизма на территории МО «</a:t>
                      </a:r>
                      <a:r>
                        <a:rPr lang="ru-RU" sz="10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Тахтамукайский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район» на 2019-2024 годы»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 1 637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5 007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 756</a:t>
                      </a: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15,1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534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    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8. Муниципальная </a:t>
                      </a:r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программа муниципального образования " </a:t>
                      </a:r>
                      <a:r>
                        <a:rPr lang="ru-RU" sz="10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Тахтамукайский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</a:t>
                      </a:r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район" </a:t>
                      </a:r>
                      <a:endParaRPr lang="ru-RU" sz="1000" b="1" i="0" u="none" strike="noStrike" dirty="0" smtClean="0">
                        <a:solidFill>
                          <a:schemeClr val="tx1"/>
                        </a:solidFill>
                        <a:effectLst/>
                        <a:latin typeface="Arial CYR"/>
                      </a:endParaRPr>
                    </a:p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" </a:t>
                      </a:r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Энергосбережение и </a:t>
                      </a:r>
                      <a:r>
                        <a:rPr lang="ru-RU" sz="10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энергоэффективность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на объектах социальной сферы МО «</a:t>
                      </a:r>
                      <a:r>
                        <a:rPr lang="ru-RU" sz="10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Тахтамукайский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район» РА на 2019- 2024 годы </a:t>
                      </a:r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"</a:t>
                      </a:r>
                    </a:p>
                  </a:txBody>
                  <a:tcPr marL="3664" marR="3664" marT="36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1 000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1 000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1 000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100,0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8229600" cy="576064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Исполнение муниципальных и ведомственных целевых  </a:t>
            </a:r>
            <a:br>
              <a:rPr lang="ru-RU" sz="1600" b="1" dirty="0" smtClean="0">
                <a:solidFill>
                  <a:schemeClr val="tx1"/>
                </a:solidFill>
              </a:rPr>
            </a:br>
            <a:r>
              <a:rPr lang="ru-RU" sz="1600" b="1" dirty="0" smtClean="0">
                <a:solidFill>
                  <a:schemeClr val="tx1"/>
                </a:solidFill>
              </a:rPr>
              <a:t>программ бюджета МО «</a:t>
            </a:r>
            <a:r>
              <a:rPr lang="ru-RU" sz="1600" b="1" dirty="0" err="1" smtClean="0">
                <a:solidFill>
                  <a:schemeClr val="tx1"/>
                </a:solidFill>
              </a:rPr>
              <a:t>Тахтамукайский</a:t>
            </a:r>
            <a:r>
              <a:rPr lang="ru-RU" sz="1600" b="1" dirty="0" smtClean="0">
                <a:solidFill>
                  <a:schemeClr val="tx1"/>
                </a:solidFill>
              </a:rPr>
              <a:t> район за 2019 год (тыс. руб.)     </a:t>
            </a:r>
            <a:endParaRPr lang="ru-RU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7159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0620357"/>
              </p:ext>
            </p:extLst>
          </p:nvPr>
        </p:nvGraphicFramePr>
        <p:xfrm>
          <a:off x="251520" y="620688"/>
          <a:ext cx="8568952" cy="6305136"/>
        </p:xfrm>
        <a:graphic>
          <a:graphicData uri="http://schemas.openxmlformats.org/drawingml/2006/table">
            <a:tbl>
              <a:tblPr firstRow="1" firstCol="1" bandRow="1"/>
              <a:tblGrid>
                <a:gridCol w="2808312"/>
                <a:gridCol w="1080120"/>
                <a:gridCol w="1296144"/>
                <a:gridCol w="1574385"/>
                <a:gridCol w="1809991"/>
              </a:tblGrid>
              <a:tr h="576064"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</a:rPr>
                        <a:t>Наименование муниципальной программы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091" marR="41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/>
                          <a:ea typeface="Calibri"/>
                        </a:rPr>
                        <a:t>Утвержденный план на 2019 год</a:t>
                      </a:r>
                      <a:endParaRPr lang="ru-RU" sz="1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091" marR="41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/>
                          <a:ea typeface="Calibri"/>
                        </a:rPr>
                        <a:t>Уточненный план на 2019 год</a:t>
                      </a:r>
                      <a:endParaRPr lang="ru-RU" sz="1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091" marR="41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/>
                          <a:ea typeface="Calibri"/>
                        </a:rPr>
                        <a:t>Исполнение </a:t>
                      </a:r>
                    </a:p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/>
                          <a:ea typeface="Calibri"/>
                        </a:rPr>
                        <a:t>за 2019 год </a:t>
                      </a:r>
                      <a:endParaRPr lang="ru-RU" sz="1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091" marR="41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/>
                          <a:ea typeface="Times New Roman"/>
                        </a:rPr>
                        <a:t> % исполнения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091" marR="41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02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     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9. Муниципальная </a:t>
                      </a:r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программа 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«Комплексные меры противодействия злоупотреблению наркотиками и их незаконному обороту на территории </a:t>
                      </a:r>
                      <a:r>
                        <a:rPr lang="ru-RU" sz="10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Тахтамукайского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района» на 2019-2024 годы»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150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75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-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-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02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    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10.  </a:t>
                      </a:r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Муниципальная программа " Устойчивое развитие сельских 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территорий в </a:t>
                      </a:r>
                      <a:r>
                        <a:rPr lang="ru-RU" sz="10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Тахтамукайском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районе на 2014-2017 годы и на период до 2020 года"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300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2 237</a:t>
                      </a: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2 237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100,0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02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    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11. </a:t>
                      </a:r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Муниципальная программа 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МО «</a:t>
                      </a:r>
                      <a:r>
                        <a:rPr lang="ru-RU" sz="10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Тахтамукайский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</a:t>
                      </a:r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район " 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«Формирование доступной среды для инвалидов и маломобильных групп населения в учреждениях образования  </a:t>
                      </a:r>
                    </a:p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МО «</a:t>
                      </a:r>
                      <a:r>
                        <a:rPr lang="ru-RU" sz="10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Тахтамукайский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район» на 2019-2024 годы»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1 400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1 200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 800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66,7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02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    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12. </a:t>
                      </a:r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Муниципальная программа 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</a:t>
                      </a:r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"Обеспечение безопасности дорожного 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движения в </a:t>
                      </a:r>
                      <a:r>
                        <a:rPr lang="ru-RU" sz="10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МО«Тахтамукайский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район на 2019-2024 годы»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430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1 180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897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76,0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534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13. Муниципальная программа МО « </a:t>
                      </a:r>
                      <a:r>
                        <a:rPr lang="ru-RU" sz="10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Тахтамукайский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район» «Управление муниципальными финансами и муниципальным долгом на  2019-2024 гг.»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56 481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55 410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53 291</a:t>
                      </a: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96,2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534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 </a:t>
                      </a:r>
                      <a:r>
                        <a:rPr lang="ru-RU" sz="10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1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4. Муниципальная программа «Обеспечение социально- значимых объектов жизнеобеспечения резервными источниками энергоснабжения на 2019-2024 годы»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2 780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-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534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 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15. Муниципальная программа «Обеспечение жильем молодых семей на территории сельских поселений МО «</a:t>
                      </a:r>
                      <a:r>
                        <a:rPr lang="ru-RU" sz="10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Тахтамукайский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район» на 2016-2020гг</a:t>
                      </a:r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»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23 904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24 696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23 831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96,5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53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16. Муниципальная программа «Развитие телевидения на территории </a:t>
                      </a:r>
                      <a:r>
                        <a:rPr lang="ru-RU" sz="10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Тахтамукайского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района на 2019-2024 годы»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10 955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10 455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 8 698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83,2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11560" y="44624"/>
            <a:ext cx="8229600" cy="576064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Исполнение муниципальных и ведомственных целевых </a:t>
            </a:r>
            <a:br>
              <a:rPr lang="ru-RU" sz="1600" b="1" dirty="0" smtClean="0">
                <a:solidFill>
                  <a:schemeClr val="tx1"/>
                </a:solidFill>
              </a:rPr>
            </a:br>
            <a:r>
              <a:rPr lang="ru-RU" sz="1600" b="1" dirty="0" smtClean="0">
                <a:solidFill>
                  <a:schemeClr val="tx1"/>
                </a:solidFill>
              </a:rPr>
              <a:t>программ бюджета МО «</a:t>
            </a:r>
            <a:r>
              <a:rPr lang="ru-RU" sz="1600" b="1" dirty="0" err="1" smtClean="0">
                <a:solidFill>
                  <a:schemeClr val="tx1"/>
                </a:solidFill>
              </a:rPr>
              <a:t>Тахтамукайский</a:t>
            </a:r>
            <a:r>
              <a:rPr lang="ru-RU" sz="1600" b="1" dirty="0" smtClean="0">
                <a:solidFill>
                  <a:schemeClr val="tx1"/>
                </a:solidFill>
              </a:rPr>
              <a:t> район» за 2019 год      (продолжение)</a:t>
            </a:r>
            <a:endParaRPr lang="ru-RU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6569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5787202"/>
              </p:ext>
            </p:extLst>
          </p:nvPr>
        </p:nvGraphicFramePr>
        <p:xfrm>
          <a:off x="251520" y="620688"/>
          <a:ext cx="8568953" cy="6207591"/>
        </p:xfrm>
        <a:graphic>
          <a:graphicData uri="http://schemas.openxmlformats.org/drawingml/2006/table">
            <a:tbl>
              <a:tblPr firstRow="1" firstCol="1" bandRow="1"/>
              <a:tblGrid>
                <a:gridCol w="3096344"/>
                <a:gridCol w="1080120"/>
                <a:gridCol w="1296144"/>
                <a:gridCol w="1568124"/>
                <a:gridCol w="1528221"/>
              </a:tblGrid>
              <a:tr h="576064"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</a:rPr>
                        <a:t>Наименование муниципальной программы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091" marR="41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Утвержденный план</a:t>
                      </a:r>
                      <a:r>
                        <a:rPr lang="ru-RU" sz="1000" baseline="0" dirty="0" smtClean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на 2019 год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091" marR="41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Уточненный план на 2019 год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091" marR="41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Исполнение </a:t>
                      </a:r>
                    </a:p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за 2019 год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091" marR="41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/>
                          <a:ea typeface="Times New Roman"/>
                        </a:rPr>
                        <a:t> % исполнения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091" marR="41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4096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 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17. Муниципальная программа «Поддержка и развитие печатного средства массовой информации МО «</a:t>
                      </a:r>
                      <a:r>
                        <a:rPr lang="ru-RU" sz="10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Тахтамукайский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район» МБУ «Редакция газеты «Согласие» на 2019-2024 гг.» 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4 975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4 275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4 275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100,0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02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 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18.Муниципальная программа МО «</a:t>
                      </a:r>
                      <a:r>
                        <a:rPr lang="ru-RU" sz="10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Тахтамукайский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район» «Молодежная политика в МО «</a:t>
                      </a:r>
                      <a:r>
                        <a:rPr lang="ru-RU" sz="10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Тахтамукайский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район» на 2019-2024гг.»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500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500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290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58,0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02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 19. Муниципальная программа «Санитарное и экологическое благополучие МО «</a:t>
                      </a:r>
                      <a:r>
                        <a:rPr lang="ru-RU" sz="10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Тахтамукайский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район» на 2019-2024 годы»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275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1 915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1 139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59,5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02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20.  Муниципальная программа «Профилактика безнадзорности и правонарушений среди несовершеннолетних на 2019-2024 годы»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200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140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100</a:t>
                      </a: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71,4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534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 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21. Муниципальная программа «Гармонизация межнациональных отношений и развития национальных культур на территории МО «</a:t>
                      </a:r>
                      <a:r>
                        <a:rPr lang="ru-RU" sz="10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Тахтамукайский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район» на 2019-2024 годы</a:t>
                      </a:r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»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450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70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50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71,4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313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 22.Муниципальная программа «Улучшение демографической ситуации в МО «</a:t>
                      </a:r>
                      <a:r>
                        <a:rPr lang="ru-RU" sz="10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Тахтамукайский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район» на 2019-2024годы»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Times New Roman"/>
                          <a:ea typeface="Calibri"/>
                        </a:rPr>
                        <a:t>300</a:t>
                      </a:r>
                      <a:endParaRPr lang="ru-RU" sz="1000" b="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Times New Roman"/>
                          <a:ea typeface="Calibri"/>
                        </a:rPr>
                        <a:t>200</a:t>
                      </a:r>
                      <a:endParaRPr lang="ru-RU" sz="1000" b="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Times New Roman"/>
                          <a:ea typeface="Calibri"/>
                        </a:rPr>
                        <a:t>135</a:t>
                      </a:r>
                      <a:endParaRPr lang="ru-RU" sz="1000" b="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Times New Roman"/>
                          <a:ea typeface="Calibri"/>
                        </a:rPr>
                        <a:t>67,5</a:t>
                      </a:r>
                      <a:endParaRPr lang="ru-RU" sz="1000" b="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6135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23. Муниципальная программа «Формирование современной городской среды в МО «</a:t>
                      </a:r>
                      <a:r>
                        <a:rPr lang="ru-RU" sz="10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Тахтамукайский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район» на 2018-2022 годы»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Times New Roman"/>
                          <a:ea typeface="Calibri"/>
                        </a:rPr>
                        <a:t>14 229</a:t>
                      </a:r>
                      <a:endParaRPr lang="ru-RU" sz="1000" b="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Times New Roman"/>
                          <a:ea typeface="Calibri"/>
                        </a:rPr>
                        <a:t>17 229</a:t>
                      </a:r>
                      <a:endParaRPr lang="ru-RU" sz="1000" b="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Times New Roman"/>
                          <a:ea typeface="Calibri"/>
                        </a:rPr>
                        <a:t>17 229</a:t>
                      </a:r>
                      <a:endParaRPr lang="ru-RU" sz="1000" b="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Times New Roman"/>
                          <a:ea typeface="Calibri"/>
                        </a:rPr>
                        <a:t>100,0</a:t>
                      </a:r>
                      <a:endParaRPr lang="ru-RU" sz="1000" b="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534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  24. Ведомственная целевая программа «Развитие массовой физической культуры и спорта среди населения МО «</a:t>
                      </a:r>
                      <a:r>
                        <a:rPr lang="ru-RU" sz="10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Тахтамукайский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район» на 2016-2021 годы»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 2 500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1 500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1 074</a:t>
                      </a: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71,6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534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  25. Ведомственная целевая программа «Развитие культуры МО «</a:t>
                      </a:r>
                      <a:r>
                        <a:rPr lang="ru-RU" sz="10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Тахтамукайский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район» на 2019 -2021гг.»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14 900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10 483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10 127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96,6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534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  26. Ведомственная целевая программа «Регулирование земельно-имущественных отношений на 2019-2021 годы»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9 450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9 550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8 898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93,2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11560" y="44624"/>
            <a:ext cx="8229600" cy="576064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Исполнение муниципальных и ведомственных целевых </a:t>
            </a:r>
            <a:br>
              <a:rPr lang="ru-RU" sz="1600" b="1" dirty="0" smtClean="0">
                <a:solidFill>
                  <a:schemeClr val="tx1"/>
                </a:solidFill>
              </a:rPr>
            </a:br>
            <a:r>
              <a:rPr lang="ru-RU" sz="1600" b="1" dirty="0" smtClean="0">
                <a:solidFill>
                  <a:schemeClr val="tx1"/>
                </a:solidFill>
              </a:rPr>
              <a:t>программ бюджета МО «</a:t>
            </a:r>
            <a:r>
              <a:rPr lang="ru-RU" sz="1600" b="1" dirty="0" err="1" smtClean="0">
                <a:solidFill>
                  <a:schemeClr val="tx1"/>
                </a:solidFill>
              </a:rPr>
              <a:t>Тахтамукайский</a:t>
            </a:r>
            <a:r>
              <a:rPr lang="ru-RU" sz="1600" b="1" dirty="0" smtClean="0">
                <a:solidFill>
                  <a:schemeClr val="tx1"/>
                </a:solidFill>
              </a:rPr>
              <a:t> район» за 2019 год      (продолжение)</a:t>
            </a:r>
            <a:endParaRPr lang="ru-RU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4299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914400"/>
            <a:ext cx="7086600" cy="685800"/>
          </a:xfrm>
        </p:spPr>
        <p:txBody>
          <a:bodyPr/>
          <a:lstStyle/>
          <a:p>
            <a:r>
              <a:rPr lang="ru-RU" altLang="ru-RU" sz="3600" smtClean="0">
                <a:solidFill>
                  <a:srgbClr val="000066"/>
                </a:solidFill>
                <a:latin typeface="Times New Roman" pitchFamily="18" charset="0"/>
              </a:rPr>
              <a:t>БЮДЖЕТНЫЙ ПРОЦЕСС</a:t>
            </a: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609600" y="1447800"/>
            <a:ext cx="80010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kumimoji="0" lang="ru-RU" altLang="ru-RU" sz="1600" b="0" i="0"/>
              <a:t>Представляет собой деятельность по составлению проекта бюджета, его рассмотрению, утверждению, исполнению, составлению отчета об исполнении и его утверждению.</a:t>
            </a: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2209800" y="2057400"/>
            <a:ext cx="4267200" cy="3048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1800" b="0" i="0"/>
              <a:t>Стадии бюджетного процесса</a:t>
            </a:r>
          </a:p>
        </p:txBody>
      </p:sp>
      <p:sp>
        <p:nvSpPr>
          <p:cNvPr id="31749" name="Line 5"/>
          <p:cNvSpPr>
            <a:spLocks noChangeShapeType="1"/>
          </p:cNvSpPr>
          <p:nvPr/>
        </p:nvSpPr>
        <p:spPr bwMode="auto">
          <a:xfrm>
            <a:off x="4191000" y="23622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228600" y="3200400"/>
            <a:ext cx="1474788" cy="1439863"/>
          </a:xfrm>
          <a:prstGeom prst="rect">
            <a:avLst/>
          </a:prstGeom>
          <a:solidFill>
            <a:srgbClr val="CCFFCC"/>
          </a:solidFill>
          <a:ln w="9525">
            <a:solidFill>
              <a:srgbClr val="3399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1600" b="0" i="0" dirty="0"/>
              <a:t>1.    Разработка проекта бюджета</a:t>
            </a: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1905000" y="3200400"/>
            <a:ext cx="1474788" cy="1439863"/>
          </a:xfrm>
          <a:prstGeom prst="rect">
            <a:avLst/>
          </a:prstGeom>
          <a:solidFill>
            <a:srgbClr val="CCFFCC"/>
          </a:solidFill>
          <a:ln w="9525">
            <a:solidFill>
              <a:srgbClr val="3399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1600" b="0" i="0" dirty="0"/>
              <a:t>2. Рассмотрение проекта бюджета</a:t>
            </a: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3581400" y="3200400"/>
            <a:ext cx="1474788" cy="1439863"/>
          </a:xfrm>
          <a:prstGeom prst="rect">
            <a:avLst/>
          </a:prstGeom>
          <a:solidFill>
            <a:srgbClr val="CCFFCC"/>
          </a:solidFill>
          <a:ln w="9525">
            <a:solidFill>
              <a:srgbClr val="3399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1600" b="0" i="0"/>
              <a:t>3. Утверждение проекта бюджета</a:t>
            </a:r>
          </a:p>
        </p:txBody>
      </p:sp>
      <p:sp>
        <p:nvSpPr>
          <p:cNvPr id="31753" name="Rectangle 9"/>
          <p:cNvSpPr>
            <a:spLocks noChangeArrowheads="1"/>
          </p:cNvSpPr>
          <p:nvPr/>
        </p:nvSpPr>
        <p:spPr bwMode="auto">
          <a:xfrm>
            <a:off x="5181600" y="3200400"/>
            <a:ext cx="1474788" cy="1439863"/>
          </a:xfrm>
          <a:prstGeom prst="rect">
            <a:avLst/>
          </a:prstGeom>
          <a:solidFill>
            <a:srgbClr val="CCFFCC"/>
          </a:solidFill>
          <a:ln w="9525">
            <a:solidFill>
              <a:srgbClr val="3399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1600" b="0" i="0"/>
              <a:t>4.  Исполнение бюджета</a:t>
            </a:r>
          </a:p>
        </p:txBody>
      </p:sp>
      <p:sp>
        <p:nvSpPr>
          <p:cNvPr id="31754" name="Rectangle 10"/>
          <p:cNvSpPr>
            <a:spLocks noChangeArrowheads="1"/>
          </p:cNvSpPr>
          <p:nvPr/>
        </p:nvSpPr>
        <p:spPr bwMode="auto">
          <a:xfrm>
            <a:off x="6934200" y="3200400"/>
            <a:ext cx="1474788" cy="1439863"/>
          </a:xfrm>
          <a:prstGeom prst="rect">
            <a:avLst/>
          </a:prstGeom>
          <a:solidFill>
            <a:srgbClr val="CCFFCC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1600" b="0" i="0"/>
              <a:t>5. Рассмотрение и утверждение отчета об исполнении бюджета</a:t>
            </a:r>
          </a:p>
        </p:txBody>
      </p:sp>
      <p:sp>
        <p:nvSpPr>
          <p:cNvPr id="31755" name="Line 11"/>
          <p:cNvSpPr>
            <a:spLocks noChangeShapeType="1"/>
          </p:cNvSpPr>
          <p:nvPr/>
        </p:nvSpPr>
        <p:spPr bwMode="auto">
          <a:xfrm>
            <a:off x="4191000" y="2743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756" name="Line 12"/>
          <p:cNvSpPr>
            <a:spLocks noChangeShapeType="1"/>
          </p:cNvSpPr>
          <p:nvPr/>
        </p:nvSpPr>
        <p:spPr bwMode="auto">
          <a:xfrm>
            <a:off x="4191000" y="2743200"/>
            <a:ext cx="3429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757" name="Line 13"/>
          <p:cNvSpPr>
            <a:spLocks noChangeShapeType="1"/>
          </p:cNvSpPr>
          <p:nvPr/>
        </p:nvSpPr>
        <p:spPr bwMode="auto">
          <a:xfrm>
            <a:off x="7620000" y="2743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758" name="Line 14"/>
          <p:cNvSpPr>
            <a:spLocks noChangeShapeType="1"/>
          </p:cNvSpPr>
          <p:nvPr/>
        </p:nvSpPr>
        <p:spPr bwMode="auto">
          <a:xfrm>
            <a:off x="5867400" y="2743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759" name="Line 15"/>
          <p:cNvSpPr>
            <a:spLocks noChangeShapeType="1"/>
          </p:cNvSpPr>
          <p:nvPr/>
        </p:nvSpPr>
        <p:spPr bwMode="auto">
          <a:xfrm flipH="1">
            <a:off x="838200" y="2743200"/>
            <a:ext cx="335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760" name="Line 16"/>
          <p:cNvSpPr>
            <a:spLocks noChangeShapeType="1"/>
          </p:cNvSpPr>
          <p:nvPr/>
        </p:nvSpPr>
        <p:spPr bwMode="auto">
          <a:xfrm>
            <a:off x="838200" y="2743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761" name="Line 17"/>
          <p:cNvSpPr>
            <a:spLocks noChangeShapeType="1"/>
          </p:cNvSpPr>
          <p:nvPr/>
        </p:nvSpPr>
        <p:spPr bwMode="auto">
          <a:xfrm>
            <a:off x="2590800" y="2743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762" name="Line 18"/>
          <p:cNvSpPr>
            <a:spLocks noChangeShapeType="1"/>
          </p:cNvSpPr>
          <p:nvPr/>
        </p:nvSpPr>
        <p:spPr bwMode="auto">
          <a:xfrm flipH="1" flipV="1">
            <a:off x="5105400" y="4800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763" name="Line 19"/>
          <p:cNvSpPr>
            <a:spLocks noChangeShapeType="1"/>
          </p:cNvSpPr>
          <p:nvPr/>
        </p:nvSpPr>
        <p:spPr bwMode="auto">
          <a:xfrm>
            <a:off x="5105400" y="5105400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764" name="Line 20"/>
          <p:cNvSpPr>
            <a:spLocks noChangeShapeType="1"/>
          </p:cNvSpPr>
          <p:nvPr/>
        </p:nvSpPr>
        <p:spPr bwMode="auto">
          <a:xfrm flipV="1">
            <a:off x="6781800" y="4800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765" name="Rectangle 21"/>
          <p:cNvSpPr>
            <a:spLocks noChangeArrowheads="1"/>
          </p:cNvSpPr>
          <p:nvPr/>
        </p:nvSpPr>
        <p:spPr bwMode="auto">
          <a:xfrm>
            <a:off x="5105400" y="5181600"/>
            <a:ext cx="1752600" cy="304800"/>
          </a:xfrm>
          <a:prstGeom prst="rect">
            <a:avLst/>
          </a:prstGeom>
          <a:solidFill>
            <a:srgbClr val="FF99CC"/>
          </a:solidFill>
          <a:ln w="9525">
            <a:solidFill>
              <a:srgbClr val="9933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1600" dirty="0"/>
              <a:t>Бюджетный год</a:t>
            </a:r>
          </a:p>
        </p:txBody>
      </p:sp>
      <p:sp>
        <p:nvSpPr>
          <p:cNvPr id="31766" name="Line 22"/>
          <p:cNvSpPr>
            <a:spLocks noChangeShapeType="1"/>
          </p:cNvSpPr>
          <p:nvPr/>
        </p:nvSpPr>
        <p:spPr bwMode="auto">
          <a:xfrm flipH="1" flipV="1">
            <a:off x="152400" y="5029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767" name="Line 23"/>
          <p:cNvSpPr>
            <a:spLocks noChangeShapeType="1"/>
          </p:cNvSpPr>
          <p:nvPr/>
        </p:nvSpPr>
        <p:spPr bwMode="auto">
          <a:xfrm>
            <a:off x="152400" y="5715000"/>
            <a:ext cx="853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768" name="Line 24"/>
          <p:cNvSpPr>
            <a:spLocks noChangeShapeType="1"/>
          </p:cNvSpPr>
          <p:nvPr/>
        </p:nvSpPr>
        <p:spPr bwMode="auto">
          <a:xfrm flipV="1">
            <a:off x="8686800" y="5029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769" name="Rectangle 25"/>
          <p:cNvSpPr>
            <a:spLocks noChangeArrowheads="1"/>
          </p:cNvSpPr>
          <p:nvPr/>
        </p:nvSpPr>
        <p:spPr bwMode="auto">
          <a:xfrm>
            <a:off x="2819400" y="5791200"/>
            <a:ext cx="2667000" cy="457200"/>
          </a:xfrm>
          <a:prstGeom prst="rect">
            <a:avLst/>
          </a:prstGeom>
          <a:solidFill>
            <a:srgbClr val="FF99CC"/>
          </a:solidFill>
          <a:ln w="9525">
            <a:solidFill>
              <a:srgbClr val="9933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1800"/>
              <a:t>Бюджетный период</a:t>
            </a:r>
          </a:p>
        </p:txBody>
      </p:sp>
    </p:spTree>
    <p:extLst>
      <p:ext uri="{BB962C8B-B14F-4D97-AF65-F5344CB8AC3E}">
        <p14:creationId xmlns:p14="http://schemas.microsoft.com/office/powerpoint/2010/main" val="15311877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5466607"/>
              </p:ext>
            </p:extLst>
          </p:nvPr>
        </p:nvGraphicFramePr>
        <p:xfrm>
          <a:off x="179512" y="980728"/>
          <a:ext cx="8496944" cy="6318664"/>
        </p:xfrm>
        <a:graphic>
          <a:graphicData uri="http://schemas.openxmlformats.org/drawingml/2006/table">
            <a:tbl>
              <a:tblPr firstRow="1" firstCol="1" bandRow="1"/>
              <a:tblGrid>
                <a:gridCol w="2736304"/>
                <a:gridCol w="1080120"/>
                <a:gridCol w="1440160"/>
                <a:gridCol w="1430369"/>
                <a:gridCol w="1809991"/>
              </a:tblGrid>
              <a:tr h="792088"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</a:rPr>
                        <a:t>Наименование муниципальной программы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091" marR="41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/>
                          <a:ea typeface="Calibri"/>
                        </a:rPr>
                        <a:t>Утвержденный план на 2019 год</a:t>
                      </a:r>
                      <a:endParaRPr lang="ru-RU" sz="1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091" marR="41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/>
                          <a:ea typeface="Calibri"/>
                        </a:rPr>
                        <a:t>Уточненный план на 2019 год</a:t>
                      </a:r>
                      <a:endParaRPr lang="ru-RU" sz="1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091" marR="41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/>
                          <a:ea typeface="Calibri"/>
                        </a:rPr>
                        <a:t>Исполнение за 2019 год</a:t>
                      </a:r>
                      <a:endParaRPr lang="ru-RU" sz="1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091" marR="41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/>
                          <a:ea typeface="Times New Roman"/>
                        </a:rPr>
                        <a:t> % исполнения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091" marR="41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  27. Ведомственная целевая программа      «О противодействии коррупции в МО «</a:t>
                      </a:r>
                      <a:r>
                        <a:rPr lang="ru-RU" sz="10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Тахтамукайский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район» на 2019-2021 годы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5 673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5 973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5 916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99,0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811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  28. Ведомственная целевая программа «Организация временного трудоустройства несовершеннолетних граждан в возрасте от 14 до 18 лет в свободное от учебы время на 2019-2021 годы»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600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550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518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94,2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  29. Ведомственная целевая программа  «Модернизация дошкольного образования </a:t>
                      </a:r>
                      <a:r>
                        <a:rPr lang="ru-RU" sz="10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Тахтамукайского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района на 2019-2021гг.»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 3 200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851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631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74,1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  30.</a:t>
                      </a:r>
                      <a:r>
                        <a:rPr lang="ru-RU" sz="10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 Ведомственная целевая программа 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«Безопасность образовательного учреждения на 2019-2021гг»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1 384</a:t>
                      </a: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500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500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100,0</a:t>
                      </a: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6896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  31.  Ведомственная целевая программа «Совершенствование материально-технической базы муниципальных бюджетных образовательных учреждений на 2019-2021гг.»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1 665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3 403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3 124</a:t>
                      </a: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91,8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6896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 32. Ведомственная целевая программа «Создание условий для осуществления медицинской деятельности в образовательных организациях МО «</a:t>
                      </a:r>
                      <a:r>
                        <a:rPr lang="ru-RU" sz="10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Тахтамукайский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район» на 2019-2020годы»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2 534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1 425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1 425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100,0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8112">
                <a:tc>
                  <a:txBody>
                    <a:bodyPr/>
                    <a:lstStyle/>
                    <a:p>
                      <a:pPr algn="l" fontAlgn="t"/>
                      <a:endParaRPr lang="ru-RU" sz="1000" b="1" i="0" u="none" strike="noStrike" dirty="0" smtClean="0">
                        <a:solidFill>
                          <a:schemeClr val="tx1"/>
                        </a:solidFill>
                        <a:effectLst/>
                        <a:latin typeface="Arial CYR"/>
                      </a:endParaRPr>
                    </a:p>
                    <a:p>
                      <a:pPr algn="l" fontAlgn="t"/>
                      <a:endParaRPr lang="ru-RU" sz="1000" b="1" i="0" u="none" strike="noStrike" dirty="0" smtClean="0">
                        <a:solidFill>
                          <a:schemeClr val="tx1"/>
                        </a:solidFill>
                        <a:effectLst/>
                        <a:latin typeface="Arial CYR"/>
                      </a:endParaRPr>
                    </a:p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                    В С Е Г О :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Calibri"/>
                        </a:rPr>
                        <a:t>1496136</a:t>
                      </a:r>
                      <a:endParaRPr lang="ru-RU" sz="12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Calibri"/>
                        </a:rPr>
                        <a:t> 1 717 949</a:t>
                      </a:r>
                      <a:endParaRPr lang="ru-RU" sz="12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Calibri"/>
                        </a:rPr>
                        <a:t>1 672 200</a:t>
                      </a:r>
                      <a:endParaRPr lang="ru-RU" sz="12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Calibri"/>
                        </a:rPr>
                        <a:t>97, 3</a:t>
                      </a:r>
                      <a:endParaRPr lang="ru-RU" sz="12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11560" y="44624"/>
            <a:ext cx="8229600" cy="576064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Исполнение муниципальных и ведомственных целевых </a:t>
            </a:r>
            <a:br>
              <a:rPr lang="ru-RU" sz="1600" b="1" dirty="0" smtClean="0">
                <a:solidFill>
                  <a:schemeClr val="tx1"/>
                </a:solidFill>
              </a:rPr>
            </a:br>
            <a:r>
              <a:rPr lang="ru-RU" sz="1600" b="1" dirty="0" smtClean="0">
                <a:solidFill>
                  <a:schemeClr val="tx1"/>
                </a:solidFill>
              </a:rPr>
              <a:t>программ бюджета МО «</a:t>
            </a:r>
            <a:r>
              <a:rPr lang="ru-RU" sz="1600" b="1" dirty="0" err="1" smtClean="0">
                <a:solidFill>
                  <a:schemeClr val="tx1"/>
                </a:solidFill>
              </a:rPr>
              <a:t>Тахтамукайский</a:t>
            </a:r>
            <a:r>
              <a:rPr lang="ru-RU" sz="1600" b="1" dirty="0" smtClean="0">
                <a:solidFill>
                  <a:schemeClr val="tx1"/>
                </a:solidFill>
              </a:rPr>
              <a:t> район» за 2019 год      (продолжение)</a:t>
            </a:r>
            <a:endParaRPr lang="ru-RU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7958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Заголовок 1"/>
          <p:cNvSpPr>
            <a:spLocks noGrp="1"/>
          </p:cNvSpPr>
          <p:nvPr>
            <p:ph type="title"/>
          </p:nvPr>
        </p:nvSpPr>
        <p:spPr>
          <a:xfrm>
            <a:off x="899592" y="622499"/>
            <a:ext cx="7515225" cy="1038225"/>
          </a:xfrm>
        </p:spPr>
        <p:txBody>
          <a:bodyPr lIns="91440" tIns="45720" rIns="91440" bIns="45720">
            <a:noAutofit/>
          </a:bodyPr>
          <a:lstStyle/>
          <a:p>
            <a:pPr algn="ctr">
              <a:lnSpc>
                <a:spcPct val="75000"/>
              </a:lnSpc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Основные направления расходов с учетом их удельного веса в общем объеме расходов за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2019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год</a:t>
            </a:r>
            <a:r>
              <a:rPr lang="ru-RU" sz="2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2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sz="2500" b="1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7501987"/>
              </p:ext>
            </p:extLst>
          </p:nvPr>
        </p:nvGraphicFramePr>
        <p:xfrm>
          <a:off x="539552" y="1412875"/>
          <a:ext cx="7992888" cy="5076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1988" name="AutoShape 6"/>
          <p:cNvSpPr>
            <a:spLocks noChangeArrowheads="1"/>
          </p:cNvSpPr>
          <p:nvPr/>
        </p:nvSpPr>
        <p:spPr bwMode="auto">
          <a:xfrm>
            <a:off x="4500563" y="1412875"/>
            <a:ext cx="3527425" cy="50323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 sz="1200"/>
          </a:p>
        </p:txBody>
      </p:sp>
      <p:sp>
        <p:nvSpPr>
          <p:cNvPr id="41989" name="AutoShape 8"/>
          <p:cNvSpPr>
            <a:spLocks noChangeArrowheads="1"/>
          </p:cNvSpPr>
          <p:nvPr/>
        </p:nvSpPr>
        <p:spPr bwMode="auto">
          <a:xfrm>
            <a:off x="4511229" y="2060848"/>
            <a:ext cx="3598862" cy="720799"/>
          </a:xfrm>
          <a:prstGeom prst="roundRect">
            <a:avLst>
              <a:gd name="adj" fmla="val 16667"/>
            </a:avLst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sz="1200" b="1" dirty="0"/>
              <a:t>2 место –– </a:t>
            </a:r>
            <a:r>
              <a:rPr lang="ru-RU" sz="1200" b="1" dirty="0" smtClean="0"/>
              <a:t>Общегосударственные вопросы</a:t>
            </a:r>
            <a:endParaRPr lang="ru-RU" sz="1200" b="1" dirty="0"/>
          </a:p>
          <a:p>
            <a:pPr algn="ctr" eaLnBrk="0" hangingPunct="0"/>
            <a:r>
              <a:rPr lang="ru-RU" sz="1200" b="1" dirty="0" smtClean="0"/>
              <a:t>157 949 </a:t>
            </a:r>
            <a:r>
              <a:rPr lang="ru-RU" sz="1200" b="1" dirty="0"/>
              <a:t>тыс. руб. или </a:t>
            </a:r>
            <a:r>
              <a:rPr lang="ru-RU" sz="1200" b="1" dirty="0" smtClean="0"/>
              <a:t>8,0 </a:t>
            </a:r>
            <a:r>
              <a:rPr lang="ru-RU" sz="1200" b="1" dirty="0"/>
              <a:t>%</a:t>
            </a:r>
          </a:p>
        </p:txBody>
      </p:sp>
      <p:sp>
        <p:nvSpPr>
          <p:cNvPr id="41990" name="AutoShape 9"/>
          <p:cNvSpPr>
            <a:spLocks noChangeArrowheads="1"/>
          </p:cNvSpPr>
          <p:nvPr/>
        </p:nvSpPr>
        <p:spPr bwMode="auto">
          <a:xfrm>
            <a:off x="4500563" y="2852738"/>
            <a:ext cx="3598862" cy="863600"/>
          </a:xfrm>
          <a:prstGeom prst="roundRect">
            <a:avLst>
              <a:gd name="adj" fmla="val 16667"/>
            </a:avLst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sz="1200" b="1" dirty="0"/>
              <a:t>3 место- Национальная экономика </a:t>
            </a:r>
            <a:r>
              <a:rPr lang="ru-RU" sz="1200" b="1" dirty="0" smtClean="0"/>
              <a:t>  </a:t>
            </a:r>
          </a:p>
          <a:p>
            <a:pPr algn="ctr" eaLnBrk="0" hangingPunct="0"/>
            <a:r>
              <a:rPr lang="ru-RU" sz="1200" b="1" dirty="0" smtClean="0"/>
              <a:t>143 138 тыс. руб. или 7,0 %</a:t>
            </a:r>
          </a:p>
          <a:p>
            <a:pPr algn="ctr" eaLnBrk="0" hangingPunct="0"/>
            <a:endParaRPr lang="ru-RU" sz="1200" b="1" dirty="0"/>
          </a:p>
        </p:txBody>
      </p:sp>
      <p:sp>
        <p:nvSpPr>
          <p:cNvPr id="41991" name="AutoShape 10"/>
          <p:cNvSpPr>
            <a:spLocks noChangeArrowheads="1"/>
          </p:cNvSpPr>
          <p:nvPr/>
        </p:nvSpPr>
        <p:spPr bwMode="auto">
          <a:xfrm>
            <a:off x="4500563" y="3789363"/>
            <a:ext cx="3598862" cy="863600"/>
          </a:xfrm>
          <a:prstGeom prst="roundRect">
            <a:avLst>
              <a:gd name="adj" fmla="val 16667"/>
            </a:avLst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sz="1200" b="1" dirty="0" smtClean="0"/>
              <a:t>4 </a:t>
            </a:r>
            <a:r>
              <a:rPr lang="ru-RU" sz="1200" b="1" dirty="0"/>
              <a:t>место- Культура, кинематография </a:t>
            </a:r>
          </a:p>
          <a:p>
            <a:pPr algn="ctr" eaLnBrk="0" hangingPunct="0"/>
            <a:r>
              <a:rPr lang="ru-RU" sz="1200" b="1" dirty="0" smtClean="0"/>
              <a:t>87 311  </a:t>
            </a:r>
            <a:r>
              <a:rPr lang="ru-RU" sz="1200" b="1" dirty="0"/>
              <a:t>тыс. руб. или </a:t>
            </a:r>
            <a:r>
              <a:rPr lang="ru-RU" sz="1200" b="1" dirty="0" smtClean="0"/>
              <a:t>4 %</a:t>
            </a:r>
            <a:endParaRPr lang="ru-RU" sz="1200" b="1" dirty="0"/>
          </a:p>
        </p:txBody>
      </p:sp>
      <p:sp>
        <p:nvSpPr>
          <p:cNvPr id="41992" name="AutoShape 11"/>
          <p:cNvSpPr>
            <a:spLocks noChangeArrowheads="1"/>
          </p:cNvSpPr>
          <p:nvPr/>
        </p:nvSpPr>
        <p:spPr bwMode="auto">
          <a:xfrm>
            <a:off x="4500563" y="4797425"/>
            <a:ext cx="3527425" cy="1079500"/>
          </a:xfrm>
          <a:prstGeom prst="roundRect">
            <a:avLst>
              <a:gd name="adj" fmla="val 16667"/>
            </a:avLst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sz="1200" b="1" dirty="0" smtClean="0"/>
              <a:t>5 </a:t>
            </a:r>
            <a:r>
              <a:rPr lang="ru-RU" sz="1200" b="1" dirty="0"/>
              <a:t>место – Физическая культура и спорт </a:t>
            </a:r>
            <a:endParaRPr lang="ru-RU" sz="1200" b="1" dirty="0" smtClean="0"/>
          </a:p>
          <a:p>
            <a:pPr algn="ctr" eaLnBrk="0" hangingPunct="0"/>
            <a:r>
              <a:rPr lang="ru-RU" sz="1200" b="1" dirty="0" smtClean="0"/>
              <a:t>75 756 </a:t>
            </a:r>
            <a:r>
              <a:rPr lang="ru-RU" sz="1200" b="1" dirty="0"/>
              <a:t>тыс. руб. или </a:t>
            </a:r>
            <a:r>
              <a:rPr lang="ru-RU" sz="1200" b="1" dirty="0" smtClean="0"/>
              <a:t>3 %</a:t>
            </a:r>
            <a:endParaRPr lang="ru-RU" sz="1200" b="1" dirty="0"/>
          </a:p>
        </p:txBody>
      </p:sp>
      <p:sp>
        <p:nvSpPr>
          <p:cNvPr id="41993" name="Text Box 14"/>
          <p:cNvSpPr txBox="1">
            <a:spLocks noChangeArrowheads="1"/>
          </p:cNvSpPr>
          <p:nvPr/>
        </p:nvSpPr>
        <p:spPr bwMode="auto">
          <a:xfrm>
            <a:off x="4479926" y="1435894"/>
            <a:ext cx="3548062" cy="457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200" b="1" dirty="0"/>
              <a:t>1 </a:t>
            </a:r>
            <a:r>
              <a:rPr lang="ru-RU" sz="1200" b="1" dirty="0"/>
              <a:t>место-Образование</a:t>
            </a:r>
          </a:p>
          <a:p>
            <a:pPr algn="ctr" eaLnBrk="0" hangingPunct="0"/>
            <a:r>
              <a:rPr lang="ru-RU" sz="1200" b="1" dirty="0" smtClean="0"/>
              <a:t>1 377 854  </a:t>
            </a:r>
            <a:r>
              <a:rPr lang="ru-RU" sz="1200" b="1" dirty="0"/>
              <a:t>тыс</a:t>
            </a:r>
            <a:r>
              <a:rPr lang="ru-RU" sz="1200" b="1" dirty="0" smtClean="0"/>
              <a:t>. руб</a:t>
            </a:r>
            <a:r>
              <a:rPr lang="ru-RU" sz="1200" b="1" dirty="0"/>
              <a:t>. или </a:t>
            </a:r>
            <a:r>
              <a:rPr lang="ru-RU" sz="1200" b="1" dirty="0" smtClean="0"/>
              <a:t>69 </a:t>
            </a:r>
            <a:r>
              <a:rPr lang="ru-RU" sz="1200" b="1" dirty="0"/>
              <a:t>%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6843250"/>
              </p:ext>
            </p:extLst>
          </p:nvPr>
        </p:nvGraphicFramePr>
        <p:xfrm>
          <a:off x="1430338" y="1219200"/>
          <a:ext cx="6969125" cy="477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34" name="Лист" r:id="rId4" imgW="9077376" imgH="6219720" progId="Excel.Sheet.8">
                  <p:embed/>
                </p:oleObj>
              </mc:Choice>
              <mc:Fallback>
                <p:oleObj name="Лист" r:id="rId4" imgW="9077376" imgH="6219720" progId="Excel.Sheet.8">
                  <p:embed/>
                  <p:pic>
                    <p:nvPicPr>
                      <p:cNvPr id="0" name="Объект 3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0338" y="1219200"/>
                        <a:ext cx="6969125" cy="47752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1" name="Rectangle 5"/>
          <p:cNvSpPr>
            <a:spLocks noGrp="1" noChangeArrowheads="1"/>
          </p:cNvSpPr>
          <p:nvPr>
            <p:ph type="title"/>
          </p:nvPr>
        </p:nvSpPr>
        <p:spPr>
          <a:xfrm>
            <a:off x="899592" y="1124744"/>
            <a:ext cx="7520940" cy="548640"/>
          </a:xfrm>
        </p:spPr>
        <p:txBody>
          <a:bodyPr>
            <a:noAutofit/>
          </a:bodyPr>
          <a:lstStyle/>
          <a:p>
            <a:pPr algn="ctr">
              <a:lnSpc>
                <a:spcPct val="75000"/>
              </a:lnSpc>
              <a:defRPr/>
            </a:pPr>
            <a:r>
              <a:rPr lang="ru-RU" sz="25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Ведомственная структура </a:t>
            </a:r>
            <a:r>
              <a:rPr lang="ru-RU" sz="25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расходов</a:t>
            </a:r>
            <a:br>
              <a:rPr lang="ru-RU" sz="25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5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5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 </a:t>
            </a:r>
            <a:r>
              <a:rPr lang="ru-RU" sz="25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2019 </a:t>
            </a:r>
            <a:r>
              <a:rPr lang="ru-RU" sz="25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год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7" name="Rectangle 5"/>
          <p:cNvSpPr>
            <a:spLocks noGrp="1" noChangeArrowheads="1"/>
          </p:cNvSpPr>
          <p:nvPr>
            <p:ph type="title"/>
          </p:nvPr>
        </p:nvSpPr>
        <p:spPr>
          <a:xfrm>
            <a:off x="323528" y="692696"/>
            <a:ext cx="8641655" cy="648072"/>
          </a:xfrm>
        </p:spPr>
        <p:txBody>
          <a:bodyPr/>
          <a:lstStyle/>
          <a:p>
            <a:pPr algn="ctr" eaLnBrk="1" hangingPunct="1">
              <a:lnSpc>
                <a:spcPct val="75000"/>
              </a:lnSpc>
              <a:defRPr/>
            </a:pPr>
            <a:r>
              <a:rPr lang="ru-RU" sz="2500" b="1" dirty="0">
                <a:solidFill>
                  <a:srgbClr val="CC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Динамика расходов районного бюджета на социально-культурную сферу </a:t>
            </a:r>
            <a:r>
              <a:rPr lang="ru-RU" sz="1400" b="1" dirty="0">
                <a:solidFill>
                  <a:srgbClr val="CC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(тыс. рублей</a:t>
            </a:r>
            <a:r>
              <a:rPr lang="ru-RU" sz="1400" b="1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1400" b="1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9218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6430846"/>
              </p:ext>
            </p:extLst>
          </p:nvPr>
        </p:nvGraphicFramePr>
        <p:xfrm>
          <a:off x="1293813" y="1674813"/>
          <a:ext cx="7461250" cy="451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83" name="Лист" r:id="rId4" imgW="10372641" imgH="6276960" progId="Excel.Sheet.8">
                  <p:embed/>
                </p:oleObj>
              </mc:Choice>
              <mc:Fallback>
                <p:oleObj name="Лист" r:id="rId4" imgW="10372641" imgH="6276960" progId="Excel.Sheet.8">
                  <p:embed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3813" y="1674813"/>
                        <a:ext cx="7461250" cy="45148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ru-RU" sz="25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Расходы на 1 жителя МО </a:t>
            </a:r>
            <a:r>
              <a:rPr lang="ru-RU" sz="25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</a:t>
            </a:r>
            <a:r>
              <a:rPr lang="ru-RU" sz="25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Тахтамукайский</a:t>
            </a:r>
            <a:r>
              <a:rPr lang="ru-RU" sz="25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район» </a:t>
            </a:r>
            <a:r>
              <a:rPr lang="ru-RU" sz="25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 </a:t>
            </a:r>
            <a:r>
              <a:rPr lang="ru-RU" sz="25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2019</a:t>
            </a:r>
            <a:br>
              <a:rPr lang="ru-RU" sz="25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5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5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году по отдельным отраслям</a:t>
            </a: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5922536"/>
              </p:ext>
            </p:extLst>
          </p:nvPr>
        </p:nvGraphicFramePr>
        <p:xfrm>
          <a:off x="467544" y="2060848"/>
          <a:ext cx="8208912" cy="4684805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4104456"/>
                <a:gridCol w="4104456"/>
              </a:tblGrid>
              <a:tr h="85610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отрасли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  бюджета на 1 жителя 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МО «</a:t>
                      </a:r>
                      <a:r>
                        <a:rPr lang="ru-RU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Тахтамукайский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район»  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(тыс. рублей)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</a:tr>
              <a:tr h="381744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14, 94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56069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Культура и кинематография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0, 95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</a:tr>
              <a:tr h="452043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</a:t>
                      </a:r>
                      <a:r>
                        <a:rPr lang="ru-RU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спорт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0, 82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00030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 Социальная политика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0, 70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</a:tr>
              <a:tr h="556069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1, 71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56069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1, 55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868381">
                <a:tc gridSpan="2"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При расчете показателей учитывалась  численность постоянного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населения за 2019 год в </a:t>
                      </a:r>
                      <a:r>
                        <a:rPr lang="ru-RU" sz="1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Тахтамукайском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районе -92 223  человек.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5"/>
          <p:cNvSpPr txBox="1">
            <a:spLocks noGrp="1"/>
          </p:cNvSpPr>
          <p:nvPr/>
        </p:nvSpPr>
        <p:spPr bwMode="auto">
          <a:xfrm>
            <a:off x="7239000" y="63246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r">
              <a:defRPr/>
            </a:pPr>
            <a:fld id="{B069F22A-B6CB-4603-925B-A1D9D6DB42AA}" type="slidenum">
              <a:rPr lang="ru-RU" altLang="en-US" sz="1400">
                <a:latin typeface="+mj-lt"/>
              </a:rPr>
              <a:pPr algn="r">
                <a:defRPr/>
              </a:pPr>
              <a:t>35</a:t>
            </a:fld>
            <a:endParaRPr lang="ru-RU" altLang="en-US" sz="1400" dirty="0">
              <a:latin typeface="+mj-lt"/>
            </a:endParaRPr>
          </a:p>
        </p:txBody>
      </p:sp>
      <p:sp>
        <p:nvSpPr>
          <p:cNvPr id="79875" name="Rectangle 242"/>
          <p:cNvSpPr>
            <a:spLocks noGrp="1" noChangeArrowheads="1"/>
          </p:cNvSpPr>
          <p:nvPr>
            <p:ph type="title"/>
          </p:nvPr>
        </p:nvSpPr>
        <p:spPr>
          <a:xfrm>
            <a:off x="599281" y="188640"/>
            <a:ext cx="8305800" cy="9398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28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Расходы на образование в 2019 году</a:t>
            </a:r>
            <a:endParaRPr lang="ru-RU" sz="2800" dirty="0" smtClean="0">
              <a:solidFill>
                <a:srgbClr val="FF0066"/>
              </a:solidFill>
            </a:endParaRPr>
          </a:p>
        </p:txBody>
      </p:sp>
      <p:sp>
        <p:nvSpPr>
          <p:cNvPr id="79876" name="Rectangle 243"/>
          <p:cNvSpPr>
            <a:spLocks noGrp="1" noChangeArrowheads="1"/>
          </p:cNvSpPr>
          <p:nvPr>
            <p:ph idx="1"/>
          </p:nvPr>
        </p:nvSpPr>
        <p:spPr>
          <a:xfrm>
            <a:off x="457200" y="1214438"/>
            <a:ext cx="8229600" cy="4916487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1 377 854 тыс. рублей</a:t>
            </a:r>
            <a:endParaRPr lang="ru-RU" sz="2000" dirty="0" smtClean="0">
              <a:solidFill>
                <a:srgbClr val="0000FF"/>
              </a:solidFill>
              <a:latin typeface="Times New Roman" pitchFamily="18" charset="0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</a:rPr>
              <a:t>увеличение объема средств по сравнению с 2018 г на 70 494 тыс. руб.</a:t>
            </a:r>
            <a:endParaRPr lang="ru-RU" sz="2200" dirty="0" smtClean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43013" name="Text Box 250"/>
          <p:cNvSpPr txBox="1">
            <a:spLocks noChangeArrowheads="1"/>
          </p:cNvSpPr>
          <p:nvPr/>
        </p:nvSpPr>
        <p:spPr bwMode="auto">
          <a:xfrm>
            <a:off x="250501" y="2628900"/>
            <a:ext cx="2874963" cy="224676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1400" b="1" dirty="0"/>
              <a:t>Содержание </a:t>
            </a:r>
            <a:r>
              <a:rPr lang="ru-RU" sz="1400" b="1" dirty="0" smtClean="0"/>
              <a:t>47 учреждений </a:t>
            </a:r>
            <a:r>
              <a:rPr lang="ru-RU" sz="1400" b="1" dirty="0"/>
              <a:t>образования, </a:t>
            </a:r>
            <a:r>
              <a:rPr lang="ru-RU" sz="1400" b="1" dirty="0" smtClean="0"/>
              <a:t>в том числе:   14 </a:t>
            </a:r>
            <a:r>
              <a:rPr lang="ru-RU" sz="1400" b="1" dirty="0"/>
              <a:t>дошкольных </a:t>
            </a:r>
            <a:r>
              <a:rPr lang="ru-RU" sz="1400" b="1" dirty="0" smtClean="0"/>
              <a:t>образовательных учреждений, 21общеобразовательных </a:t>
            </a:r>
            <a:r>
              <a:rPr lang="ru-RU" sz="1400" b="1" dirty="0"/>
              <a:t>учреждений, </a:t>
            </a:r>
            <a:r>
              <a:rPr lang="ru-RU" sz="1400" b="1" dirty="0" smtClean="0"/>
              <a:t>1 учреждение </a:t>
            </a:r>
            <a:r>
              <a:rPr lang="ru-RU" sz="1400" b="1" dirty="0"/>
              <a:t>дополнительного образования</a:t>
            </a:r>
            <a:r>
              <a:rPr lang="ru-RU" sz="1400" b="1" dirty="0" smtClean="0"/>
              <a:t>, 4 детских </a:t>
            </a:r>
            <a:r>
              <a:rPr lang="ru-RU" sz="1400" b="1" dirty="0"/>
              <a:t>школы </a:t>
            </a:r>
            <a:r>
              <a:rPr lang="ru-RU" sz="1400" b="1" dirty="0" smtClean="0"/>
              <a:t>искусств </a:t>
            </a:r>
            <a:endParaRPr lang="ru-RU" sz="1400" b="1" dirty="0">
              <a:latin typeface="Times New Roman" pitchFamily="18" charset="0"/>
            </a:endParaRPr>
          </a:p>
        </p:txBody>
      </p:sp>
      <p:sp>
        <p:nvSpPr>
          <p:cNvPr id="43014" name="Text Box 252"/>
          <p:cNvSpPr txBox="1">
            <a:spLocks noChangeArrowheads="1"/>
          </p:cNvSpPr>
          <p:nvPr/>
        </p:nvSpPr>
        <p:spPr bwMode="auto">
          <a:xfrm>
            <a:off x="3276600" y="2708275"/>
            <a:ext cx="2951163" cy="440120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1400" b="1" dirty="0"/>
              <a:t>Финансирование реализации государственного </a:t>
            </a:r>
            <a:r>
              <a:rPr lang="ru-RU" sz="1400" b="1" dirty="0" smtClean="0"/>
              <a:t>стандарта общего  и дошкольного образования.</a:t>
            </a:r>
          </a:p>
          <a:p>
            <a:pPr algn="ctr" eaLnBrk="0" hangingPunct="0"/>
            <a:r>
              <a:rPr lang="ru-RU" sz="1400" b="1" dirty="0" smtClean="0"/>
              <a:t>Расходы</a:t>
            </a:r>
            <a:r>
              <a:rPr lang="ru-RU" sz="1400" b="1" dirty="0"/>
              <a:t>, связанные с организацией и проведением мероприятий для детей и </a:t>
            </a:r>
            <a:r>
              <a:rPr lang="ru-RU" sz="1400" b="1" dirty="0" smtClean="0"/>
              <a:t>молодежи. Реализация муниципальных программ </a:t>
            </a:r>
          </a:p>
          <a:p>
            <a:pPr algn="ctr" eaLnBrk="0" hangingPunct="0"/>
            <a:r>
              <a:rPr lang="ru-RU" sz="1400" b="1" dirty="0" smtClean="0"/>
              <a:t>МО «</a:t>
            </a:r>
            <a:r>
              <a:rPr lang="ru-RU" sz="1400" b="1" dirty="0" err="1" smtClean="0"/>
              <a:t>Тахтамукайский</a:t>
            </a:r>
            <a:r>
              <a:rPr lang="ru-RU" sz="1400" b="1" dirty="0" smtClean="0"/>
              <a:t> район»: «Развитие образования», «Энергосбережение и  </a:t>
            </a:r>
            <a:r>
              <a:rPr lang="ru-RU" sz="1400" b="1" dirty="0" err="1" smtClean="0"/>
              <a:t>энергоэффективность</a:t>
            </a:r>
            <a:r>
              <a:rPr lang="ru-RU" sz="1400" b="1" dirty="0" smtClean="0"/>
              <a:t> на объектах социальной сферы»                                                                                                         «Обеспечение  </a:t>
            </a:r>
            <a:r>
              <a:rPr lang="ru-RU" sz="1400" b="1" dirty="0" err="1" smtClean="0"/>
              <a:t>социальнозначимых</a:t>
            </a:r>
            <a:r>
              <a:rPr lang="ru-RU" sz="1400" b="1" dirty="0" smtClean="0"/>
              <a:t> объектов жизнеобеспечения резервными источниками энергосбережения</a:t>
            </a:r>
          </a:p>
          <a:p>
            <a:pPr algn="ctr" eaLnBrk="0" hangingPunct="0"/>
            <a:endParaRPr lang="ru-RU" sz="1400" b="1" dirty="0">
              <a:latin typeface="Times New Roman" pitchFamily="18" charset="0"/>
            </a:endParaRPr>
          </a:p>
        </p:txBody>
      </p:sp>
      <p:sp>
        <p:nvSpPr>
          <p:cNvPr id="43015" name="Text Box 254"/>
          <p:cNvSpPr txBox="1">
            <a:spLocks noChangeArrowheads="1"/>
          </p:cNvSpPr>
          <p:nvPr/>
        </p:nvSpPr>
        <p:spPr bwMode="auto">
          <a:xfrm>
            <a:off x="6372225" y="2708275"/>
            <a:ext cx="2460625" cy="28924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1400" b="1" dirty="0"/>
              <a:t>Реализация Указа Президента РФ от  07.05.2012 года в части поэтапного достижения целевых показателей по уровню оплаты труда по педагогическим работникам общеобразовательных, дошкольных учреждений и учреждений дополнительного образования</a:t>
            </a:r>
          </a:p>
        </p:txBody>
      </p:sp>
      <p:sp>
        <p:nvSpPr>
          <p:cNvPr id="43016" name="AutoShape 256"/>
          <p:cNvSpPr>
            <a:spLocks noChangeArrowheads="1"/>
          </p:cNvSpPr>
          <p:nvPr/>
        </p:nvSpPr>
        <p:spPr bwMode="auto">
          <a:xfrm>
            <a:off x="1547813" y="1916113"/>
            <a:ext cx="419100" cy="609600"/>
          </a:xfrm>
          <a:prstGeom prst="curvedRightArrow">
            <a:avLst>
              <a:gd name="adj1" fmla="val 26667"/>
              <a:gd name="adj2" fmla="val 53333"/>
              <a:gd name="adj3" fmla="val 33333"/>
            </a:avLst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 dirty="0"/>
          </a:p>
        </p:txBody>
      </p:sp>
      <p:sp>
        <p:nvSpPr>
          <p:cNvPr id="43017" name="AutoShape 257"/>
          <p:cNvSpPr>
            <a:spLocks noChangeArrowheads="1"/>
          </p:cNvSpPr>
          <p:nvPr/>
        </p:nvSpPr>
        <p:spPr bwMode="auto">
          <a:xfrm>
            <a:off x="6948488" y="1989138"/>
            <a:ext cx="457200" cy="533400"/>
          </a:xfrm>
          <a:prstGeom prst="curvedLeftArrow">
            <a:avLst>
              <a:gd name="adj1" fmla="val 23333"/>
              <a:gd name="adj2" fmla="val 46667"/>
              <a:gd name="adj3" fmla="val 33333"/>
            </a:avLst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 dirty="0"/>
          </a:p>
        </p:txBody>
      </p:sp>
      <p:sp>
        <p:nvSpPr>
          <p:cNvPr id="43018" name="AutoShape 258"/>
          <p:cNvSpPr>
            <a:spLocks noChangeArrowheads="1"/>
          </p:cNvSpPr>
          <p:nvPr/>
        </p:nvSpPr>
        <p:spPr bwMode="auto">
          <a:xfrm>
            <a:off x="4284663" y="2133600"/>
            <a:ext cx="214312" cy="495300"/>
          </a:xfrm>
          <a:prstGeom prst="downArrow">
            <a:avLst>
              <a:gd name="adj1" fmla="val 50000"/>
              <a:gd name="adj2" fmla="val 57778"/>
            </a:avLst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54885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5"/>
          <p:cNvSpPr txBox="1">
            <a:spLocks noGrp="1"/>
          </p:cNvSpPr>
          <p:nvPr/>
        </p:nvSpPr>
        <p:spPr bwMode="auto">
          <a:xfrm>
            <a:off x="7239000" y="63246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r">
              <a:defRPr/>
            </a:pPr>
            <a:fld id="{70DD49BA-9ED2-472E-929F-0DA01D92B47A}" type="slidenum">
              <a:rPr lang="ru-RU" altLang="en-US" sz="1400">
                <a:latin typeface="+mj-lt"/>
              </a:rPr>
              <a:pPr algn="r">
                <a:defRPr/>
              </a:pPr>
              <a:t>36</a:t>
            </a:fld>
            <a:endParaRPr lang="ru-RU" altLang="en-US" sz="1400" dirty="0">
              <a:latin typeface="+mj-lt"/>
            </a:endParaRPr>
          </a:p>
        </p:txBody>
      </p:sp>
      <p:sp>
        <p:nvSpPr>
          <p:cNvPr id="80899" name="Rectangle 242"/>
          <p:cNvSpPr>
            <a:spLocks noGrp="1" noChangeArrowheads="1"/>
          </p:cNvSpPr>
          <p:nvPr>
            <p:ph type="title"/>
          </p:nvPr>
        </p:nvSpPr>
        <p:spPr>
          <a:xfrm>
            <a:off x="323528" y="476672"/>
            <a:ext cx="8305800" cy="82232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31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Расходы на культуру в 2019 году</a:t>
            </a:r>
            <a:endParaRPr lang="ru-RU" sz="3100" dirty="0" smtClean="0">
              <a:solidFill>
                <a:srgbClr val="0000FF"/>
              </a:solidFill>
            </a:endParaRPr>
          </a:p>
        </p:txBody>
      </p:sp>
      <p:sp>
        <p:nvSpPr>
          <p:cNvPr id="80900" name="Rectangle 243"/>
          <p:cNvSpPr>
            <a:spLocks noGrp="1" noChangeArrowheads="1"/>
          </p:cNvSpPr>
          <p:nvPr>
            <p:ph idx="1"/>
          </p:nvPr>
        </p:nvSpPr>
        <p:spPr>
          <a:xfrm>
            <a:off x="457200" y="1428750"/>
            <a:ext cx="8507413" cy="509587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87 311 </a:t>
            </a:r>
            <a:r>
              <a:rPr lang="ru-RU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тыс. рублей</a:t>
            </a: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000" dirty="0" smtClean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</a:rPr>
              <a:t>увеличение объема средств по сравнению с 2018 годом  на 14 222 тыс. руб.</a:t>
            </a:r>
            <a:endParaRPr lang="ru-RU" sz="2200" dirty="0" smtClean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45061" name="AutoShape 256"/>
          <p:cNvSpPr>
            <a:spLocks noChangeArrowheads="1"/>
          </p:cNvSpPr>
          <p:nvPr/>
        </p:nvSpPr>
        <p:spPr bwMode="auto">
          <a:xfrm>
            <a:off x="1676400" y="2209800"/>
            <a:ext cx="457200" cy="609600"/>
          </a:xfrm>
          <a:prstGeom prst="curvedRightArrow">
            <a:avLst>
              <a:gd name="adj1" fmla="val 26667"/>
              <a:gd name="adj2" fmla="val 53333"/>
              <a:gd name="adj3" fmla="val 33333"/>
            </a:avLst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45062" name="AutoShape 257"/>
          <p:cNvSpPr>
            <a:spLocks noChangeArrowheads="1"/>
          </p:cNvSpPr>
          <p:nvPr/>
        </p:nvSpPr>
        <p:spPr bwMode="auto">
          <a:xfrm>
            <a:off x="7451725" y="2276475"/>
            <a:ext cx="457200" cy="576263"/>
          </a:xfrm>
          <a:prstGeom prst="curvedLeftArrow">
            <a:avLst>
              <a:gd name="adj1" fmla="val 46682"/>
              <a:gd name="adj2" fmla="val 46682"/>
              <a:gd name="adj3" fmla="val 33333"/>
            </a:avLst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 dirty="0"/>
          </a:p>
        </p:txBody>
      </p:sp>
      <p:sp>
        <p:nvSpPr>
          <p:cNvPr id="45063" name="Прямоугольник 14"/>
          <p:cNvSpPr>
            <a:spLocks noChangeArrowheads="1"/>
          </p:cNvSpPr>
          <p:nvPr/>
        </p:nvSpPr>
        <p:spPr bwMode="auto">
          <a:xfrm>
            <a:off x="500063" y="2928938"/>
            <a:ext cx="3855913" cy="160043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400" b="1" dirty="0"/>
              <a:t>Содержание </a:t>
            </a:r>
            <a:r>
              <a:rPr lang="ru-RU" sz="1400" b="1" dirty="0" smtClean="0"/>
              <a:t>7 учреждений, </a:t>
            </a:r>
          </a:p>
          <a:p>
            <a:pPr algn="ctr" eaLnBrk="0" hangingPunct="0"/>
            <a:r>
              <a:rPr lang="ru-RU" sz="1400" b="1" dirty="0" smtClean="0"/>
              <a:t>в том числе:</a:t>
            </a:r>
            <a:endParaRPr lang="ru-RU" sz="1400" b="1" dirty="0"/>
          </a:p>
          <a:p>
            <a:pPr algn="ctr" eaLnBrk="0" hangingPunct="0"/>
            <a:r>
              <a:rPr lang="ru-RU" sz="1400" b="1" dirty="0" smtClean="0"/>
              <a:t>«Межпоселенческая библиотечная система », «Централизованная клубная система», Ансамбль адыгского </a:t>
            </a:r>
          </a:p>
          <a:p>
            <a:pPr algn="ctr" eaLnBrk="0" hangingPunct="0"/>
            <a:r>
              <a:rPr lang="ru-RU" sz="1400" b="1" dirty="0" smtClean="0"/>
              <a:t>танца «</a:t>
            </a:r>
            <a:r>
              <a:rPr lang="ru-RU" sz="1400" b="1" dirty="0" err="1" smtClean="0"/>
              <a:t>Адыги</a:t>
            </a:r>
            <a:r>
              <a:rPr lang="ru-RU" sz="1400" b="1" dirty="0" smtClean="0"/>
              <a:t>»,   4 детских школы искусств.</a:t>
            </a:r>
            <a:endParaRPr lang="ru-RU" sz="1400" b="1" dirty="0"/>
          </a:p>
        </p:txBody>
      </p:sp>
      <p:sp>
        <p:nvSpPr>
          <p:cNvPr id="45064" name="TextBox 20"/>
          <p:cNvSpPr txBox="1">
            <a:spLocks noChangeArrowheads="1"/>
          </p:cNvSpPr>
          <p:nvPr/>
        </p:nvSpPr>
        <p:spPr bwMode="auto">
          <a:xfrm>
            <a:off x="6156176" y="2924175"/>
            <a:ext cx="2775099" cy="246221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400" b="1" dirty="0"/>
              <a:t>Реализация </a:t>
            </a:r>
            <a:r>
              <a:rPr lang="ru-RU" sz="1400" b="1" dirty="0" smtClean="0"/>
              <a:t>Муниципальной программы</a:t>
            </a:r>
          </a:p>
          <a:p>
            <a:pPr algn="ctr" eaLnBrk="0" hangingPunct="0"/>
            <a:r>
              <a:rPr lang="ru-RU" sz="1400" b="1" dirty="0" smtClean="0"/>
              <a:t> МО «</a:t>
            </a:r>
            <a:r>
              <a:rPr lang="ru-RU" sz="1400" b="1" dirty="0" err="1" smtClean="0"/>
              <a:t>Тахтамукайский</a:t>
            </a:r>
            <a:r>
              <a:rPr lang="ru-RU" sz="1400" b="1" dirty="0" smtClean="0"/>
              <a:t> район» «Обеспечение деятельности учреждений </a:t>
            </a:r>
            <a:r>
              <a:rPr lang="ru-RU" sz="1400" b="1" dirty="0"/>
              <a:t>культуры </a:t>
            </a:r>
            <a:r>
              <a:rPr lang="ru-RU" sz="1400" b="1" dirty="0" smtClean="0"/>
              <a:t> </a:t>
            </a:r>
            <a:r>
              <a:rPr lang="ru-RU" sz="1400" b="1" smtClean="0"/>
              <a:t>на 2019-2024 </a:t>
            </a:r>
            <a:r>
              <a:rPr lang="ru-RU" sz="1400" b="1" dirty="0" smtClean="0"/>
              <a:t>годы», Ведомственной целевой программы «Развитие культуры МО «</a:t>
            </a:r>
            <a:r>
              <a:rPr lang="ru-RU" sz="1400" b="1" dirty="0" err="1" smtClean="0"/>
              <a:t>Тахтамукайский</a:t>
            </a:r>
            <a:r>
              <a:rPr lang="ru-RU" sz="1400" b="1" dirty="0" smtClean="0"/>
              <a:t>  район» на 2019-2021гг.»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25870912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5"/>
          <p:cNvSpPr txBox="1">
            <a:spLocks noGrp="1"/>
          </p:cNvSpPr>
          <p:nvPr/>
        </p:nvSpPr>
        <p:spPr bwMode="auto">
          <a:xfrm>
            <a:off x="7239000" y="63246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r">
              <a:defRPr/>
            </a:pPr>
            <a:fld id="{710C55D4-E04C-40F8-A481-A6BAE1B704E0}" type="slidenum">
              <a:rPr lang="ru-RU" altLang="en-US" sz="1400">
                <a:latin typeface="+mj-lt"/>
              </a:rPr>
              <a:pPr algn="r">
                <a:defRPr/>
              </a:pPr>
              <a:t>37</a:t>
            </a:fld>
            <a:endParaRPr lang="ru-RU" altLang="en-US" sz="1400" dirty="0">
              <a:latin typeface="+mj-lt"/>
            </a:endParaRPr>
          </a:p>
        </p:txBody>
      </p:sp>
      <p:sp>
        <p:nvSpPr>
          <p:cNvPr id="81923" name="Rectangle 242"/>
          <p:cNvSpPr>
            <a:spLocks noGrp="1" noChangeArrowheads="1"/>
          </p:cNvSpPr>
          <p:nvPr>
            <p:ph type="title"/>
          </p:nvPr>
        </p:nvSpPr>
        <p:spPr>
          <a:xfrm>
            <a:off x="251520" y="697632"/>
            <a:ext cx="8481265" cy="1512168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400" b="1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Расходы на социальную политику в 2019 году</a:t>
            </a:r>
            <a:br>
              <a:rPr lang="ru-RU" sz="2400" b="1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400" b="1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64 390</a:t>
            </a:r>
            <a:r>
              <a:rPr lang="ru-RU" sz="2400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ru-RU" sz="1600" b="1" dirty="0">
                <a:solidFill>
                  <a:srgbClr val="CC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тыс. рублей</a:t>
            </a:r>
            <a:r>
              <a:rPr lang="ru-RU" sz="1600" dirty="0">
                <a:solidFill>
                  <a:srgbClr val="CC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/>
            </a:r>
            <a:br>
              <a:rPr lang="ru-RU" sz="1600" dirty="0">
                <a:solidFill>
                  <a:srgbClr val="CC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ru-RU" sz="3000" b="1" dirty="0" smtClean="0">
                <a:solidFill>
                  <a:srgbClr val="7030A0"/>
                </a:solidFill>
              </a:rPr>
              <a:t/>
            </a:r>
            <a:br>
              <a:rPr lang="ru-RU" sz="3000" b="1" dirty="0" smtClean="0">
                <a:solidFill>
                  <a:srgbClr val="7030A0"/>
                </a:solidFill>
              </a:rPr>
            </a:br>
            <a:endParaRPr lang="ru-RU" sz="3000" dirty="0" smtClean="0">
              <a:solidFill>
                <a:srgbClr val="7030A0"/>
              </a:solidFill>
            </a:endParaRPr>
          </a:p>
        </p:txBody>
      </p:sp>
      <p:sp>
        <p:nvSpPr>
          <p:cNvPr id="81924" name="Rectangle 243"/>
          <p:cNvSpPr>
            <a:spLocks noGrp="1" noChangeArrowheads="1"/>
          </p:cNvSpPr>
          <p:nvPr>
            <p:ph idx="1"/>
          </p:nvPr>
        </p:nvSpPr>
        <p:spPr>
          <a:xfrm>
            <a:off x="996595" y="1459379"/>
            <a:ext cx="7581528" cy="703168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</a:rPr>
              <a:t>увеличение объема средств по сравнению с 2018 годом на 5 722  тыс. рублей</a:t>
            </a:r>
            <a:endParaRPr lang="ru-RU" sz="2000" b="0" dirty="0" smtClean="0">
              <a:solidFill>
                <a:srgbClr val="7030A0"/>
              </a:solidFill>
              <a:latin typeface="Times New Roman" pitchFamily="18" charset="0"/>
            </a:endParaRPr>
          </a:p>
        </p:txBody>
      </p:sp>
      <p:sp>
        <p:nvSpPr>
          <p:cNvPr id="46086" name="AutoShape 246"/>
          <p:cNvSpPr>
            <a:spLocks noChangeArrowheads="1"/>
          </p:cNvSpPr>
          <p:nvPr/>
        </p:nvSpPr>
        <p:spPr bwMode="auto">
          <a:xfrm>
            <a:off x="3357562" y="2819400"/>
            <a:ext cx="2582589" cy="2841848"/>
          </a:xfrm>
          <a:prstGeom prst="flowChart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 sz="1400" dirty="0"/>
          </a:p>
        </p:txBody>
      </p:sp>
      <p:sp>
        <p:nvSpPr>
          <p:cNvPr id="43015" name="Rectangle 248"/>
          <p:cNvSpPr>
            <a:spLocks noChangeArrowheads="1"/>
          </p:cNvSpPr>
          <p:nvPr/>
        </p:nvSpPr>
        <p:spPr bwMode="auto">
          <a:xfrm>
            <a:off x="6143625" y="2636912"/>
            <a:ext cx="2786063" cy="403244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1400" b="1" dirty="0" smtClean="0">
                <a:latin typeface="+mn-lt"/>
              </a:rPr>
              <a:t>Улучшение жилищных условий граждан, проживающих в сельской местности в рамках  муниципальной программы «Устойчивое развитие сельских территорий»; </a:t>
            </a:r>
            <a:r>
              <a:rPr lang="ru-RU" sz="1400" b="1" dirty="0">
                <a:latin typeface="+mn-lt"/>
              </a:rPr>
              <a:t>в</a:t>
            </a:r>
            <a:r>
              <a:rPr lang="ru-RU" sz="1400" b="1" dirty="0" smtClean="0">
                <a:latin typeface="+mn-lt"/>
              </a:rPr>
              <a:t>ыплаты пенсий муниципальным служащим, социальная поддержка отдельных категорий граждан </a:t>
            </a:r>
            <a:endParaRPr lang="ru-RU" sz="1400" b="1" dirty="0">
              <a:latin typeface="+mn-lt"/>
            </a:endParaRPr>
          </a:p>
        </p:txBody>
      </p:sp>
      <p:sp>
        <p:nvSpPr>
          <p:cNvPr id="43016" name="Text Box 252"/>
          <p:cNvSpPr txBox="1">
            <a:spLocks noChangeArrowheads="1"/>
          </p:cNvSpPr>
          <p:nvPr/>
        </p:nvSpPr>
        <p:spPr bwMode="auto">
          <a:xfrm>
            <a:off x="395288" y="2852738"/>
            <a:ext cx="2808287" cy="283154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1400" b="1" dirty="0">
                <a:latin typeface="+mn-lt"/>
              </a:rPr>
              <a:t>За счет субвенций из </a:t>
            </a:r>
            <a:r>
              <a:rPr lang="ru-RU" sz="1400" b="1" dirty="0" smtClean="0">
                <a:latin typeface="+mn-lt"/>
              </a:rPr>
              <a:t>республиканского бюджета компенсация платы, взимаемой с родителей за присмотр и уход за детьми, осваивающими образовательные программы дошкольного образования в организациях, осуществляющих образовательную деятельность.</a:t>
            </a:r>
            <a:endParaRPr lang="ru-RU" sz="1400" b="1" dirty="0">
              <a:latin typeface="+mn-lt"/>
            </a:endParaRPr>
          </a:p>
          <a:p>
            <a:pPr algn="ctr" eaLnBrk="0" hangingPunct="0">
              <a:defRPr/>
            </a:pPr>
            <a:endParaRPr lang="ru-RU" sz="1000" b="1" dirty="0">
              <a:latin typeface="Times New Roman" pitchFamily="18" charset="0"/>
            </a:endParaRPr>
          </a:p>
        </p:txBody>
      </p:sp>
      <p:sp>
        <p:nvSpPr>
          <p:cNvPr id="46089" name="AutoShape 256"/>
          <p:cNvSpPr>
            <a:spLocks noChangeArrowheads="1"/>
          </p:cNvSpPr>
          <p:nvPr/>
        </p:nvSpPr>
        <p:spPr bwMode="auto">
          <a:xfrm>
            <a:off x="1676400" y="2209800"/>
            <a:ext cx="457200" cy="609600"/>
          </a:xfrm>
          <a:prstGeom prst="curvedRightArrow">
            <a:avLst>
              <a:gd name="adj1" fmla="val 26667"/>
              <a:gd name="adj2" fmla="val 53333"/>
              <a:gd name="adj3" fmla="val 33333"/>
            </a:avLst>
          </a:prstGeom>
          <a:solidFill>
            <a:srgbClr val="7030A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 dirty="0"/>
          </a:p>
        </p:txBody>
      </p:sp>
      <p:sp>
        <p:nvSpPr>
          <p:cNvPr id="46090" name="AutoShape 257"/>
          <p:cNvSpPr>
            <a:spLocks noChangeArrowheads="1"/>
          </p:cNvSpPr>
          <p:nvPr/>
        </p:nvSpPr>
        <p:spPr bwMode="auto">
          <a:xfrm rot="-306130">
            <a:off x="6948488" y="2205038"/>
            <a:ext cx="457200" cy="533400"/>
          </a:xfrm>
          <a:prstGeom prst="curvedLeftArrow">
            <a:avLst>
              <a:gd name="adj1" fmla="val 23333"/>
              <a:gd name="adj2" fmla="val 46667"/>
              <a:gd name="adj3" fmla="val 33333"/>
            </a:avLst>
          </a:prstGeom>
          <a:solidFill>
            <a:srgbClr val="7030A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46091" name="AutoShape 258"/>
          <p:cNvSpPr>
            <a:spLocks noChangeArrowheads="1"/>
          </p:cNvSpPr>
          <p:nvPr/>
        </p:nvSpPr>
        <p:spPr bwMode="auto">
          <a:xfrm rot="-142414">
            <a:off x="4673059" y="2214403"/>
            <a:ext cx="228600" cy="304800"/>
          </a:xfrm>
          <a:prstGeom prst="downArrow">
            <a:avLst>
              <a:gd name="adj1" fmla="val 100000"/>
              <a:gd name="adj2" fmla="val 37500"/>
            </a:avLst>
          </a:prstGeom>
          <a:solidFill>
            <a:srgbClr val="7030A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 dirty="0"/>
          </a:p>
        </p:txBody>
      </p:sp>
      <p:sp>
        <p:nvSpPr>
          <p:cNvPr id="46092" name="Text Box 252"/>
          <p:cNvSpPr txBox="1">
            <a:spLocks noChangeArrowheads="1"/>
          </p:cNvSpPr>
          <p:nvPr/>
        </p:nvSpPr>
        <p:spPr bwMode="auto">
          <a:xfrm>
            <a:off x="3357562" y="2819400"/>
            <a:ext cx="2582589" cy="387798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300" b="1" dirty="0">
                <a:latin typeface="+mn-lt"/>
              </a:rPr>
              <a:t>За счет субвенций из </a:t>
            </a:r>
            <a:r>
              <a:rPr lang="ru-RU" sz="1300" b="1" dirty="0" smtClean="0">
                <a:latin typeface="+mn-lt"/>
              </a:rPr>
              <a:t> республиканского бюджета осуществлялась </a:t>
            </a:r>
            <a:r>
              <a:rPr lang="ru-RU" sz="1300" b="1" dirty="0">
                <a:latin typeface="+mn-lt"/>
              </a:rPr>
              <a:t>ежемесячная выплата денежных средств на содержание </a:t>
            </a:r>
            <a:r>
              <a:rPr lang="ru-RU" sz="1300" b="1" dirty="0" smtClean="0">
                <a:latin typeface="+mn-lt"/>
              </a:rPr>
              <a:t>детей, находящихся под опекой(попечительством), а также переданных на воспитание в приемную семью;</a:t>
            </a:r>
            <a:endParaRPr lang="ru-RU" sz="1300" b="1" dirty="0">
              <a:latin typeface="+mn-lt"/>
            </a:endParaRPr>
          </a:p>
          <a:p>
            <a:pPr algn="ctr" eaLnBrk="0" hangingPunct="0"/>
            <a:r>
              <a:rPr lang="ru-RU" sz="1300" b="1" dirty="0">
                <a:latin typeface="+mn-lt"/>
              </a:rPr>
              <a:t>Ежемесячная выплата вознаграждения приемным </a:t>
            </a:r>
            <a:r>
              <a:rPr lang="ru-RU" sz="1300" b="1" dirty="0" smtClean="0">
                <a:latin typeface="+mn-lt"/>
              </a:rPr>
              <a:t>родителям</a:t>
            </a:r>
          </a:p>
          <a:p>
            <a:pPr algn="ctr" eaLnBrk="0" hangingPunct="0"/>
            <a:r>
              <a:rPr lang="ru-RU" sz="1300" b="1" dirty="0" smtClean="0">
                <a:latin typeface="+mn-lt"/>
              </a:rPr>
              <a:t>Обеспечение жилыми помещениями детей-сирот и детей, оставшихся без попечения родителей </a:t>
            </a:r>
            <a:endParaRPr lang="ru-RU" sz="1300" b="1" dirty="0">
              <a:latin typeface="+mn-lt"/>
            </a:endParaRPr>
          </a:p>
          <a:p>
            <a:pPr algn="ctr" eaLnBrk="0" hangingPunct="0"/>
            <a:endParaRPr lang="ru-RU" sz="1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515224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8382791"/>
              </p:ext>
            </p:extLst>
          </p:nvPr>
        </p:nvGraphicFramePr>
        <p:xfrm>
          <a:off x="655092" y="1340768"/>
          <a:ext cx="7949355" cy="5330913"/>
        </p:xfrm>
        <a:graphic>
          <a:graphicData uri="http://schemas.openxmlformats.org/drawingml/2006/table">
            <a:tbl>
              <a:tblPr/>
              <a:tblGrid>
                <a:gridCol w="3785407"/>
                <a:gridCol w="1438455"/>
                <a:gridCol w="1287038"/>
                <a:gridCol w="1438455"/>
              </a:tblGrid>
              <a:tr h="999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год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год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год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% к 2018 году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09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трансферты, всего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181 020, 0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181 248, 9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100, 1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154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154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Дотации всего,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9 533, 5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15 936, 3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167, 2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0733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дотации на выравнивание бюджетной обеспеченности 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9 533, 5 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15 936, 3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167, 2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09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дотации на обеспечение мер по сбалансированности бюджетов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4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136 194, 0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6 000, 0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4, 4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154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2 213, 9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2 703, 0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122, 1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6603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33 078, 6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156 609,6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473 , 4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1254" name="Rectangle 1"/>
          <p:cNvSpPr>
            <a:spLocks noChangeArrowheads="1"/>
          </p:cNvSpPr>
          <p:nvPr/>
        </p:nvSpPr>
        <p:spPr bwMode="auto">
          <a:xfrm>
            <a:off x="1115616" y="631776"/>
            <a:ext cx="6934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 algn="ctr"/>
            <a:r>
              <a:rPr lang="ru-RU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Межбюджетные </a:t>
            </a: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трансферты, предоставленные бюджетам поселений в 2018 </a:t>
            </a:r>
            <a:r>
              <a:rPr lang="ru-RU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2019 годах  тыс. рублей</a:t>
            </a:r>
            <a:endParaRPr lang="ru-RU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36263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0754499"/>
              </p:ext>
            </p:extLst>
          </p:nvPr>
        </p:nvGraphicFramePr>
        <p:xfrm>
          <a:off x="1835696" y="1196752"/>
          <a:ext cx="5976665" cy="48492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99016"/>
                <a:gridCol w="1148623"/>
                <a:gridCol w="1229026"/>
              </a:tblGrid>
              <a:tr h="1034035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Компенсация </a:t>
                      </a:r>
                      <a:r>
                        <a:rPr lang="ru-RU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части родительской платы за присмотр и уход за детьми в государственных и муниципальных образовательных учреждениях, реализующих основную общеобразовательную программу дошкольного образования</a:t>
                      </a:r>
                      <a:endParaRPr lang="ru-RU" sz="1400" b="1" i="1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8016" marR="8016" marT="8016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9802"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016" marR="8016" marT="8016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План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016" marR="8016" marT="8016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Факт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016" marR="8016" marT="8016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23923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Численность детей, на которых выплачена компенсация части родительской платы за присмотр и уход за детьми в государственных и муниципальных образовательных учреждениях, реализующих основную общеобразовательную программу дошкольного образования, чел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016" marR="8016" marT="8016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016" marR="8016" marT="8016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016" marR="8016" marT="8016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4047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    в т</a:t>
                      </a:r>
                      <a:r>
                        <a:rPr lang="ru-RU" sz="1200" u="none" strike="noStrike" dirty="0" smtClean="0">
                          <a:effectLst/>
                        </a:rPr>
                        <a:t>. ч</a:t>
                      </a:r>
                      <a:r>
                        <a:rPr lang="ru-RU" sz="1200" u="none" strike="noStrike" dirty="0">
                          <a:effectLst/>
                        </a:rPr>
                        <a:t>. на первого ребенка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016" marR="8016" marT="8016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016" marR="8016" marT="8016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016" marR="8016" marT="8016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7253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    на второго ребенка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016" marR="8016" marT="8016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016" marR="8016" marT="8016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016" marR="8016" marT="8016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0459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    на третьего и последующих детей в семье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016" marR="8016" marT="8016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016" marR="8016" marT="8016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016" marR="8016" marT="8016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29855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Расходы по обеспечению выплаты компенсации части родительской платы за присмотр и уход за детьми в государственных и муниципальных образовательных учреждениях, реализующих основную общеобразовательную программу дошкольного образования, тыс. рублей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016" marR="8016" marT="8016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</a:rPr>
                        <a:t>209, 5</a:t>
                      </a:r>
                    </a:p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016" marR="8016" marT="8016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90</a:t>
                      </a:r>
                      <a:r>
                        <a:rPr lang="ru-RU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 4</a:t>
                      </a:r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016" marR="8016" marT="8016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87708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836712"/>
            <a:ext cx="7632848" cy="576064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800" b="1" dirty="0" smtClean="0">
                <a:solidFill>
                  <a:srgbClr val="000099"/>
                </a:solidFill>
              </a:rPr>
              <a:t>Отдельные показатели социально-экономического развития </a:t>
            </a:r>
            <a:r>
              <a:rPr lang="ru-RU" sz="1800" b="1" dirty="0" err="1" smtClean="0">
                <a:solidFill>
                  <a:srgbClr val="000099"/>
                </a:solidFill>
              </a:rPr>
              <a:t>Тахтамукайского</a:t>
            </a:r>
            <a:r>
              <a:rPr lang="ru-RU" sz="1800" b="1" dirty="0" smtClean="0">
                <a:solidFill>
                  <a:srgbClr val="000099"/>
                </a:solidFill>
              </a:rPr>
              <a:t> района</a:t>
            </a:r>
            <a:br>
              <a:rPr lang="ru-RU" sz="1800" b="1" dirty="0" smtClean="0">
                <a:solidFill>
                  <a:srgbClr val="000099"/>
                </a:solidFill>
              </a:rPr>
            </a:br>
            <a:endParaRPr lang="ru-RU" sz="1800" b="1" dirty="0" smtClean="0">
              <a:solidFill>
                <a:srgbClr val="000099"/>
              </a:solidFill>
            </a:endParaRPr>
          </a:p>
        </p:txBody>
      </p:sp>
      <p:sp>
        <p:nvSpPr>
          <p:cNvPr id="32771" name="Line 1241"/>
          <p:cNvSpPr>
            <a:spLocks noChangeShapeType="1"/>
          </p:cNvSpPr>
          <p:nvPr/>
        </p:nvSpPr>
        <p:spPr bwMode="auto">
          <a:xfrm>
            <a:off x="4851400" y="167322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2915704"/>
              </p:ext>
            </p:extLst>
          </p:nvPr>
        </p:nvGraphicFramePr>
        <p:xfrm>
          <a:off x="827584" y="1556792"/>
          <a:ext cx="7608859" cy="4927459"/>
        </p:xfrm>
        <a:graphic>
          <a:graphicData uri="http://schemas.openxmlformats.org/drawingml/2006/table">
            <a:tbl>
              <a:tblPr/>
              <a:tblGrid>
                <a:gridCol w="5500349"/>
                <a:gridCol w="721672"/>
                <a:gridCol w="692766"/>
                <a:gridCol w="694072"/>
              </a:tblGrid>
              <a:tr h="279345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НАИМЕНОВАНИЕ ПОКАЗАТЕЛЕЙ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  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2017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   2018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   2019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</a:tr>
              <a:tr h="2793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факт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4700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1.Численность постоянного населения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человек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  82 909,0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85 905,0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 92 223,0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</a:tr>
              <a:tr h="2793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   в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том числе: поселки городского типа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  53 486,0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55 300,0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 59 285,0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793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                         сельского типа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   29 423,0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30 605,0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 32 938,0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793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2. Прожиточный минимум на душу населения, руб.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     8 579,0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  9 012,0 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   9 012,0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793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3. Объемы производства ( работ, услуг) по всем отраслям экономики, млн. руб.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/>
                        </a:rPr>
                        <a:t>   74 644,08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/>
                        </a:rPr>
                        <a:t> 86 465,87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/>
                        </a:rPr>
                        <a:t>  86 883,60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</a:tr>
              <a:tr h="2301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4. Объем отгруженных товаров собственного производства- всего, млн. руб., в т. ч.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  16 030,60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14 418,07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 12 313,49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  <a:tr h="2834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   4.1.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Обрабатывающие производства , млн. руб.</a:t>
                      </a:r>
                      <a:endParaRPr lang="ru-RU" sz="1200" dirty="0" smtClean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  14 970,50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 14 128,72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 12 106,02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  <a:tr h="2793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   -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Производство пищевых продуктов , млн. руб. 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    3 252,47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   2 586,00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   2 083,01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  <a:tr h="2793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 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- Производство бумаги и бумажных изделий, млн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руб.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    2 710,60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   2 693,20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   2 647,02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793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  - Производство химических веществ и химических продуктов, млн. руб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       714,80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      583,20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      542,75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  <a:tr h="2793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  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Производство резиновых и пластмассовых изделий, млн. руб.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    4 501,30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   5 287,60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   3 154,01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182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  4.2.  Обеспечение электрической электроэнергией, газом и  паром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млн. руб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.</a:t>
                      </a: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       188,70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      137,50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      101,15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  <a:tr h="4700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  4.3.Валовая продукция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сельского хозяйства </a:t>
                      </a:r>
                      <a:b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</a:b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в сельскохозяйственных предприятиях, млн.  руб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     1 003,2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      486,3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   1 066,2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  <a:tr h="2793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4.4 Объем работ, выполненных по договорам строительного подряда, млн. руб.   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    5 389,50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  6 364,50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   6 404,10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04252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rgbClr val="FF0066"/>
                </a:solidFill>
              </a:rPr>
              <a:t>ОБЩЕСТВЕННО-ЗНАЧИМЫЕ ПРОЕКТЫ  </a:t>
            </a:r>
            <a:endParaRPr lang="ru-RU" sz="1600" dirty="0">
              <a:solidFill>
                <a:srgbClr val="FF0066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908720"/>
            <a:ext cx="7467600" cy="5565232"/>
          </a:xfrm>
        </p:spPr>
        <p:txBody>
          <a:bodyPr>
            <a:normAutofit/>
          </a:bodyPr>
          <a:lstStyle/>
          <a:p>
            <a:pPr algn="just"/>
            <a:r>
              <a:rPr lang="ru-RU" sz="1400" dirty="0" smtClean="0"/>
              <a:t>В рамках программы «Создание в субъектах РФ новых мест в общеобразовательных организациях» закончено строительство новой школы на </a:t>
            </a:r>
            <a:r>
              <a:rPr lang="ru-RU" sz="1600" dirty="0" smtClean="0"/>
              <a:t>1100</a:t>
            </a:r>
            <a:r>
              <a:rPr lang="ru-RU" sz="1400" dirty="0" smtClean="0"/>
              <a:t> мест в п. </a:t>
            </a:r>
            <a:r>
              <a:rPr lang="ru-RU" sz="1400" dirty="0" err="1" smtClean="0"/>
              <a:t>Энем</a:t>
            </a:r>
            <a:r>
              <a:rPr lang="ru-RU" sz="1400" dirty="0" smtClean="0"/>
              <a:t> сметной стоимостью 569 976,8 тыс. руб.</a:t>
            </a:r>
          </a:p>
          <a:p>
            <a:r>
              <a:rPr lang="ru-RU" sz="1400" dirty="0"/>
              <a:t>В рамках программы «Создание в субъектах </a:t>
            </a:r>
            <a:r>
              <a:rPr lang="ru-RU" sz="1400" dirty="0" smtClean="0"/>
              <a:t>РФ дополнительных мест для детей в возрасте от 1,5 лет до 3 лет в образовательных организациях» закончено строительство  ДОУ на 240 мест в п. </a:t>
            </a:r>
            <a:r>
              <a:rPr lang="ru-RU" sz="1400" dirty="0" err="1" smtClean="0"/>
              <a:t>Энем</a:t>
            </a:r>
            <a:r>
              <a:rPr lang="ru-RU" sz="1400" dirty="0" smtClean="0"/>
              <a:t> общей стоимостью 169 915,5 тыс. руб.</a:t>
            </a:r>
          </a:p>
          <a:p>
            <a:r>
              <a:rPr lang="ru-RU" sz="1400" dirty="0" smtClean="0"/>
              <a:t>Закончено строительство детского сада на 240 мест со встроенными ясельными группами в п. Яблоновский   общей стоимостью        150 000,0 тыс. руб.</a:t>
            </a:r>
          </a:p>
          <a:p>
            <a:endParaRPr lang="ru-RU" sz="1600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716551961"/>
              </p:ext>
            </p:extLst>
          </p:nvPr>
        </p:nvGraphicFramePr>
        <p:xfrm>
          <a:off x="395536" y="1988840"/>
          <a:ext cx="8208912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935036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rgbClr val="FF0066"/>
                </a:solidFill>
              </a:rPr>
              <a:t>ОБЩЕСТВЕННО-ЗНАЧИМЫЕ ПРОЕКТЫ (продолжение) </a:t>
            </a:r>
            <a:endParaRPr lang="ru-RU" sz="1600" dirty="0">
              <a:solidFill>
                <a:srgbClr val="FF0066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908720"/>
            <a:ext cx="7467600" cy="5565232"/>
          </a:xfrm>
        </p:spPr>
        <p:txBody>
          <a:bodyPr>
            <a:normAutofit/>
          </a:bodyPr>
          <a:lstStyle/>
          <a:p>
            <a:pPr algn="just"/>
            <a:r>
              <a:rPr lang="ru-RU" sz="1400" dirty="0" smtClean="0"/>
              <a:t>Закончено строительство спортивного зала для занятий тяжелой атлетикой в п. </a:t>
            </a:r>
            <a:r>
              <a:rPr lang="ru-RU" sz="1400" dirty="0" err="1" smtClean="0"/>
              <a:t>Энем</a:t>
            </a:r>
            <a:r>
              <a:rPr lang="ru-RU" sz="1400" dirty="0" smtClean="0"/>
              <a:t> сметной стоимостью 19 479,4 тыс. руб.</a:t>
            </a:r>
          </a:p>
          <a:p>
            <a:r>
              <a:rPr lang="ru-RU" sz="1400" dirty="0"/>
              <a:t>В рамках программы </a:t>
            </a:r>
            <a:r>
              <a:rPr lang="ru-RU" sz="1400" dirty="0" smtClean="0"/>
              <a:t>по созданию  дополнительных мест для детей в возрасте от 1,5 лет до 3 лет в образовательных организациях закончено строительство  пристройки  к ДОУ «Ласточка» на 120 мест в п. Яблоновский общей стоимостью 34 823,5 тыс. руб.</a:t>
            </a:r>
          </a:p>
          <a:p>
            <a:r>
              <a:rPr lang="ru-RU" sz="1400" dirty="0" smtClean="0"/>
              <a:t>Закончено строительство пристройки детского сада к СОШ №13 в п. Новый на 120 мест   общей стоимостью   38 305,8 тыс. руб.</a:t>
            </a:r>
          </a:p>
          <a:p>
            <a:r>
              <a:rPr lang="ru-RU" sz="1400" dirty="0" smtClean="0"/>
              <a:t>Закончено</a:t>
            </a:r>
            <a:r>
              <a:rPr lang="ru-RU" sz="1600" dirty="0" smtClean="0"/>
              <a:t> </a:t>
            </a:r>
            <a:r>
              <a:rPr lang="ru-RU" sz="1400" dirty="0" smtClean="0"/>
              <a:t>строительство</a:t>
            </a:r>
            <a:r>
              <a:rPr lang="ru-RU" sz="1600" dirty="0" smtClean="0"/>
              <a:t> </a:t>
            </a:r>
            <a:r>
              <a:rPr lang="ru-RU" sz="1400" dirty="0" smtClean="0"/>
              <a:t>пристройки</a:t>
            </a:r>
            <a:r>
              <a:rPr lang="ru-RU" sz="1600" dirty="0" smtClean="0"/>
              <a:t> к </a:t>
            </a:r>
            <a:r>
              <a:rPr lang="ru-RU" sz="1400" dirty="0" smtClean="0"/>
              <a:t>зданию</a:t>
            </a:r>
            <a:r>
              <a:rPr lang="ru-RU" sz="1600" dirty="0" smtClean="0"/>
              <a:t> </a:t>
            </a:r>
            <a:r>
              <a:rPr lang="ru-RU" sz="1400" dirty="0" smtClean="0"/>
              <a:t>ДЮСШ</a:t>
            </a:r>
            <a:r>
              <a:rPr lang="ru-RU" sz="1600" dirty="0" smtClean="0"/>
              <a:t> </a:t>
            </a:r>
            <a:r>
              <a:rPr lang="ru-RU" sz="1400" dirty="0" smtClean="0"/>
              <a:t>Яблоновского</a:t>
            </a:r>
            <a:r>
              <a:rPr lang="ru-RU" sz="1600" dirty="0" smtClean="0"/>
              <a:t> </a:t>
            </a:r>
            <a:r>
              <a:rPr lang="ru-RU" sz="1400" dirty="0" smtClean="0"/>
              <a:t>городского</a:t>
            </a:r>
            <a:r>
              <a:rPr lang="ru-RU" sz="1600" dirty="0" smtClean="0"/>
              <a:t> </a:t>
            </a:r>
            <a:r>
              <a:rPr lang="ru-RU" sz="1400" dirty="0" smtClean="0"/>
              <a:t>поселения</a:t>
            </a:r>
            <a:r>
              <a:rPr lang="ru-RU" sz="1600" dirty="0" smtClean="0"/>
              <a:t> </a:t>
            </a:r>
            <a:r>
              <a:rPr lang="ru-RU" sz="1400" smtClean="0"/>
              <a:t>стоимостью</a:t>
            </a:r>
            <a:r>
              <a:rPr lang="ru-RU" sz="1600" smtClean="0"/>
              <a:t> 6 </a:t>
            </a:r>
            <a:r>
              <a:rPr lang="ru-RU" sz="1400" smtClean="0"/>
              <a:t>779,8тыс.руб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65169067"/>
              </p:ext>
            </p:extLst>
          </p:nvPr>
        </p:nvGraphicFramePr>
        <p:xfrm>
          <a:off x="395536" y="1988840"/>
          <a:ext cx="8208912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658692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 smtClean="0">
                <a:solidFill>
                  <a:srgbClr val="FF0066"/>
                </a:solidFill>
              </a:rPr>
              <a:t>Информация о расходах бюджета с учетом интересов целевых групп пользователей информации, содержащейся в отчете для граждан</a:t>
            </a:r>
            <a:endParaRPr lang="ru-RU" sz="1600" b="1" dirty="0">
              <a:solidFill>
                <a:srgbClr val="FF0066"/>
              </a:solidFill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5038725"/>
            <a:ext cx="3286125" cy="181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908720"/>
            <a:ext cx="864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+mj-lt"/>
              </a:rPr>
              <a:t>Расходы на социальную политику нацелены на формирование эффективной системы социальной поддержки граждан, проживающих в МО «</a:t>
            </a:r>
            <a:r>
              <a:rPr lang="ru-RU" sz="1600" dirty="0" err="1" smtClean="0">
                <a:latin typeface="+mj-lt"/>
              </a:rPr>
              <a:t>Тахтамукайский</a:t>
            </a:r>
            <a:r>
              <a:rPr lang="ru-RU" sz="1600" dirty="0" smtClean="0">
                <a:latin typeface="+mj-lt"/>
              </a:rPr>
              <a:t> район».</a:t>
            </a:r>
          </a:p>
          <a:p>
            <a:pPr algn="just"/>
            <a:r>
              <a:rPr lang="ru-RU" sz="1600" dirty="0" smtClean="0">
                <a:latin typeface="+mj-lt"/>
              </a:rPr>
              <a:t>Общий объем расходов на социальную политику в 2019 году составил 64 390,0 </a:t>
            </a:r>
            <a:r>
              <a:rPr lang="ru-RU" sz="1600" dirty="0" err="1" smtClean="0">
                <a:latin typeface="+mj-lt"/>
              </a:rPr>
              <a:t>тыс.руб</a:t>
            </a:r>
            <a:r>
              <a:rPr lang="ru-RU" sz="1600" dirty="0" smtClean="0">
                <a:latin typeface="+mj-lt"/>
              </a:rPr>
              <a:t>.</a:t>
            </a:r>
            <a:endParaRPr lang="ru-RU" sz="1600" dirty="0">
              <a:latin typeface="+mj-lt"/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87" y="3238229"/>
            <a:ext cx="2497137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9552" y="2060848"/>
            <a:ext cx="21846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+mj-lt"/>
              </a:rPr>
              <a:t>Наибольший объем средств в данном разделе направлен на охрану семьи и детства </a:t>
            </a:r>
            <a:endParaRPr lang="ru-RU" sz="1400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81161" y="5877272"/>
            <a:ext cx="32861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+mj-lt"/>
              </a:rPr>
              <a:t>Социальные расходы из бюджета на каждого жителя района в 2019 году составили   698 рублей</a:t>
            </a:r>
          </a:p>
          <a:p>
            <a:endParaRPr lang="ru-RU" sz="1400" dirty="0">
              <a:latin typeface="+mj-lt"/>
            </a:endParaRP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1858449097"/>
              </p:ext>
            </p:extLst>
          </p:nvPr>
        </p:nvGraphicFramePr>
        <p:xfrm>
          <a:off x="4724779" y="1739717"/>
          <a:ext cx="3768080" cy="3400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7299294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8"/>
          <p:cNvSpPr>
            <a:spLocks noChangeArrowheads="1"/>
          </p:cNvSpPr>
          <p:nvPr/>
        </p:nvSpPr>
        <p:spPr bwMode="auto">
          <a:xfrm>
            <a:off x="1259632" y="1628800"/>
            <a:ext cx="7128792" cy="4695800"/>
          </a:xfrm>
          <a:prstGeom prst="foldedCorner">
            <a:avLst>
              <a:gd name="adj" fmla="val 12500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kumimoji="0" lang="ru-RU" altLang="ru-RU" b="0" i="0" dirty="0">
                <a:solidFill>
                  <a:schemeClr val="tx1"/>
                </a:solidFill>
                <a:latin typeface="Arial" pitchFamily="34" charset="0"/>
              </a:rPr>
              <a:t>Учет и регистрация муниципальных долговых </a:t>
            </a:r>
            <a:r>
              <a:rPr kumimoji="0" lang="ru-RU" altLang="ru-RU" b="0" i="0" dirty="0" smtClean="0">
                <a:solidFill>
                  <a:schemeClr val="tx1"/>
                </a:solidFill>
                <a:latin typeface="Arial" pitchFamily="34" charset="0"/>
              </a:rPr>
              <a:t>обязательств в МО «</a:t>
            </a:r>
            <a:r>
              <a:rPr kumimoji="0" lang="ru-RU" altLang="ru-RU" b="0" i="0" dirty="0" err="1" smtClean="0">
                <a:solidFill>
                  <a:schemeClr val="tx1"/>
                </a:solidFill>
                <a:latin typeface="Arial" pitchFamily="34" charset="0"/>
              </a:rPr>
              <a:t>Тахтамукайский</a:t>
            </a:r>
            <a:r>
              <a:rPr kumimoji="0" lang="ru-RU" altLang="ru-RU" b="0" i="0" dirty="0" smtClean="0">
                <a:solidFill>
                  <a:schemeClr val="tx1"/>
                </a:solidFill>
                <a:latin typeface="Arial" pitchFamily="34" charset="0"/>
              </a:rPr>
              <a:t> район» </a:t>
            </a:r>
            <a:r>
              <a:rPr kumimoji="0" lang="ru-RU" altLang="ru-RU" b="0" i="0" dirty="0">
                <a:solidFill>
                  <a:schemeClr val="tx1"/>
                </a:solidFill>
                <a:latin typeface="Arial" pitchFamily="34" charset="0"/>
              </a:rPr>
              <a:t>осуществляется в муниципальной долговой книге. </a:t>
            </a:r>
            <a:endParaRPr kumimoji="0" lang="ru-RU" altLang="ru-RU" b="0" i="0" dirty="0" smtClean="0">
              <a:solidFill>
                <a:schemeClr val="tx1"/>
              </a:solidFill>
              <a:latin typeface="Arial" pitchFamily="34" charset="0"/>
            </a:endParaRPr>
          </a:p>
          <a:p>
            <a:pPr algn="just" eaLnBrk="1" hangingPunct="1"/>
            <a:endParaRPr kumimoji="0" lang="ru-RU" altLang="ru-RU" b="0" i="0" dirty="0">
              <a:solidFill>
                <a:schemeClr val="tx1"/>
              </a:solidFill>
              <a:latin typeface="Arial" pitchFamily="34" charset="0"/>
            </a:endParaRPr>
          </a:p>
          <a:p>
            <a:pPr algn="just" eaLnBrk="1" hangingPunct="1"/>
            <a:r>
              <a:rPr kumimoji="0" lang="ru-RU" altLang="ru-RU" b="0" i="0" dirty="0" smtClean="0">
                <a:solidFill>
                  <a:schemeClr val="tx1"/>
                </a:solidFill>
                <a:latin typeface="Arial" pitchFamily="34" charset="0"/>
              </a:rPr>
              <a:t>В </a:t>
            </a:r>
            <a:r>
              <a:rPr kumimoji="0" lang="ru-RU" altLang="ru-RU" b="0" i="0" dirty="0">
                <a:solidFill>
                  <a:schemeClr val="tx1"/>
                </a:solidFill>
                <a:latin typeface="Arial" pitchFamily="34" charset="0"/>
              </a:rPr>
              <a:t>муниципальную долговую книгу вносятся сведения об объеме долговых обязательств по видам этих обязательств, дате их возникновения и исполнения полностью или частично, формах обеспечения обязательств. </a:t>
            </a:r>
            <a:endParaRPr kumimoji="0" lang="ru-RU" altLang="ru-RU" b="0" i="0" dirty="0" smtClean="0">
              <a:solidFill>
                <a:schemeClr val="tx1"/>
              </a:solidFill>
              <a:latin typeface="Arial" pitchFamily="34" charset="0"/>
            </a:endParaRPr>
          </a:p>
          <a:p>
            <a:pPr algn="just" eaLnBrk="1" hangingPunct="1"/>
            <a:endParaRPr kumimoji="0" lang="ru-RU" altLang="ru-RU" b="0" i="0" dirty="0" smtClean="0">
              <a:solidFill>
                <a:schemeClr val="tx1"/>
              </a:solidFill>
              <a:latin typeface="Arial" pitchFamily="34" charset="0"/>
            </a:endParaRPr>
          </a:p>
          <a:p>
            <a:pPr algn="just" eaLnBrk="1" hangingPunct="1"/>
            <a:r>
              <a:rPr kumimoji="0" lang="ru-RU" altLang="ru-RU" b="0" i="0" dirty="0" smtClean="0">
                <a:solidFill>
                  <a:schemeClr val="tx1"/>
                </a:solidFill>
                <a:latin typeface="Arial" pitchFamily="34" charset="0"/>
              </a:rPr>
              <a:t>Объем </a:t>
            </a:r>
            <a:r>
              <a:rPr kumimoji="0" lang="ru-RU" altLang="ru-RU" b="0" i="0" dirty="0">
                <a:solidFill>
                  <a:schemeClr val="tx1"/>
                </a:solidFill>
                <a:latin typeface="Arial" pitchFamily="34" charset="0"/>
              </a:rPr>
              <a:t>долговых обязательств </a:t>
            </a:r>
            <a:r>
              <a:rPr kumimoji="0" lang="ru-RU" altLang="ru-RU" b="0" i="0" dirty="0" smtClean="0">
                <a:solidFill>
                  <a:schemeClr val="tx1"/>
                </a:solidFill>
                <a:latin typeface="Arial" pitchFamily="34" charset="0"/>
              </a:rPr>
              <a:t>на 01.01.2019 года составил 0,0 млн. рублей,  </a:t>
            </a:r>
          </a:p>
          <a:p>
            <a:pPr algn="just" eaLnBrk="1" hangingPunct="1"/>
            <a:r>
              <a:rPr kumimoji="0" lang="ru-RU" altLang="ru-RU" b="0" i="0" dirty="0" smtClean="0">
                <a:solidFill>
                  <a:schemeClr val="tx1"/>
                </a:solidFill>
                <a:latin typeface="Arial" pitchFamily="34" charset="0"/>
              </a:rPr>
              <a:t>на 01.01.2020 </a:t>
            </a:r>
            <a:r>
              <a:rPr kumimoji="0" lang="ru-RU" altLang="ru-RU" b="0" i="0" dirty="0">
                <a:solidFill>
                  <a:schemeClr val="tx1"/>
                </a:solidFill>
                <a:latin typeface="Arial" pitchFamily="34" charset="0"/>
              </a:rPr>
              <a:t>года </a:t>
            </a:r>
            <a:r>
              <a:rPr kumimoji="0" lang="ru-RU" altLang="ru-RU" b="0" i="0" dirty="0" smtClean="0">
                <a:solidFill>
                  <a:schemeClr val="tx1"/>
                </a:solidFill>
                <a:latin typeface="Arial" pitchFamily="34" charset="0"/>
              </a:rPr>
              <a:t>– 77,6 млн</a:t>
            </a:r>
            <a:r>
              <a:rPr kumimoji="0" lang="en-US" altLang="ru-RU" b="0" i="0" dirty="0">
                <a:solidFill>
                  <a:schemeClr val="tx1"/>
                </a:solidFill>
                <a:latin typeface="Arial" pitchFamily="34" charset="0"/>
              </a:rPr>
              <a:t>.</a:t>
            </a:r>
            <a:r>
              <a:rPr kumimoji="0" lang="ru-RU" altLang="ru-RU" b="0" i="0" dirty="0" smtClean="0">
                <a:solidFill>
                  <a:schemeClr val="tx1"/>
                </a:solidFill>
                <a:latin typeface="Arial" pitchFamily="34" charset="0"/>
              </a:rPr>
              <a:t> рублей. </a:t>
            </a:r>
          </a:p>
          <a:p>
            <a:pPr algn="just" eaLnBrk="1" hangingPunct="1"/>
            <a:endParaRPr kumimoji="0" lang="ru-RU" altLang="ru-RU" b="0" i="0" dirty="0" smtClean="0">
              <a:solidFill>
                <a:schemeClr val="tx1"/>
              </a:solidFill>
              <a:latin typeface="Arial" pitchFamily="34" charset="0"/>
            </a:endParaRPr>
          </a:p>
          <a:p>
            <a:pPr algn="just" eaLnBrk="1" hangingPunct="1"/>
            <a:endParaRPr kumimoji="0" lang="ru-RU" altLang="ru-RU" b="0" i="0" dirty="0" smtClean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051720" y="935830"/>
            <a:ext cx="4876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kumimoji="0" lang="ru-RU" altLang="ru-RU" sz="1800" i="0" dirty="0">
                <a:solidFill>
                  <a:srgbClr val="0000FF"/>
                </a:solidFill>
                <a:latin typeface="Arial" pitchFamily="34" charset="0"/>
              </a:rPr>
              <a:t>МУНИЦИПАЛЬНЫЙ ДОЛГ</a:t>
            </a:r>
          </a:p>
        </p:txBody>
      </p:sp>
    </p:spTree>
    <p:extLst>
      <p:ext uri="{BB962C8B-B14F-4D97-AF65-F5344CB8AC3E}">
        <p14:creationId xmlns:p14="http://schemas.microsoft.com/office/powerpoint/2010/main" val="42491088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1805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Глоссарий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908720"/>
            <a:ext cx="8003232" cy="55652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dirty="0"/>
              <a:t>АДМИНИСТРАТОР ДОХОДОВ БЮДЖЕТА</a:t>
            </a:r>
          </a:p>
          <a:p>
            <a:pPr marL="0" indent="0">
              <a:buNone/>
            </a:pPr>
            <a:endParaRPr lang="ru-RU" sz="1200" b="1" dirty="0"/>
          </a:p>
          <a:p>
            <a:pPr marL="0" indent="0">
              <a:buNone/>
            </a:pPr>
            <a:r>
              <a:rPr lang="ru-RU" sz="1400" dirty="0"/>
              <a:t>орган государственной власти (местного самоуправления), орган управления государственным внебюджетным фондом, Центральный банк Российской Федерации, казенное учреждение, осуществляющий(ее):</a:t>
            </a:r>
          </a:p>
          <a:p>
            <a:pPr marL="0" indent="0">
              <a:buNone/>
            </a:pPr>
            <a:r>
              <a:rPr lang="ru-RU" sz="1400" dirty="0"/>
              <a:t>- контроль за правильностью исчисления;</a:t>
            </a:r>
          </a:p>
          <a:p>
            <a:pPr marL="0" indent="0">
              <a:buNone/>
            </a:pPr>
            <a:r>
              <a:rPr lang="ru-RU" sz="1400" dirty="0"/>
              <a:t>- полнотой и своевременностью уплаты;</a:t>
            </a:r>
          </a:p>
          <a:p>
            <a:pPr marL="0" indent="0">
              <a:buNone/>
            </a:pPr>
            <a:r>
              <a:rPr lang="ru-RU" sz="1400" dirty="0"/>
              <a:t>- начисление;</a:t>
            </a:r>
          </a:p>
          <a:p>
            <a:pPr marL="0" indent="0">
              <a:buNone/>
            </a:pPr>
            <a:r>
              <a:rPr lang="ru-RU" sz="1400" dirty="0"/>
              <a:t>- учет;</a:t>
            </a:r>
          </a:p>
          <a:p>
            <a:pPr marL="0" indent="0">
              <a:buNone/>
            </a:pPr>
            <a:r>
              <a:rPr lang="ru-RU" sz="1400" dirty="0"/>
              <a:t>- взыскание;</a:t>
            </a:r>
          </a:p>
          <a:p>
            <a:pPr marL="0" indent="0">
              <a:buNone/>
            </a:pPr>
            <a:r>
              <a:rPr lang="ru-RU" sz="1400" dirty="0"/>
              <a:t>- принятие решений о возврате (зачете) излишне уплаченных (взысканных) платежей, пеней и штрафов по ним, являющихся доходами бюджетов бюджетной системы Российской Федерации.</a:t>
            </a:r>
          </a:p>
          <a:p>
            <a:pPr marL="0" indent="0">
              <a:buNone/>
            </a:pPr>
            <a:r>
              <a:rPr lang="ru-RU" sz="1400" dirty="0"/>
              <a:t> </a:t>
            </a:r>
          </a:p>
          <a:p>
            <a:pPr marL="0" indent="0" algn="just">
              <a:buNone/>
            </a:pPr>
            <a:r>
              <a:rPr lang="ru-RU" sz="1600" b="1" dirty="0" smtClean="0"/>
              <a:t>БЮДЖЕТ  </a:t>
            </a:r>
          </a:p>
          <a:p>
            <a:pPr marL="0" indent="0" algn="just">
              <a:buNone/>
            </a:pPr>
            <a:r>
              <a:rPr lang="ru-RU" sz="1200" b="1" dirty="0" smtClean="0"/>
              <a:t> </a:t>
            </a:r>
            <a:r>
              <a:rPr lang="ru-RU" sz="1400" b="1" dirty="0" smtClean="0"/>
              <a:t>Э</a:t>
            </a:r>
            <a:r>
              <a:rPr lang="ru-RU" sz="1400" dirty="0" smtClean="0"/>
              <a:t>то план расходов и предполагаемых источников доходов для их финансирования.</a:t>
            </a:r>
          </a:p>
          <a:p>
            <a:pPr marL="0" indent="0">
              <a:buNone/>
            </a:pPr>
            <a:r>
              <a:rPr lang="ru-RU" sz="1400" dirty="0"/>
              <a:t> </a:t>
            </a:r>
            <a:r>
              <a:rPr lang="ru-RU" sz="1400" dirty="0" smtClean="0"/>
              <a:t>Это важнейший финансовый документ, в котором определяются те потребности, которые подлежат удовлетворению за счет денежных государственной казны. </a:t>
            </a:r>
            <a:endParaRPr lang="ru-RU" sz="1400" dirty="0"/>
          </a:p>
          <a:p>
            <a:pPr marL="0" indent="0">
              <a:buNone/>
            </a:pPr>
            <a:endParaRPr lang="ru-RU" sz="1200" b="1" dirty="0"/>
          </a:p>
          <a:p>
            <a:pPr marL="0" indent="0">
              <a:buNone/>
            </a:pPr>
            <a:r>
              <a:rPr lang="ru-RU" sz="1800" b="1" dirty="0" smtClean="0"/>
              <a:t>Безвозмездные поступления</a:t>
            </a:r>
          </a:p>
          <a:p>
            <a:pPr marL="0" indent="0">
              <a:buNone/>
            </a:pPr>
            <a:r>
              <a:rPr lang="ru-RU" sz="1600" b="1" dirty="0" smtClean="0"/>
              <a:t> </a:t>
            </a:r>
            <a:r>
              <a:rPr lang="ru-RU" sz="1400" dirty="0" smtClean="0"/>
              <a:t>Поступающие в бюджет денежные средства  на безвозвратной и безвозмездной основе  из республиканского бюджета ( межбюджетные трансферты в виде дотаций, субсидий, субвенций), а также перечисления от физических и юридических лиц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0687505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ГЛОССАРИЙ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836712"/>
            <a:ext cx="8291264" cy="563724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1200" b="1" dirty="0" smtClean="0"/>
          </a:p>
          <a:p>
            <a:pPr marL="0" indent="0">
              <a:buNone/>
            </a:pPr>
            <a:endParaRPr lang="ru-RU" sz="1200" b="1" dirty="0"/>
          </a:p>
          <a:p>
            <a:pPr marL="0" indent="0">
              <a:buNone/>
            </a:pPr>
            <a:r>
              <a:rPr lang="ru-RU" sz="1600" b="1" dirty="0" smtClean="0"/>
              <a:t>ГЛАВНЫЙ </a:t>
            </a:r>
            <a:r>
              <a:rPr lang="ru-RU" sz="1600" b="1" dirty="0"/>
              <a:t>РАСПОРЯДИТЕЛЬ БЮДЖЕТНЫХ СРЕДСТВ (ГРБС)</a:t>
            </a:r>
          </a:p>
          <a:p>
            <a:pPr marL="0" indent="0">
              <a:buNone/>
            </a:pPr>
            <a:endParaRPr lang="ru-RU" sz="1400" dirty="0" smtClean="0"/>
          </a:p>
          <a:p>
            <a:pPr marL="0" indent="0">
              <a:buNone/>
            </a:pPr>
            <a:r>
              <a:rPr lang="ru-RU" sz="1400" dirty="0" smtClean="0"/>
              <a:t>орган </a:t>
            </a:r>
            <a:r>
              <a:rPr lang="ru-RU" sz="1400" dirty="0"/>
              <a:t>государственной власти (местного самоуправления), орган управления государственным внебюджетным фондом, или наиболее значимое учреждение науки, образования, культуры и здравоохранения, напрямую получающий(ее) средства из бюджета и наделенный правом распределять их между подведомственными распорядителями и получателями бюджетных средств.</a:t>
            </a:r>
          </a:p>
          <a:p>
            <a:pPr marL="0" indent="0">
              <a:buNone/>
            </a:pPr>
            <a:endParaRPr lang="ru-RU" sz="1200" dirty="0"/>
          </a:p>
          <a:p>
            <a:pPr marL="0" indent="0">
              <a:buNone/>
            </a:pPr>
            <a:r>
              <a:rPr lang="ru-RU" sz="1600" b="1" dirty="0" smtClean="0"/>
              <a:t>ГОСУДАРСТВЕННАЯ </a:t>
            </a:r>
            <a:r>
              <a:rPr lang="ru-RU" sz="1600" b="1" dirty="0"/>
              <a:t>ПРОГРАММА</a:t>
            </a:r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r>
              <a:rPr lang="ru-RU" sz="1400" dirty="0" smtClean="0"/>
              <a:t>Документ стратегического планирования, содержащий комплекс планируемых мероприятий, взаимоувязанных по задачам, срокам осуществления, исполнителям и ресурсам, и инструментов государственной политики, обеспечивающих в рамках реализации ключевых государственных функций достижение приоритетов и целей государственной политики</a:t>
            </a:r>
            <a:endParaRPr lang="ru-RU" sz="1400" dirty="0"/>
          </a:p>
          <a:p>
            <a:pPr marL="0" indent="0">
              <a:buNone/>
            </a:pPr>
            <a:endParaRPr lang="ru-RU" sz="1200" dirty="0"/>
          </a:p>
          <a:p>
            <a:pPr marL="0" indent="0">
              <a:buNone/>
            </a:pPr>
            <a:r>
              <a:rPr lang="ru-RU" sz="1600" b="1" dirty="0"/>
              <a:t>ГОСУДАРСТВЕННОЕ (МУНИЦИПАЛЬНОЕ) ЗАДАНИЕ</a:t>
            </a:r>
          </a:p>
          <a:p>
            <a:pPr marL="0" indent="0">
              <a:buNone/>
            </a:pPr>
            <a:endParaRPr lang="ru-RU" sz="1400" dirty="0" smtClean="0"/>
          </a:p>
          <a:p>
            <a:pPr marL="0" indent="0">
              <a:buNone/>
            </a:pPr>
            <a:r>
              <a:rPr lang="ru-RU" sz="1400" dirty="0" smtClean="0"/>
              <a:t>Документ</a:t>
            </a:r>
            <a:r>
              <a:rPr lang="ru-RU" sz="1400" dirty="0"/>
              <a:t>, содержащий требования к составу, качеству, объему, условиям, порядку и результатам оказания государственных (муниципальных) услуг (выполнения работ).</a:t>
            </a:r>
          </a:p>
          <a:p>
            <a:pPr marL="0" indent="0">
              <a:buNone/>
            </a:pPr>
            <a:endParaRPr lang="ru-RU" sz="1400" dirty="0"/>
          </a:p>
          <a:p>
            <a:pPr marL="0" indent="0">
              <a:buNone/>
            </a:pP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9140218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90066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ГЛОССАРИЙ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764704"/>
            <a:ext cx="8219256" cy="57092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dirty="0"/>
              <a:t>ГОСУДАРСТВЕННЫЙ ( МУНИЦИПАЛЬНЫЙ) ДОЛГ</a:t>
            </a:r>
          </a:p>
          <a:p>
            <a:pPr marL="0" indent="0">
              <a:buNone/>
            </a:pPr>
            <a:r>
              <a:rPr lang="ru-RU" sz="1400" dirty="0" smtClean="0"/>
              <a:t>обязательства </a:t>
            </a:r>
            <a:r>
              <a:rPr lang="ru-RU" sz="1400" dirty="0"/>
              <a:t>публично-правового образования по полученным кредитам, выпущенным ценным бумагам, предоставленным гарантиям перед третьими лицами.</a:t>
            </a:r>
          </a:p>
          <a:p>
            <a:pPr marL="0" indent="0">
              <a:buNone/>
            </a:pPr>
            <a:endParaRPr lang="ru-RU" sz="1400" dirty="0"/>
          </a:p>
          <a:p>
            <a:pPr marL="0" indent="0">
              <a:buNone/>
            </a:pPr>
            <a:r>
              <a:rPr lang="ru-RU" sz="1600" b="1" dirty="0"/>
              <a:t>ДЕФИЦИТ БЮДЖЕТА</a:t>
            </a:r>
          </a:p>
          <a:p>
            <a:pPr marL="0" indent="0">
              <a:buNone/>
            </a:pPr>
            <a:r>
              <a:rPr lang="ru-RU" sz="1400" dirty="0" smtClean="0"/>
              <a:t>превышение </a:t>
            </a:r>
            <a:r>
              <a:rPr lang="ru-RU" sz="1400" dirty="0"/>
              <a:t>расходов бюджета над его доходами.</a:t>
            </a:r>
          </a:p>
          <a:p>
            <a:pPr marL="0" indent="0">
              <a:buNone/>
            </a:pPr>
            <a:endParaRPr lang="ru-RU" sz="1400" dirty="0"/>
          </a:p>
          <a:p>
            <a:pPr marL="0" indent="0">
              <a:buNone/>
            </a:pPr>
            <a:r>
              <a:rPr lang="ru-RU" sz="1600" b="1" dirty="0"/>
              <a:t>ДОТАЦИИ </a:t>
            </a:r>
            <a:endParaRPr lang="ru-RU" sz="1600" b="1" dirty="0" smtClean="0"/>
          </a:p>
          <a:p>
            <a:pPr marL="0" indent="0">
              <a:buNone/>
            </a:pPr>
            <a:r>
              <a:rPr lang="ru-RU" sz="1400" dirty="0" smtClean="0"/>
              <a:t>Межбюджетные трансферты, предоставляемые на безвозмездной и безвозвратной основе без установления направлений и (или) условий их использования. </a:t>
            </a:r>
          </a:p>
          <a:p>
            <a:pPr marL="0" indent="0">
              <a:buNone/>
            </a:pPr>
            <a:endParaRPr lang="ru-RU" sz="1400" b="1" dirty="0" smtClean="0"/>
          </a:p>
          <a:p>
            <a:pPr marL="0" indent="0">
              <a:buNone/>
            </a:pPr>
            <a:r>
              <a:rPr lang="ru-RU" sz="1600" b="1" dirty="0" smtClean="0"/>
              <a:t>ДОХОДЫ </a:t>
            </a:r>
            <a:r>
              <a:rPr lang="ru-RU" sz="1600" b="1" dirty="0"/>
              <a:t>БЮДЖЕТА</a:t>
            </a:r>
          </a:p>
          <a:p>
            <a:pPr marL="0" indent="0">
              <a:buNone/>
            </a:pPr>
            <a:r>
              <a:rPr lang="ru-RU" sz="1400" dirty="0" smtClean="0"/>
              <a:t>поступающие </a:t>
            </a:r>
            <a:r>
              <a:rPr lang="ru-RU" sz="1400" dirty="0"/>
              <a:t>от населения, организаций, учреждений в бюджет денежные средства в виде:</a:t>
            </a:r>
          </a:p>
          <a:p>
            <a:pPr marL="0" indent="0">
              <a:buNone/>
            </a:pPr>
            <a:r>
              <a:rPr lang="ru-RU" sz="1400" dirty="0"/>
              <a:t>- налогов;</a:t>
            </a:r>
          </a:p>
          <a:p>
            <a:pPr marL="0" indent="0">
              <a:buNone/>
            </a:pPr>
            <a:r>
              <a:rPr lang="ru-RU" sz="1400" dirty="0"/>
              <a:t>- неналоговых поступлений (пошлины, доходы от продажи имущества, штрафы и т.п.);</a:t>
            </a:r>
          </a:p>
          <a:p>
            <a:pPr marL="0" indent="0">
              <a:buNone/>
            </a:pPr>
            <a:r>
              <a:rPr lang="ru-RU" sz="1400" dirty="0"/>
              <a:t>- безвозмездных </a:t>
            </a:r>
            <a:r>
              <a:rPr lang="ru-RU" sz="1400" dirty="0" smtClean="0"/>
              <a:t>поступлений.</a:t>
            </a:r>
            <a:endParaRPr lang="ru-RU" sz="1400" dirty="0"/>
          </a:p>
          <a:p>
            <a:pPr marL="0" indent="0">
              <a:buNone/>
            </a:pPr>
            <a:endParaRPr lang="ru-RU" sz="1200" dirty="0"/>
          </a:p>
          <a:p>
            <a:pPr marL="0" indent="0">
              <a:buNone/>
            </a:pPr>
            <a:r>
              <a:rPr lang="ru-RU" sz="1600" b="1" dirty="0"/>
              <a:t>ЕДИНЫЙ СЧЕТ БЮДЖЕТА</a:t>
            </a:r>
          </a:p>
          <a:p>
            <a:pPr marL="0" indent="0">
              <a:buNone/>
            </a:pPr>
            <a:endParaRPr lang="ru-RU" sz="1400" dirty="0" smtClean="0"/>
          </a:p>
          <a:p>
            <a:pPr marL="0" indent="0">
              <a:buNone/>
            </a:pPr>
            <a:r>
              <a:rPr lang="ru-RU" sz="1400" dirty="0" smtClean="0"/>
              <a:t>Счет , </a:t>
            </a:r>
            <a:r>
              <a:rPr lang="ru-RU" sz="1400" dirty="0"/>
              <a:t>открытый </a:t>
            </a:r>
            <a:r>
              <a:rPr lang="ru-RU" sz="1400" dirty="0" smtClean="0"/>
              <a:t> </a:t>
            </a:r>
            <a:r>
              <a:rPr lang="ru-RU" sz="1400" dirty="0"/>
              <a:t>Федеральному казначейству в учреждении Центрального банка Российской Федерации отдельно по каждому бюджету бюджетной системы Российской Федерации для осуществления операций по кассовым поступлениям в бюджет и кассовым выплатам из бюджета.</a:t>
            </a:r>
          </a:p>
          <a:p>
            <a:pPr marL="0" indent="0">
              <a:buNone/>
            </a:pP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5771571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9006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ГЛОССАРИЙ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836712"/>
            <a:ext cx="8568952" cy="5709248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1200" dirty="0"/>
          </a:p>
          <a:p>
            <a:pPr marL="0" indent="0">
              <a:buNone/>
            </a:pPr>
            <a:r>
              <a:rPr lang="ru-RU" sz="1600" b="1" dirty="0"/>
              <a:t>МЕЖБЮДЖЕТНЫЕ ОТНОШЕНИЯ</a:t>
            </a:r>
          </a:p>
          <a:p>
            <a:pPr marL="0" indent="0">
              <a:buNone/>
            </a:pPr>
            <a:endParaRPr lang="ru-RU" sz="1400" dirty="0" smtClean="0"/>
          </a:p>
          <a:p>
            <a:pPr marL="0" indent="0">
              <a:buNone/>
            </a:pPr>
            <a:r>
              <a:rPr lang="ru-RU" sz="1400" dirty="0" smtClean="0"/>
              <a:t>взаимоотношения </a:t>
            </a:r>
            <a:r>
              <a:rPr lang="ru-RU" sz="1400" dirty="0"/>
              <a:t>между публично-правовыми образованиями по вопросам осуществления бюджетного процесса.</a:t>
            </a:r>
          </a:p>
          <a:p>
            <a:pPr marL="0" indent="0">
              <a:buNone/>
            </a:pPr>
            <a:endParaRPr lang="ru-RU" sz="1200" dirty="0"/>
          </a:p>
          <a:p>
            <a:pPr marL="0" indent="0">
              <a:buNone/>
            </a:pPr>
            <a:r>
              <a:rPr lang="ru-RU" sz="1600" b="1" dirty="0"/>
              <a:t>МЕЖБЮДЖЕТНЫЕ ТРАНСФЕРТЫ</a:t>
            </a:r>
          </a:p>
          <a:p>
            <a:pPr marL="0" indent="0">
              <a:buNone/>
            </a:pPr>
            <a:endParaRPr lang="ru-RU" sz="1400" dirty="0" smtClean="0"/>
          </a:p>
          <a:p>
            <a:pPr marL="0" indent="0">
              <a:buNone/>
            </a:pPr>
            <a:r>
              <a:rPr lang="ru-RU" sz="1400" dirty="0" smtClean="0"/>
              <a:t>средства, предоставляемые одним бюджетом бюджетной системы Российской Федерации другому бюджету бюджетной системы Российской Федерации.</a:t>
            </a:r>
            <a:endParaRPr lang="ru-RU" sz="1400" dirty="0"/>
          </a:p>
          <a:p>
            <a:pPr marL="0" indent="0">
              <a:buNone/>
            </a:pPr>
            <a:endParaRPr lang="ru-RU" sz="1200" dirty="0"/>
          </a:p>
          <a:p>
            <a:pPr marL="0" indent="0">
              <a:buNone/>
            </a:pPr>
            <a:r>
              <a:rPr lang="ru-RU" sz="1600" b="1" dirty="0"/>
              <a:t>НЕПРОГРАММНЫЕ </a:t>
            </a:r>
            <a:r>
              <a:rPr lang="ru-RU" sz="1600" b="1" dirty="0" smtClean="0"/>
              <a:t>РАСХОДЫ</a:t>
            </a:r>
            <a:endParaRPr lang="ru-RU" sz="1600" b="1" dirty="0"/>
          </a:p>
          <a:p>
            <a:pPr marL="0" indent="0">
              <a:buNone/>
            </a:pPr>
            <a:endParaRPr lang="ru-RU" sz="1400" dirty="0" smtClean="0"/>
          </a:p>
          <a:p>
            <a:pPr marL="0" indent="0">
              <a:buNone/>
            </a:pPr>
            <a:r>
              <a:rPr lang="ru-RU" sz="1400" dirty="0" smtClean="0"/>
              <a:t>расходные </a:t>
            </a:r>
            <a:r>
              <a:rPr lang="ru-RU" sz="1400" dirty="0"/>
              <a:t>обязательства, не включенные в </a:t>
            </a:r>
            <a:r>
              <a:rPr lang="ru-RU" sz="1400" dirty="0" smtClean="0"/>
              <a:t>муниципальные </a:t>
            </a:r>
            <a:r>
              <a:rPr lang="ru-RU" sz="1400" dirty="0"/>
              <a:t>программы</a:t>
            </a:r>
            <a:r>
              <a:rPr lang="ru-RU" sz="1400" dirty="0" smtClean="0"/>
              <a:t>.</a:t>
            </a:r>
          </a:p>
          <a:p>
            <a:pPr marL="0" indent="0">
              <a:buNone/>
            </a:pPr>
            <a:endParaRPr lang="ru-RU" sz="1400" dirty="0"/>
          </a:p>
          <a:p>
            <a:pPr marL="0" indent="0">
              <a:buNone/>
            </a:pPr>
            <a:r>
              <a:rPr lang="ru-RU" sz="1800" b="1" dirty="0" smtClean="0"/>
              <a:t>Налоговые доходы</a:t>
            </a:r>
            <a:endParaRPr lang="ru-RU" sz="1800" b="1" dirty="0"/>
          </a:p>
          <a:p>
            <a:pPr marL="0" indent="0">
              <a:buNone/>
            </a:pPr>
            <a:r>
              <a:rPr lang="ru-RU" sz="1400" dirty="0" smtClean="0"/>
              <a:t>Доходы от предусмотренных законодательством Российской Федерации федеральных налогов и сборов, в том числе от налогов, предусмотренных специальными налоговыми режимами, и законодательством Республики Адыгея от региональных налогов.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9803478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ГЛОССАРИЙ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980728"/>
            <a:ext cx="8219256" cy="549322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1600" b="1" dirty="0" smtClean="0"/>
          </a:p>
          <a:p>
            <a:pPr marL="0" indent="0">
              <a:buNone/>
            </a:pPr>
            <a:endParaRPr lang="ru-RU" sz="1600" b="1" dirty="0"/>
          </a:p>
          <a:p>
            <a:pPr marL="0" indent="0">
              <a:buNone/>
            </a:pPr>
            <a:r>
              <a:rPr lang="ru-RU" sz="1600" b="1" dirty="0" smtClean="0"/>
              <a:t>Неналоговые доходы</a:t>
            </a:r>
          </a:p>
          <a:p>
            <a:pPr marL="0" indent="0">
              <a:buNone/>
            </a:pPr>
            <a:r>
              <a:rPr lang="ru-RU" sz="1400" dirty="0" smtClean="0"/>
              <a:t>Платежи, которые включают в себя возмездные операции от прямого предоставления государством в пользование имущества и природных ресурсов, от различного вида услуг, а также платежи в виде штрафов или иных санкций за нарушение законодательства.</a:t>
            </a:r>
          </a:p>
          <a:p>
            <a:pPr marL="0" indent="0">
              <a:buNone/>
            </a:pPr>
            <a:endParaRPr lang="ru-RU" sz="1200" dirty="0"/>
          </a:p>
          <a:p>
            <a:pPr marL="0" indent="0">
              <a:buNone/>
            </a:pPr>
            <a:r>
              <a:rPr lang="ru-RU" sz="1400" b="1" dirty="0" smtClean="0"/>
              <a:t>ПОЛУЧАТЕЛЬ </a:t>
            </a:r>
            <a:r>
              <a:rPr lang="ru-RU" sz="1400" b="1" dirty="0"/>
              <a:t>БЮДЖЕТНЫХ СРЕДСТВ (ПБС)</a:t>
            </a:r>
          </a:p>
          <a:p>
            <a:pPr marL="0" indent="0">
              <a:buNone/>
            </a:pPr>
            <a:r>
              <a:rPr lang="ru-RU" sz="1400" dirty="0" smtClean="0"/>
              <a:t>орган </a:t>
            </a:r>
            <a:r>
              <a:rPr lang="ru-RU" sz="1400" dirty="0"/>
              <a:t>государственной власти (местного самоуправления), орган управления государственным внебюджетным фондом, или находящееся в ведении ГРБС казенное учреждение, имеющий(ее) право на исполнение своих функций за счет средств соответствующего бюджета.</a:t>
            </a:r>
          </a:p>
          <a:p>
            <a:pPr marL="0" indent="0">
              <a:buNone/>
            </a:pPr>
            <a:endParaRPr lang="ru-RU" sz="1200" dirty="0"/>
          </a:p>
          <a:p>
            <a:pPr marL="0" indent="0">
              <a:buNone/>
            </a:pPr>
            <a:r>
              <a:rPr lang="ru-RU" sz="1600" b="1" dirty="0"/>
              <a:t>ПРОФИЦИТ </a:t>
            </a:r>
          </a:p>
          <a:p>
            <a:pPr marL="0" indent="0">
              <a:buNone/>
            </a:pPr>
            <a:r>
              <a:rPr lang="ru-RU" sz="1400" dirty="0" smtClean="0"/>
              <a:t>Превышение </a:t>
            </a:r>
            <a:r>
              <a:rPr lang="ru-RU" sz="1400" dirty="0"/>
              <a:t>доходов бюджета над его расходами.</a:t>
            </a:r>
          </a:p>
          <a:p>
            <a:pPr marL="0" indent="0">
              <a:buNone/>
            </a:pPr>
            <a:endParaRPr lang="ru-RU" sz="1200" dirty="0"/>
          </a:p>
          <a:p>
            <a:pPr marL="0" indent="0">
              <a:buNone/>
            </a:pPr>
            <a:r>
              <a:rPr lang="ru-RU" sz="1800" b="1" dirty="0" smtClean="0"/>
              <a:t>Расходы</a:t>
            </a:r>
          </a:p>
          <a:p>
            <a:pPr marL="0" indent="0">
              <a:buNone/>
            </a:pPr>
            <a:r>
              <a:rPr lang="ru-RU" sz="1400" dirty="0" smtClean="0"/>
              <a:t>Выплачиваемые из бюджета средства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3395284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90066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ГЛОССАРИЙ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908720"/>
            <a:ext cx="8291264" cy="5637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dirty="0" smtClean="0"/>
              <a:t> </a:t>
            </a:r>
            <a:r>
              <a:rPr lang="ru-RU" sz="1800" b="1" dirty="0" smtClean="0"/>
              <a:t>Субсидии</a:t>
            </a:r>
          </a:p>
          <a:p>
            <a:pPr marL="0" indent="0">
              <a:buNone/>
            </a:pPr>
            <a:r>
              <a:rPr lang="ru-RU" sz="1600" dirty="0" smtClean="0"/>
              <a:t> </a:t>
            </a:r>
          </a:p>
          <a:p>
            <a:pPr marL="0" indent="0">
              <a:buNone/>
            </a:pPr>
            <a:r>
              <a:rPr lang="ru-RU" sz="1400" dirty="0" smtClean="0"/>
              <a:t>Межбюджетные трансферты, предоставляемые в целях </a:t>
            </a:r>
            <a:r>
              <a:rPr lang="ru-RU" sz="1400" dirty="0" err="1" smtClean="0"/>
              <a:t>софинансирования</a:t>
            </a:r>
            <a:r>
              <a:rPr lang="ru-RU" sz="1400" dirty="0" smtClean="0"/>
              <a:t> расходных обязательств, возникающих при выполнении полномочий органов государственной власти субъектов РФ по предметам ведения субъектов РФ и предметам совместного ведения РФ и субъектов РФ, и расходных обязательств по выполнению полномочий органов местного самоуправления по вопросам местного значения.</a:t>
            </a:r>
          </a:p>
          <a:p>
            <a:pPr marL="0" indent="0">
              <a:buNone/>
            </a:pPr>
            <a:r>
              <a:rPr lang="ru-RU" sz="1800" b="1" dirty="0" smtClean="0"/>
              <a:t>Субвенции</a:t>
            </a:r>
          </a:p>
          <a:p>
            <a:pPr marL="0" indent="0">
              <a:buNone/>
            </a:pPr>
            <a:r>
              <a:rPr lang="ru-RU" sz="1400" dirty="0" smtClean="0"/>
              <a:t>Межбюджетные трансферты, предоставляемые бюджетам субъектов Российской Федерации в целях финансового обеспечения расходных обязательств субъектов РФ и (или) муниципальных образований, возникающих при выполнении полномочий РФ, переданных для осуществления органами государственной власти субъектов РФ и (или) органам местного самоуправления </a:t>
            </a:r>
          </a:p>
          <a:p>
            <a:pPr marL="0" indent="0">
              <a:buNone/>
            </a:pPr>
            <a:endParaRPr lang="ru-RU" sz="1400" b="1" dirty="0" smtClean="0"/>
          </a:p>
          <a:p>
            <a:pPr marL="0" indent="0">
              <a:buNone/>
            </a:pPr>
            <a:r>
              <a:rPr lang="ru-RU" sz="1400" b="1" dirty="0" smtClean="0"/>
              <a:t>ФИНАНСОВЫЙ </a:t>
            </a:r>
            <a:r>
              <a:rPr lang="ru-RU" sz="1400" b="1" dirty="0"/>
              <a:t>ОРГАН</a:t>
            </a:r>
          </a:p>
          <a:p>
            <a:pPr marL="0" indent="0">
              <a:buNone/>
            </a:pPr>
            <a:endParaRPr lang="ru-RU" sz="1400" dirty="0" smtClean="0"/>
          </a:p>
          <a:p>
            <a:pPr marL="0" indent="0">
              <a:buNone/>
            </a:pPr>
            <a:r>
              <a:rPr lang="ru-RU" sz="1400" dirty="0" smtClean="0"/>
              <a:t>- </a:t>
            </a:r>
            <a:r>
              <a:rPr lang="ru-RU" sz="1400" dirty="0"/>
              <a:t>федеральный уровень – Министерство финансов Российской Федерации.</a:t>
            </a:r>
          </a:p>
          <a:p>
            <a:pPr marL="0" indent="0">
              <a:buNone/>
            </a:pPr>
            <a:r>
              <a:rPr lang="ru-RU" sz="1400" dirty="0"/>
              <a:t>- уровень субъекта Российской Федерации – органы исполнительной власти субъектов Российской Федерации, осуществляющие составление и организацию исполнения бюджетов субъектов Российской Федерации (министерства финансов, департаменты финансов, управления финансов и др.).</a:t>
            </a:r>
          </a:p>
          <a:p>
            <a:pPr marL="0" indent="0">
              <a:buNone/>
            </a:pPr>
            <a:r>
              <a:rPr lang="ru-RU" sz="1400" dirty="0"/>
              <a:t>- местный уровень – органы (должностные лица) местных администраций, осуществляющие составление и организацию исполнения местных бюджетов (департаменты финансов, управления финансов, финансовые отделы и др.). </a:t>
            </a:r>
          </a:p>
          <a:p>
            <a:endParaRPr lang="ru-RU" sz="2000" dirty="0"/>
          </a:p>
          <a:p>
            <a:pPr marL="0" indent="0">
              <a:buNone/>
            </a:pPr>
            <a:endParaRPr lang="ru-RU" sz="1400" dirty="0" smtClean="0"/>
          </a:p>
        </p:txBody>
      </p:sp>
    </p:spTree>
    <p:extLst>
      <p:ext uri="{BB962C8B-B14F-4D97-AF65-F5344CB8AC3E}">
        <p14:creationId xmlns:p14="http://schemas.microsoft.com/office/powerpoint/2010/main" val="9577869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990600"/>
            <a:ext cx="7086600" cy="685800"/>
          </a:xfrm>
        </p:spPr>
        <p:txBody>
          <a:bodyPr/>
          <a:lstStyle/>
          <a:p>
            <a:r>
              <a:rPr lang="ru-RU" altLang="ru-RU" sz="1800" b="1" dirty="0" smtClean="0">
                <a:solidFill>
                  <a:srgbClr val="000099"/>
                </a:solidFill>
              </a:rPr>
              <a:t>Отдельные показатели социально-экономического </a:t>
            </a:r>
            <a:r>
              <a:rPr lang="ru-RU" altLang="ru-RU" sz="1800" b="1" dirty="0" smtClean="0">
                <a:solidFill>
                  <a:srgbClr val="0033CC"/>
                </a:solidFill>
              </a:rPr>
              <a:t>развития</a:t>
            </a:r>
            <a:r>
              <a:rPr lang="ru-RU" altLang="ru-RU" sz="1800" b="1" dirty="0" smtClean="0">
                <a:solidFill>
                  <a:srgbClr val="000099"/>
                </a:solidFill>
              </a:rPr>
              <a:t>       </a:t>
            </a:r>
            <a:br>
              <a:rPr lang="ru-RU" altLang="ru-RU" sz="1800" b="1" dirty="0" smtClean="0">
                <a:solidFill>
                  <a:srgbClr val="000099"/>
                </a:solidFill>
              </a:rPr>
            </a:br>
            <a:r>
              <a:rPr lang="ru-RU" altLang="ru-RU" sz="1800" b="1" dirty="0" err="1" smtClean="0">
                <a:solidFill>
                  <a:srgbClr val="000099"/>
                </a:solidFill>
              </a:rPr>
              <a:t>Тахтамукайского</a:t>
            </a:r>
            <a:r>
              <a:rPr lang="ru-RU" altLang="ru-RU" sz="1800" b="1" dirty="0" smtClean="0">
                <a:solidFill>
                  <a:srgbClr val="000099"/>
                </a:solidFill>
              </a:rPr>
              <a:t> района (продолжение)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198041694"/>
              </p:ext>
            </p:extLst>
          </p:nvPr>
        </p:nvGraphicFramePr>
        <p:xfrm>
          <a:off x="683568" y="1916832"/>
          <a:ext cx="7342682" cy="3657128"/>
        </p:xfrm>
        <a:graphic>
          <a:graphicData uri="http://schemas.openxmlformats.org/drawingml/2006/table">
            <a:tbl>
              <a:tblPr/>
              <a:tblGrid>
                <a:gridCol w="5097959"/>
                <a:gridCol w="721518"/>
                <a:gridCol w="801687"/>
                <a:gridCol w="721518"/>
              </a:tblGrid>
              <a:tr h="234749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НАИМЕНОВАНИЕ ПОКАЗАТЕЛЕЙ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Arial Cyr" pitchFamily="34" charset="0"/>
                      </a:endParaRPr>
                    </a:p>
                  </a:txBody>
                  <a:tcPr marL="24437" marR="24437" marT="12219" marB="1221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    2017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Arial Cyr" pitchFamily="34" charset="0"/>
                      </a:endParaRPr>
                    </a:p>
                  </a:txBody>
                  <a:tcPr marL="24437" marR="24437" marT="12219" marB="1221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      2018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Arial Cyr" pitchFamily="34" charset="0"/>
                      </a:endParaRPr>
                    </a:p>
                  </a:txBody>
                  <a:tcPr marL="24437" marR="24437" marT="12219" marB="1221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      2019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Arial Cyr" pitchFamily="34" charset="0"/>
                      </a:endParaRPr>
                    </a:p>
                  </a:txBody>
                  <a:tcPr marL="24437" marR="24437" marT="12219" marB="1221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</a:tr>
              <a:tr h="2454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факт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Arial Cyr" pitchFamily="34" charset="0"/>
                      </a:endParaRPr>
                    </a:p>
                  </a:txBody>
                  <a:tcPr marL="24437" marR="24437" marT="12219" marB="1221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Arial Cyr" pitchFamily="34" charset="0"/>
                      </a:endParaRPr>
                    </a:p>
                  </a:txBody>
                  <a:tcPr marL="24437" marR="24437" marT="12219" marB="1221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4558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 4.5 Оборот торговли и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общественного питания организаций, млн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. руб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Arial Cyr" pitchFamily="34" charset="0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  50 304,68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Arial Cyr" pitchFamily="34" charset="0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  63 014,50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Arial Cyr" pitchFamily="34" charset="0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 64 814,00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Arial Cyr" pitchFamily="34" charset="0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3163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4.6. Производство важнейших видов промышленной продукции: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Arial Cyr" pitchFamily="34" charset="0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Arial Cyr" pitchFamily="34" charset="0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Arial Cyr" pitchFamily="34" charset="0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Arial Cyr" pitchFamily="34" charset="0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3163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 -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гравий керамзитовый, тыс. куб. метров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Arial Cyr" pitchFamily="34" charset="0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    1 118,80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Arial Cyr" pitchFamily="34" charset="0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       144,80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Arial Cyr" pitchFamily="34" charset="0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     145,66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Arial Cyr" pitchFamily="34" charset="0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3163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 - фруктовые напитки, туб.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Arial Cyr" pitchFamily="34" charset="0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   127 004,4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Arial Cyr" pitchFamily="34" charset="0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  101 632,0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Arial Cyr" pitchFamily="34" charset="0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  131 410,0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Arial Cyr" pitchFamily="34" charset="0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3163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 - кондитерские изделия, тонн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Arial Cyr" pitchFamily="34" charset="0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    30 716,0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Arial Cyr" pitchFamily="34" charset="0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   32 837,0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Arial Cyr" pitchFamily="34" charset="0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    33 477,0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Arial Cyr" pitchFamily="34" charset="0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5066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5. Объем работ, выполненных по договорам строительного подряда, млн. руб.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Arial Cyr" pitchFamily="34" charset="0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     5 389,50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Arial Cyr" pitchFamily="34" charset="0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     6 364,50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Arial Cyr" pitchFamily="34" charset="0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     6 404,10   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Arial Cyr" pitchFamily="34" charset="0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6.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  Объем платных услуг населению, млн. руб.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Arial Cyr" pitchFamily="34" charset="0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     1 862,79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Arial Cyr" pitchFamily="34" charset="0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     2 111,5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Arial Cyr" pitchFamily="34" charset="0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      2 224,1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Arial Cyr" pitchFamily="34" charset="0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4450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7. Прибыль прибыльных предприятий, млн. руб.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Arial Cyr" pitchFamily="34" charset="0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     4 182,90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Arial Cyr" pitchFamily="34" charset="0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    4 266,60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Arial Cyr" pitchFamily="34" charset="0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     5 843,85 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Arial Cyr" pitchFamily="34" charset="0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160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1805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/>
              <a:t>Брошюра подготовлена: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908720"/>
            <a:ext cx="8147248" cy="55652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          </a:t>
            </a:r>
            <a:r>
              <a:rPr lang="ru-RU" b="1" dirty="0" smtClean="0"/>
              <a:t>Управлением финансов администрации </a:t>
            </a:r>
          </a:p>
          <a:p>
            <a:pPr marL="0" indent="0">
              <a:buNone/>
            </a:pPr>
            <a:r>
              <a:rPr lang="ru-RU" b="1" dirty="0" smtClean="0"/>
              <a:t>                    МО «</a:t>
            </a:r>
            <a:r>
              <a:rPr lang="ru-RU" b="1" dirty="0" err="1" smtClean="0"/>
              <a:t>Тахтамукайский</a:t>
            </a:r>
            <a:r>
              <a:rPr lang="ru-RU" b="1" dirty="0" smtClean="0"/>
              <a:t> район»</a:t>
            </a:r>
          </a:p>
          <a:p>
            <a:pPr marL="0" indent="0">
              <a:buNone/>
            </a:pPr>
            <a:r>
              <a:rPr lang="ru-RU" dirty="0" smtClean="0"/>
              <a:t>       </a:t>
            </a:r>
            <a:r>
              <a:rPr lang="ru-RU" sz="2000" b="1" dirty="0" smtClean="0"/>
              <a:t>Контактные данные </a:t>
            </a:r>
            <a:r>
              <a:rPr lang="ru-RU" sz="2400" dirty="0" smtClean="0"/>
              <a:t>:</a:t>
            </a:r>
          </a:p>
          <a:p>
            <a:pPr marL="0" indent="0">
              <a:buNone/>
            </a:pPr>
            <a:r>
              <a:rPr lang="ru-RU" sz="2400" dirty="0"/>
              <a:t> </a:t>
            </a:r>
            <a:r>
              <a:rPr lang="ru-RU" sz="2400" dirty="0" smtClean="0"/>
              <a:t>   </a:t>
            </a:r>
            <a:r>
              <a:rPr lang="ru-RU" sz="2000" dirty="0" smtClean="0"/>
              <a:t>Республика Адыгея</a:t>
            </a:r>
            <a:r>
              <a:rPr lang="ru-RU" sz="2400" dirty="0" smtClean="0"/>
              <a:t>, </a:t>
            </a:r>
            <a:r>
              <a:rPr lang="ru-RU" sz="2000" dirty="0" err="1" smtClean="0"/>
              <a:t>Тахтамукайский</a:t>
            </a:r>
            <a:r>
              <a:rPr lang="ru-RU" sz="2000" dirty="0" smtClean="0"/>
              <a:t> район, аул </a:t>
            </a:r>
            <a:r>
              <a:rPr lang="ru-RU" sz="2000" dirty="0" err="1" smtClean="0"/>
              <a:t>Тахтамукай</a:t>
            </a:r>
            <a:r>
              <a:rPr lang="ru-RU" sz="2000" dirty="0" smtClean="0"/>
              <a:t>, </a:t>
            </a:r>
          </a:p>
          <a:p>
            <a:pPr marL="0" indent="0">
              <a:buNone/>
            </a:pPr>
            <a:r>
              <a:rPr lang="ru-RU" sz="2000" dirty="0"/>
              <a:t> </a:t>
            </a:r>
            <a:r>
              <a:rPr lang="ru-RU" sz="2000" dirty="0" smtClean="0"/>
              <a:t>    ул. Ленина 60, 385100</a:t>
            </a:r>
          </a:p>
          <a:p>
            <a:pPr marL="0" indent="0">
              <a:buNone/>
            </a:pPr>
            <a:r>
              <a:rPr lang="ru-RU" sz="2400" dirty="0"/>
              <a:t> </a:t>
            </a:r>
            <a:r>
              <a:rPr lang="ru-RU" sz="2400" dirty="0" smtClean="0"/>
              <a:t>   </a:t>
            </a:r>
            <a:r>
              <a:rPr lang="ru-RU" sz="2000" dirty="0" smtClean="0"/>
              <a:t>тел.  8(877-71) 96-3-18;    факс  8(877-71)  94-3-28</a:t>
            </a:r>
          </a:p>
          <a:p>
            <a:pPr marL="0" indent="0">
              <a:buNone/>
            </a:pPr>
            <a:r>
              <a:rPr lang="ru-RU" sz="2000" dirty="0"/>
              <a:t> </a:t>
            </a:r>
            <a:r>
              <a:rPr lang="ru-RU" sz="2000" dirty="0" smtClean="0"/>
              <a:t>    Эл. адрес</a:t>
            </a:r>
            <a:r>
              <a:rPr lang="en-US" sz="2000" dirty="0" smtClean="0"/>
              <a:t> </a:t>
            </a:r>
            <a:r>
              <a:rPr lang="ru-RU" sz="2000" dirty="0" smtClean="0"/>
              <a:t>:  </a:t>
            </a:r>
            <a:r>
              <a:rPr lang="en-US" sz="2000" dirty="0" err="1" smtClean="0">
                <a:solidFill>
                  <a:srgbClr val="FF0000"/>
                </a:solidFill>
                <a:hlinkClick r:id="rId2"/>
              </a:rPr>
              <a:t>finuprta@mail</a:t>
            </a:r>
            <a:r>
              <a:rPr lang="ru-RU" sz="2000" dirty="0" smtClean="0">
                <a:solidFill>
                  <a:srgbClr val="FF0000"/>
                </a:solidFill>
                <a:hlinkClick r:id="rId2"/>
              </a:rPr>
              <a:t>.</a:t>
            </a:r>
            <a:r>
              <a:rPr lang="en-US" sz="2000" dirty="0" err="1" smtClean="0">
                <a:solidFill>
                  <a:srgbClr val="FF0000"/>
                </a:solidFill>
                <a:hlinkClick r:id="rId2"/>
              </a:rPr>
              <a:t>ru</a:t>
            </a:r>
            <a:endParaRPr lang="en-US" sz="20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/>
              <a:t> </a:t>
            </a:r>
            <a:r>
              <a:rPr lang="ru-RU" sz="2000" dirty="0" smtClean="0"/>
              <a:t>        </a:t>
            </a:r>
            <a:r>
              <a:rPr lang="ru-RU" sz="2000" b="1" dirty="0" smtClean="0"/>
              <a:t>График работы:</a:t>
            </a:r>
          </a:p>
          <a:p>
            <a:pPr marL="0" indent="0">
              <a:buNone/>
            </a:pPr>
            <a:r>
              <a:rPr lang="ru-RU" sz="2000" dirty="0"/>
              <a:t> </a:t>
            </a:r>
            <a:r>
              <a:rPr lang="ru-RU" sz="2000" dirty="0" smtClean="0"/>
              <a:t>    понедельник, вторник, среда, четверг- с 9.00 до 18.00,</a:t>
            </a:r>
          </a:p>
          <a:p>
            <a:pPr marL="0" indent="0">
              <a:buNone/>
            </a:pPr>
            <a:r>
              <a:rPr lang="ru-RU" sz="2000" dirty="0" smtClean="0"/>
              <a:t>     пятница – с 9.00 до 17.00 Перерыв- с 13.00 до 13.48</a:t>
            </a:r>
          </a:p>
        </p:txBody>
      </p:sp>
    </p:spTree>
    <p:extLst>
      <p:ext uri="{BB962C8B-B14F-4D97-AF65-F5344CB8AC3E}">
        <p14:creationId xmlns:p14="http://schemas.microsoft.com/office/powerpoint/2010/main" val="16177081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3" name="AutoShape 7"/>
          <p:cNvSpPr>
            <a:spLocks noChangeArrowheads="1"/>
          </p:cNvSpPr>
          <p:nvPr/>
        </p:nvSpPr>
        <p:spPr bwMode="auto">
          <a:xfrm>
            <a:off x="2916238" y="4724400"/>
            <a:ext cx="3657600" cy="1800944"/>
          </a:xfrm>
          <a:prstGeom prst="flowChartTerminator">
            <a:avLst/>
          </a:prstGeom>
          <a:solidFill>
            <a:srgbClr val="FFFF00"/>
          </a:solidFill>
          <a:ln w="38100">
            <a:solidFill>
              <a:srgbClr val="99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/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-180975" y="1095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title"/>
          </p:nvPr>
        </p:nvSpPr>
        <p:spPr>
          <a:xfrm>
            <a:off x="942975" y="332656"/>
            <a:ext cx="8020050" cy="974725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18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Основные параметры бюджета муниципального образования </a:t>
            </a:r>
            <a:r>
              <a:rPr lang="ru-RU" sz="1800" b="1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Тахтамукайский</a:t>
            </a:r>
            <a:r>
              <a:rPr lang="ru-RU" sz="18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 район за 2019 год </a:t>
            </a:r>
            <a:r>
              <a:rPr lang="ru-RU" sz="12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(</a:t>
            </a:r>
            <a:r>
              <a:rPr lang="ru-RU" sz="1200" b="1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тыс.рублей</a:t>
            </a:r>
            <a:r>
              <a:rPr lang="ru-RU" sz="12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)</a:t>
            </a:r>
          </a:p>
        </p:txBody>
      </p:sp>
      <p:sp>
        <p:nvSpPr>
          <p:cNvPr id="34820" name="AutoShape 4"/>
          <p:cNvSpPr>
            <a:spLocks noChangeArrowheads="1"/>
          </p:cNvSpPr>
          <p:nvPr/>
        </p:nvSpPr>
        <p:spPr bwMode="auto">
          <a:xfrm>
            <a:off x="611188" y="1557338"/>
            <a:ext cx="3744912" cy="1800225"/>
          </a:xfrm>
          <a:prstGeom prst="roundRect">
            <a:avLst>
              <a:gd name="adj" fmla="val 16667"/>
            </a:avLst>
          </a:prstGeom>
          <a:solidFill>
            <a:srgbClr val="FFFF00">
              <a:alpha val="50980"/>
            </a:srgbClr>
          </a:solidFill>
          <a:ln w="38100">
            <a:solidFill>
              <a:srgbClr val="99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/>
          </a:p>
        </p:txBody>
      </p:sp>
      <p:sp>
        <p:nvSpPr>
          <p:cNvPr id="34821" name="AutoShape 5"/>
          <p:cNvSpPr>
            <a:spLocks noChangeArrowheads="1"/>
          </p:cNvSpPr>
          <p:nvPr/>
        </p:nvSpPr>
        <p:spPr bwMode="auto">
          <a:xfrm>
            <a:off x="5076825" y="1484313"/>
            <a:ext cx="3382963" cy="1871662"/>
          </a:xfrm>
          <a:prstGeom prst="roundRect">
            <a:avLst>
              <a:gd name="adj" fmla="val 16667"/>
            </a:avLst>
          </a:prstGeom>
          <a:solidFill>
            <a:srgbClr val="FFFF00">
              <a:alpha val="58038"/>
            </a:srgbClr>
          </a:solidFill>
          <a:ln w="38100">
            <a:solidFill>
              <a:srgbClr val="99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/>
          </a:p>
        </p:txBody>
      </p:sp>
      <p:sp>
        <p:nvSpPr>
          <p:cNvPr id="34822" name="AutoShape 6"/>
          <p:cNvSpPr>
            <a:spLocks noChangeArrowheads="1"/>
          </p:cNvSpPr>
          <p:nvPr/>
        </p:nvSpPr>
        <p:spPr bwMode="auto">
          <a:xfrm rot="10800000">
            <a:off x="3924300" y="2420144"/>
            <a:ext cx="1511300" cy="2232992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160 w 21600"/>
              <a:gd name="T13" fmla="*/ 12343 h 21600"/>
              <a:gd name="T14" fmla="*/ 19440 w 21600"/>
              <a:gd name="T15" fmla="*/ 1851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6480" y="6171"/>
                </a:lnTo>
                <a:lnTo>
                  <a:pt x="8640" y="6171"/>
                </a:lnTo>
                <a:lnTo>
                  <a:pt x="8640" y="12343"/>
                </a:lnTo>
                <a:lnTo>
                  <a:pt x="4320" y="12343"/>
                </a:lnTo>
                <a:lnTo>
                  <a:pt x="4320" y="9257"/>
                </a:lnTo>
                <a:lnTo>
                  <a:pt x="0" y="15429"/>
                </a:lnTo>
                <a:lnTo>
                  <a:pt x="4320" y="21600"/>
                </a:lnTo>
                <a:lnTo>
                  <a:pt x="4320" y="18514"/>
                </a:lnTo>
                <a:lnTo>
                  <a:pt x="17280" y="18514"/>
                </a:lnTo>
                <a:lnTo>
                  <a:pt x="17280" y="21600"/>
                </a:lnTo>
                <a:lnTo>
                  <a:pt x="21600" y="15429"/>
                </a:lnTo>
                <a:lnTo>
                  <a:pt x="17280" y="9257"/>
                </a:lnTo>
                <a:lnTo>
                  <a:pt x="17280" y="12343"/>
                </a:lnTo>
                <a:lnTo>
                  <a:pt x="12960" y="12343"/>
                </a:lnTo>
                <a:lnTo>
                  <a:pt x="12960" y="6171"/>
                </a:lnTo>
                <a:lnTo>
                  <a:pt x="15120" y="6171"/>
                </a:lnTo>
                <a:lnTo>
                  <a:pt x="10800" y="0"/>
                </a:lnTo>
                <a:close/>
              </a:path>
            </a:pathLst>
          </a:custGeom>
          <a:solidFill>
            <a:srgbClr val="333300">
              <a:alpha val="54901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ru-RU"/>
          </a:p>
        </p:txBody>
      </p:sp>
      <p:sp>
        <p:nvSpPr>
          <p:cNvPr id="34824" name="WordArt 8"/>
          <p:cNvSpPr>
            <a:spLocks noChangeArrowheads="1" noChangeShapeType="1" noTextEdit="1"/>
          </p:cNvSpPr>
          <p:nvPr/>
        </p:nvSpPr>
        <p:spPr bwMode="auto">
          <a:xfrm>
            <a:off x="1403350" y="1773238"/>
            <a:ext cx="2438400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b="1" kern="10" dirty="0">
                <a:ln w="38100">
                  <a:solidFill>
                    <a:srgbClr val="993300"/>
                  </a:solidFill>
                  <a:miter lim="800000"/>
                  <a:headEnd/>
                  <a:tailEnd/>
                </a:ln>
                <a:solidFill>
                  <a:srgbClr val="CC6600"/>
                </a:solidFill>
                <a:latin typeface="Bookman Old Style"/>
              </a:rPr>
              <a:t>Доходы</a:t>
            </a:r>
          </a:p>
        </p:txBody>
      </p:sp>
      <p:sp>
        <p:nvSpPr>
          <p:cNvPr id="34825" name="WordArt 9"/>
          <p:cNvSpPr>
            <a:spLocks noChangeArrowheads="1" noChangeShapeType="1" noTextEdit="1"/>
          </p:cNvSpPr>
          <p:nvPr/>
        </p:nvSpPr>
        <p:spPr bwMode="auto">
          <a:xfrm>
            <a:off x="3347864" y="4854356"/>
            <a:ext cx="2808312" cy="64829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584"/>
              </a:avLst>
            </a:prstTxWarp>
          </a:bodyPr>
          <a:lstStyle/>
          <a:p>
            <a:pPr algn="ctr"/>
            <a:r>
              <a:rPr lang="ru-RU" sz="2000" b="1" kern="10" dirty="0" smtClean="0">
                <a:ln w="38100">
                  <a:solidFill>
                    <a:srgbClr val="993300"/>
                  </a:solidFill>
                  <a:miter lim="800000"/>
                  <a:headEnd/>
                  <a:tailEnd/>
                </a:ln>
                <a:solidFill>
                  <a:srgbClr val="CC6600"/>
                </a:solidFill>
                <a:latin typeface="Bookman Old Style"/>
              </a:rPr>
              <a:t>ДЕФИЦИТ</a:t>
            </a:r>
            <a:endParaRPr lang="ru-RU" sz="2000" b="1" kern="10" dirty="0">
              <a:ln w="38100">
                <a:solidFill>
                  <a:srgbClr val="993300"/>
                </a:solidFill>
                <a:miter lim="800000"/>
                <a:headEnd/>
                <a:tailEnd/>
              </a:ln>
              <a:solidFill>
                <a:srgbClr val="CC6600"/>
              </a:solidFill>
              <a:latin typeface="Bookman Old Style"/>
            </a:endParaRPr>
          </a:p>
        </p:txBody>
      </p:sp>
      <p:sp>
        <p:nvSpPr>
          <p:cNvPr id="34826" name="WordArt 10"/>
          <p:cNvSpPr>
            <a:spLocks noChangeArrowheads="1" noChangeShapeType="1" noTextEdit="1"/>
          </p:cNvSpPr>
          <p:nvPr/>
        </p:nvSpPr>
        <p:spPr bwMode="auto">
          <a:xfrm>
            <a:off x="5364163" y="1700213"/>
            <a:ext cx="2735262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b="1" kern="10">
                <a:ln w="38100">
                  <a:solidFill>
                    <a:srgbClr val="993300"/>
                  </a:solidFill>
                  <a:miter lim="800000"/>
                  <a:headEnd/>
                  <a:tailEnd/>
                </a:ln>
                <a:solidFill>
                  <a:srgbClr val="CC6600"/>
                </a:solidFill>
                <a:latin typeface="Bookman Old Style"/>
              </a:rPr>
              <a:t>Расходы</a:t>
            </a:r>
          </a:p>
        </p:txBody>
      </p:sp>
      <p:sp>
        <p:nvSpPr>
          <p:cNvPr id="34827" name="WordArt 11"/>
          <p:cNvSpPr>
            <a:spLocks noChangeArrowheads="1" noChangeShapeType="1" noTextEdit="1"/>
          </p:cNvSpPr>
          <p:nvPr/>
        </p:nvSpPr>
        <p:spPr bwMode="auto">
          <a:xfrm>
            <a:off x="1763713" y="2492375"/>
            <a:ext cx="2016125" cy="719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000" b="1" kern="10" dirty="0" smtClean="0"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chemeClr val="folHlink"/>
                </a:solidFill>
                <a:latin typeface="Times New Roman"/>
                <a:cs typeface="Times New Roman"/>
              </a:rPr>
              <a:t>1 916 758,4</a:t>
            </a:r>
          </a:p>
        </p:txBody>
      </p:sp>
      <p:sp>
        <p:nvSpPr>
          <p:cNvPr id="34828" name="WordArt 12"/>
          <p:cNvSpPr>
            <a:spLocks noChangeArrowheads="1" noChangeShapeType="1" noTextEdit="1"/>
          </p:cNvSpPr>
          <p:nvPr/>
        </p:nvSpPr>
        <p:spPr bwMode="auto">
          <a:xfrm>
            <a:off x="3924300" y="5589588"/>
            <a:ext cx="1655763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000" b="1" kern="10" dirty="0" smtClean="0"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chemeClr val="folHlink"/>
                </a:solidFill>
                <a:latin typeface="Times New Roman"/>
                <a:cs typeface="Times New Roman"/>
              </a:rPr>
              <a:t>84 637,7</a:t>
            </a:r>
          </a:p>
        </p:txBody>
      </p:sp>
      <p:sp>
        <p:nvSpPr>
          <p:cNvPr id="34829" name="WordArt 13"/>
          <p:cNvSpPr>
            <a:spLocks noChangeArrowheads="1" noChangeShapeType="1" noTextEdit="1"/>
          </p:cNvSpPr>
          <p:nvPr/>
        </p:nvSpPr>
        <p:spPr bwMode="auto">
          <a:xfrm>
            <a:off x="5651500" y="2492375"/>
            <a:ext cx="2520950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000" b="1" kern="10" dirty="0" smtClean="0"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chemeClr val="folHlink"/>
                </a:solidFill>
                <a:latin typeface="Times New Roman"/>
                <a:cs typeface="Times New Roman"/>
              </a:rPr>
              <a:t>2 001 396,1</a:t>
            </a:r>
            <a:endParaRPr lang="ru-RU" sz="4000" b="1" kern="10" dirty="0">
              <a:ln w="3175">
                <a:solidFill>
                  <a:srgbClr val="000000"/>
                </a:solidFill>
                <a:miter lim="800000"/>
                <a:headEnd/>
                <a:tailEnd/>
              </a:ln>
              <a:solidFill>
                <a:schemeClr val="folHlink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1600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0" y="1647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83972" name="Rectangle 4"/>
          <p:cNvSpPr>
            <a:spLocks noGrp="1" noChangeArrowheads="1"/>
          </p:cNvSpPr>
          <p:nvPr>
            <p:ph type="title"/>
          </p:nvPr>
        </p:nvSpPr>
        <p:spPr>
          <a:xfrm>
            <a:off x="386556" y="692696"/>
            <a:ext cx="8370887" cy="772889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rPr>
              <a:t>Основные параметры исполнения бюджета</a:t>
            </a:r>
            <a:r>
              <a:rPr lang="ru-RU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МО «</a:t>
            </a:r>
            <a:r>
              <a:rPr lang="ru-RU" sz="20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Тахтамукайский</a:t>
            </a:r>
            <a:r>
              <a:rPr lang="ru-RU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район»</a:t>
            </a:r>
            <a:r>
              <a:rPr lang="ru-RU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rPr>
              <a:t> </a:t>
            </a:r>
            <a:br>
              <a:rPr lang="ru-RU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rPr>
            </a:br>
            <a:r>
              <a:rPr lang="ru-RU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rPr>
              <a:t>за 2019 год в сравнении с 2018 годом </a:t>
            </a:r>
            <a:r>
              <a:rPr lang="ru-RU" sz="13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(</a:t>
            </a:r>
            <a:r>
              <a:rPr lang="ru-RU" sz="13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тыс</a:t>
            </a:r>
            <a:r>
              <a:rPr lang="ru-RU" sz="13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. </a:t>
            </a:r>
            <a:r>
              <a:rPr lang="ru-RU" sz="13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рублей</a:t>
            </a:r>
            <a:r>
              <a:rPr lang="ru-RU" sz="13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)</a:t>
            </a:r>
            <a:r>
              <a:rPr lang="ru-RU" sz="1300" b="1" dirty="0" smtClean="0">
                <a:solidFill>
                  <a:srgbClr val="0000FF"/>
                </a:solidFill>
                <a:latin typeface="Garamond" pitchFamily="18" charset="0"/>
                <a:cs typeface="Arial" charset="0"/>
              </a:rPr>
              <a:t> </a:t>
            </a:r>
            <a:r>
              <a:rPr lang="ru-RU" sz="1300" dirty="0" smtClean="0">
                <a:solidFill>
                  <a:srgbClr val="0000FF"/>
                </a:solidFill>
                <a:latin typeface="Garamond" pitchFamily="18" charset="0"/>
              </a:rPr>
              <a:t/>
            </a:r>
            <a:br>
              <a:rPr lang="ru-RU" sz="1300" dirty="0" smtClean="0">
                <a:solidFill>
                  <a:srgbClr val="0000FF"/>
                </a:solidFill>
                <a:latin typeface="Garamond" pitchFamily="18" charset="0"/>
              </a:rPr>
            </a:br>
            <a:endParaRPr lang="ru-RU" sz="1300" dirty="0" smtClean="0">
              <a:solidFill>
                <a:srgbClr val="0000FF"/>
              </a:solidFill>
              <a:latin typeface="Garamond" pitchFamily="18" charset="0"/>
            </a:endParaRPr>
          </a:p>
        </p:txBody>
      </p:sp>
      <p:graphicFrame>
        <p:nvGraphicFramePr>
          <p:cNvPr id="25731" name="Group 1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6878796"/>
              </p:ext>
            </p:extLst>
          </p:nvPr>
        </p:nvGraphicFramePr>
        <p:xfrm>
          <a:off x="179388" y="1412875"/>
          <a:ext cx="8566150" cy="4083918"/>
        </p:xfrm>
        <a:graphic>
          <a:graphicData uri="http://schemas.openxmlformats.org/drawingml/2006/table">
            <a:tbl>
              <a:tblPr/>
              <a:tblGrid>
                <a:gridCol w="3097212"/>
                <a:gridCol w="1366838"/>
                <a:gridCol w="1441450"/>
                <a:gridCol w="1295400"/>
                <a:gridCol w="1365250"/>
              </a:tblGrid>
              <a:tr h="5461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Наименование  показателя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Исполнено 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Отклонение 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(+,-)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2019 к 2018 году (%)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66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2018 год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2019 год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92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Налоговые доходы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569 179, 3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635 069, 0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+ 65 889, 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112, 0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Неналоговые доходы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69 591, 7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90 975,1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+ 21 383, 4 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131, 0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5742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Безвозмездные поступления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1 226 464, 4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1 190 714, 3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- 35 750, 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97, 0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1344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Всего доходов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3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1 865 235, 4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3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1 916 758, 4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3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+ 51 523, 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3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103, 0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3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Всего расходов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0E1FF"/>
                        </a:gs>
                        <a:gs pos="100000">
                          <a:srgbClr val="CC99FF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1 883 112, 8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0E1FF"/>
                        </a:gs>
                        <a:gs pos="100000">
                          <a:srgbClr val="CC99FF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2 001 396, 1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0E1FF"/>
                        </a:gs>
                        <a:gs pos="100000">
                          <a:srgbClr val="CC99FF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+ 118 283, 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0E1FF"/>
                        </a:gs>
                        <a:gs pos="100000">
                          <a:srgbClr val="CC99FF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106, 0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0E1FF"/>
                        </a:gs>
                        <a:gs pos="100000">
                          <a:srgbClr val="CC99FF"/>
                        </a:gs>
                      </a:gsLst>
                      <a:lin ang="0" scaled="1"/>
                    </a:gradFill>
                  </a:tcPr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Профицит (+), дефицит (-)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- 17 877, 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- 84 637, 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х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х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Arial" charset="0"/>
              </a:rPr>
              <a:t>Основные характеристики бюджета муниципального образования </a:t>
            </a:r>
            <a:r>
              <a:rPr lang="ru-RU" sz="20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Arial" charset="0"/>
              </a:rPr>
              <a:t>Тахтамукайский</a:t>
            </a: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Arial" charset="0"/>
              </a:rPr>
              <a:t> район за 2019 год </a:t>
            </a:r>
            <a:r>
              <a:rPr lang="ru-RU" sz="1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Arial" charset="0"/>
              </a:rPr>
              <a:t>(тыс.рублей)</a:t>
            </a:r>
            <a:endParaRPr lang="ru-RU" sz="1400" dirty="0" smtClean="0">
              <a:solidFill>
                <a:srgbClr val="00B050"/>
              </a:solidFill>
            </a:endParaRPr>
          </a:p>
        </p:txBody>
      </p:sp>
      <p:graphicFrame>
        <p:nvGraphicFramePr>
          <p:cNvPr id="36895" name="Group 31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445649716"/>
              </p:ext>
            </p:extLst>
          </p:nvPr>
        </p:nvGraphicFramePr>
        <p:xfrm>
          <a:off x="250825" y="1600200"/>
          <a:ext cx="8713788" cy="4464306"/>
        </p:xfrm>
        <a:graphic>
          <a:graphicData uri="http://schemas.openxmlformats.org/drawingml/2006/table">
            <a:tbl>
              <a:tblPr/>
              <a:tblGrid>
                <a:gridCol w="2178050"/>
                <a:gridCol w="2179638"/>
                <a:gridCol w="2124075"/>
                <a:gridCol w="2232025"/>
              </a:tblGrid>
              <a:tr h="10715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Показатель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Уточненные бюджетные назначения на 2019 год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Исполнение за 2019 год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Процент исполнения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15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Доходы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+mn-ea"/>
                          <a:cs typeface="+mn-cs"/>
                        </a:rPr>
                        <a:t>1 981 713, 2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+mn-ea"/>
                          <a:cs typeface="+mn-cs"/>
                        </a:rPr>
                        <a:t>1 916 758, 4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+mn-ea"/>
                          <a:cs typeface="+mn-cs"/>
                        </a:rPr>
                        <a:t>96, 7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99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Расходы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+mn-ea"/>
                          <a:cs typeface="+mn-cs"/>
                        </a:rPr>
                        <a:t>2 059 314,0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+mn-ea"/>
                          <a:cs typeface="+mn-cs"/>
                        </a:rPr>
                        <a:t>2 001 396, 1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+mn-ea"/>
                          <a:cs typeface="+mn-cs"/>
                        </a:rPr>
                        <a:t>97, 2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18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Дефицит (-),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Профицит (+)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+mn-ea"/>
                          <a:cs typeface="+mn-cs"/>
                        </a:rPr>
                        <a:t>- 77 600, 8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+mn-ea"/>
                          <a:cs typeface="+mn-cs"/>
                        </a:rPr>
                        <a:t>- 84 637, 7</a:t>
                      </a:r>
                      <a:endParaRPr kumimoji="0" lang="ru-RU" sz="2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+mn-ea"/>
                          <a:cs typeface="+mn-cs"/>
                        </a:rPr>
                        <a:t>х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25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Доходы бюджета муниципального образования </a:t>
            </a:r>
            <a:r>
              <a:rPr lang="ru-RU" sz="25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</a:t>
            </a:r>
            <a:r>
              <a:rPr lang="ru-RU" sz="25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Тахтамукайский</a:t>
            </a:r>
            <a:r>
              <a:rPr lang="ru-RU" sz="25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район» </a:t>
            </a:r>
            <a:r>
              <a:rPr lang="ru-RU" sz="25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район на 1 жителя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98221756"/>
              </p:ext>
            </p:extLst>
          </p:nvPr>
        </p:nvGraphicFramePr>
        <p:xfrm>
          <a:off x="1042988" y="1916112"/>
          <a:ext cx="7561461" cy="424919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981587"/>
                <a:gridCol w="2399310"/>
                <a:gridCol w="2180564"/>
              </a:tblGrid>
              <a:tr h="111077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Показатель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2018 год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2019 год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753879">
                <a:tc>
                  <a:txBody>
                    <a:bodyPr/>
                    <a:lstStyle/>
                    <a:p>
                      <a:r>
                        <a:rPr lang="ru-RU" dirty="0" smtClean="0"/>
                        <a:t>Доходы, тыс.рублей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1 865 235,4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1 916 758,4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227268">
                <a:tc>
                  <a:txBody>
                    <a:bodyPr/>
                    <a:lstStyle/>
                    <a:p>
                      <a:r>
                        <a:rPr lang="ru-RU" dirty="0" smtClean="0"/>
                        <a:t>Численность населения на отчетную дату, чел.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85 905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92 223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157266">
                <a:tc>
                  <a:txBody>
                    <a:bodyPr/>
                    <a:lstStyle/>
                    <a:p>
                      <a:r>
                        <a:rPr lang="ru-RU" dirty="0" smtClean="0"/>
                        <a:t>Доходы на 1 жителя, тыс.рублей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21,7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mtClean="0"/>
                        <a:t>20,8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1_Reporting Progress or Status 1">
    <a:dk1>
      <a:srgbClr val="333300"/>
    </a:dk1>
    <a:lt1>
      <a:srgbClr val="FFFFFF"/>
    </a:lt1>
    <a:dk2>
      <a:srgbClr val="000000"/>
    </a:dk2>
    <a:lt2>
      <a:srgbClr val="969696"/>
    </a:lt2>
    <a:accent1>
      <a:srgbClr val="E5D58A"/>
    </a:accent1>
    <a:accent2>
      <a:srgbClr val="CCCC00"/>
    </a:accent2>
    <a:accent3>
      <a:srgbClr val="FFFFFF"/>
    </a:accent3>
    <a:accent4>
      <a:srgbClr val="2A2A00"/>
    </a:accent4>
    <a:accent5>
      <a:srgbClr val="F0E7C4"/>
    </a:accent5>
    <a:accent6>
      <a:srgbClr val="B9B900"/>
    </a:accent6>
    <a:hlink>
      <a:srgbClr val="999933"/>
    </a:hlink>
    <a:folHlink>
      <a:srgbClr val="666633"/>
    </a:folHlink>
  </a:clrScheme>
  <a:fontScheme name="1_Reporting Progress or Status">
    <a:majorFont>
      <a:latin typeface="Times New Roman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21126</TotalTime>
  <Words>6661</Words>
  <Application>Microsoft Office PowerPoint</Application>
  <PresentationFormat>Экран (4:3)</PresentationFormat>
  <Paragraphs>1473</Paragraphs>
  <Slides>50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50</vt:i4>
      </vt:variant>
    </vt:vector>
  </HeadingPairs>
  <TitlesOfParts>
    <vt:vector size="52" baseType="lpstr">
      <vt:lpstr>Поток</vt:lpstr>
      <vt:lpstr>Лист</vt:lpstr>
      <vt:lpstr>Бюджет для граждан – к Годовому Отчету об исполнении бюджета МО «Тахтамукайский район» за 2019 год</vt:lpstr>
      <vt:lpstr>Презентация PowerPoint</vt:lpstr>
      <vt:lpstr>БЮДЖЕТНЫЙ ПРОЦЕСС</vt:lpstr>
      <vt:lpstr>Отдельные показатели социально-экономического развития Тахтамукайского района </vt:lpstr>
      <vt:lpstr>Отдельные показатели социально-экономического развития        Тахтамукайского района (продолжение)</vt:lpstr>
      <vt:lpstr>Основные параметры бюджета муниципального образования Тахтамукайский район за 2019 год (тыс.рублей)</vt:lpstr>
      <vt:lpstr>Основные параметры исполнения бюджета МО «Тахтамукайский район»  за 2019 год в сравнении с 2018 годом (тыс. рублей)  </vt:lpstr>
      <vt:lpstr>Основные характеристики бюджета муниципального образования Тахтамукайский район за 2019 год (тыс.рублей)</vt:lpstr>
      <vt:lpstr>Доходы бюджета муниципального образования «Тахтамукайский район» район на 1 жителя</vt:lpstr>
      <vt:lpstr>Структура доходов бюджета муниципального образования Тахтамукайский район в 2019 году  </vt:lpstr>
      <vt:lpstr>  Изменения прогнозируемого объема доходов бюджета  в 2019 году  (тыс.рублей)</vt:lpstr>
      <vt:lpstr>Презентация PowerPoint</vt:lpstr>
      <vt:lpstr>  Структура налоговых доходов бюджета муниципального образования «Тахтамукайский» район в 2019 году </vt:lpstr>
      <vt:lpstr>Анализ основных налоговых доходов муниципального  образования «Тахтамукайский районрайон   в 2018 - 2019 гг.        (тыс. рублей)</vt:lpstr>
      <vt:lpstr>  Структура неналоговых доходов бюджета муниципального образования «Тахтамукайский район» в 2019 году </vt:lpstr>
      <vt:lpstr> Анализ безвозмездных поступлений из республиканского  бюджета в 2018-2019 годах (млн.рублей)</vt:lpstr>
      <vt:lpstr>Изменения прогнозируемого объема финансовой помощи из республиканского бюджета РА в 2019 году (тыс.рублей)</vt:lpstr>
      <vt:lpstr>Исполнение бюджета МО «Тахтамукайский район» по разделам и подразделам классификации расходов за 2019 год ( тыс. руб.)</vt:lpstr>
      <vt:lpstr>Исполнение бюджета МО «Тахтамукайский район» по разделам и подразделам классификации расходов за 2019 год  (тыс. руб.)      (продолжение)</vt:lpstr>
      <vt:lpstr>Исполнение бюджета МО «Тахтамукайский район» по программным и непрограммным  направлениям расходов за 2019 год      (тыс.руб.)</vt:lpstr>
      <vt:lpstr>Исполнение бюджета МО «Тахтамукайский район» по программным и непрограммным  направлениям расходов за 2019 год      (тыс.руб.) ( продолжение)</vt:lpstr>
      <vt:lpstr>МУНИЦИПАЛЬНАЯ ПРОГРАММА МО «ТАХТАМУКАЙСКИЙ РАЙОН» «УПРАВЛЕНИЕ МУНИЦИПАЛЬНЫМИ ФИНАНСАМИ И МУНИЦИПАЛЬНЫМ ДОЛГОМ» СРОК РЕАЛИЗАЦИИ :2019-2024 ГОДЫ  </vt:lpstr>
      <vt:lpstr>Презентация PowerPoint</vt:lpstr>
      <vt:lpstr>Презентация PowerPoint</vt:lpstr>
      <vt:lpstr>Презентация PowerPoint</vt:lpstr>
      <vt:lpstr>Презентация PowerPoint</vt:lpstr>
      <vt:lpstr>Исполнение муниципальных и ведомственных целевых   программ бюджета МО «Тахтамукайский район за 2019 год (тыс. руб.)     </vt:lpstr>
      <vt:lpstr>Исполнение муниципальных и ведомственных целевых  программ бюджета МО «Тахтамукайский район» за 2019 год      (продолжение)</vt:lpstr>
      <vt:lpstr>Исполнение муниципальных и ведомственных целевых  программ бюджета МО «Тахтамукайский район» за 2019 год      (продолжение)</vt:lpstr>
      <vt:lpstr>Исполнение муниципальных и ведомственных целевых  программ бюджета МО «Тахтамукайский район» за 2019 год      (продолжение)</vt:lpstr>
      <vt:lpstr>Основные направления расходов с учетом их удельного веса в общем объеме расходов за 2019 год </vt:lpstr>
      <vt:lpstr>Ведомственная структура расходов  за 2019 год</vt:lpstr>
      <vt:lpstr>Динамика расходов районного бюджета на социально-культурную сферу (тыс. рублей) </vt:lpstr>
      <vt:lpstr>Расходы на 1 жителя МО «Тахтамукайский район» в 2019  году по отдельным отраслям</vt:lpstr>
      <vt:lpstr>Расходы на образование в 2019 году</vt:lpstr>
      <vt:lpstr> Расходы на культуру в 2019 году</vt:lpstr>
      <vt:lpstr>Расходы на социальную политику в 2019 году 64 390 тыс. рублей  </vt:lpstr>
      <vt:lpstr>Презентация PowerPoint</vt:lpstr>
      <vt:lpstr>Презентация PowerPoint</vt:lpstr>
      <vt:lpstr>ОБЩЕСТВЕННО-ЗНАЧИМЫЕ ПРОЕКТЫ  </vt:lpstr>
      <vt:lpstr>ОБЩЕСТВЕННО-ЗНАЧИМЫЕ ПРОЕКТЫ (продолжение) </vt:lpstr>
      <vt:lpstr>Информация о расходах бюджета с учетом интересов целевых групп пользователей информации, содержащейся в отчете для граждан</vt:lpstr>
      <vt:lpstr>Презентация PowerPoint</vt:lpstr>
      <vt:lpstr>Глоссарий</vt:lpstr>
      <vt:lpstr>ГЛОССАРИЙ</vt:lpstr>
      <vt:lpstr>ГЛОССАРИЙ</vt:lpstr>
      <vt:lpstr>ГЛОССАРИЙ</vt:lpstr>
      <vt:lpstr>ГЛОССАРИЙ</vt:lpstr>
      <vt:lpstr>ГЛОССАРИЙ</vt:lpstr>
      <vt:lpstr>Брошюра подготовлена:</vt:lpstr>
    </vt:vector>
  </TitlesOfParts>
  <Company>RIA Novosti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Схема  взаимодействия участников процесса перевода государственных учреждений, предоставляющих социальные услуги,  в форму автономных учреждений</dc:title>
  <dc:creator>student</dc:creator>
  <cp:lastModifiedBy>Valentina</cp:lastModifiedBy>
  <cp:revision>1567</cp:revision>
  <cp:lastPrinted>2020-05-22T09:08:47Z</cp:lastPrinted>
  <dcterms:created xsi:type="dcterms:W3CDTF">2006-07-06T13:04:56Z</dcterms:created>
  <dcterms:modified xsi:type="dcterms:W3CDTF">2020-06-19T09:26:03Z</dcterms:modified>
</cp:coreProperties>
</file>