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51"/>
  </p:notesMasterIdLst>
  <p:sldIdLst>
    <p:sldId id="256" r:id="rId2"/>
    <p:sldId id="299" r:id="rId3"/>
    <p:sldId id="276" r:id="rId4"/>
    <p:sldId id="307" r:id="rId5"/>
    <p:sldId id="308" r:id="rId6"/>
    <p:sldId id="309" r:id="rId7"/>
    <p:sldId id="311" r:id="rId8"/>
    <p:sldId id="283" r:id="rId9"/>
    <p:sldId id="258" r:id="rId10"/>
    <p:sldId id="259" r:id="rId11"/>
    <p:sldId id="260" r:id="rId12"/>
    <p:sldId id="274" r:id="rId13"/>
    <p:sldId id="261" r:id="rId14"/>
    <p:sldId id="262" r:id="rId15"/>
    <p:sldId id="263" r:id="rId16"/>
    <p:sldId id="300" r:id="rId17"/>
    <p:sldId id="265" r:id="rId18"/>
    <p:sldId id="297" r:id="rId19"/>
    <p:sldId id="284" r:id="rId20"/>
    <p:sldId id="275" r:id="rId21"/>
    <p:sldId id="296" r:id="rId22"/>
    <p:sldId id="281" r:id="rId23"/>
    <p:sldId id="282" r:id="rId24"/>
    <p:sldId id="269" r:id="rId25"/>
    <p:sldId id="302" r:id="rId26"/>
    <p:sldId id="303" r:id="rId27"/>
    <p:sldId id="304" r:id="rId28"/>
    <p:sldId id="305" r:id="rId29"/>
    <p:sldId id="314" r:id="rId30"/>
    <p:sldId id="272" r:id="rId31"/>
    <p:sldId id="273" r:id="rId32"/>
    <p:sldId id="279" r:id="rId33"/>
    <p:sldId id="267" r:id="rId34"/>
    <p:sldId id="278" r:id="rId35"/>
    <p:sldId id="280" r:id="rId36"/>
    <p:sldId id="298" r:id="rId37"/>
    <p:sldId id="270" r:id="rId38"/>
    <p:sldId id="285" r:id="rId39"/>
    <p:sldId id="286" r:id="rId40"/>
    <p:sldId id="287" r:id="rId41"/>
    <p:sldId id="288" r:id="rId42"/>
    <p:sldId id="289" r:id="rId43"/>
    <p:sldId id="290" r:id="rId44"/>
    <p:sldId id="291" r:id="rId45"/>
    <p:sldId id="292" r:id="rId46"/>
    <p:sldId id="293" r:id="rId47"/>
    <p:sldId id="294" r:id="rId48"/>
    <p:sldId id="295" r:id="rId49"/>
    <p:sldId id="271" r:id="rId50"/>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2020</c:v>
                </c:pt>
                <c:pt idx="1">
                  <c:v>2021</c:v>
                </c:pt>
                <c:pt idx="2">
                  <c:v>2022</c:v>
                </c:pt>
              </c:numCache>
            </c:numRef>
          </c:cat>
          <c:val>
            <c:numRef>
              <c:f>Лист1!$B$2:$B$4</c:f>
              <c:numCache>
                <c:formatCode>General</c:formatCode>
                <c:ptCount val="3"/>
                <c:pt idx="0">
                  <c:v>1445166</c:v>
                </c:pt>
                <c:pt idx="1">
                  <c:v>1459424</c:v>
                </c:pt>
                <c:pt idx="2">
                  <c:v>1457796</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2020</c:v>
                </c:pt>
                <c:pt idx="1">
                  <c:v>2021</c:v>
                </c:pt>
                <c:pt idx="2">
                  <c:v>2022</c:v>
                </c:pt>
              </c:numCache>
            </c:numRef>
          </c:cat>
          <c:val>
            <c:numRef>
              <c:f>Лист1!$C$2:$C$4</c:f>
              <c:numCache>
                <c:formatCode>General</c:formatCode>
                <c:ptCount val="3"/>
                <c:pt idx="0">
                  <c:v>1459260</c:v>
                </c:pt>
                <c:pt idx="1">
                  <c:v>1479368</c:v>
                </c:pt>
                <c:pt idx="2">
                  <c:v>1472780</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2020</c:v>
                </c:pt>
                <c:pt idx="1">
                  <c:v>2021</c:v>
                </c:pt>
                <c:pt idx="2">
                  <c:v>2022</c:v>
                </c:pt>
              </c:numCache>
            </c:numRef>
          </c:cat>
          <c:val>
            <c:numRef>
              <c:f>Лист1!$D$2:$D$4</c:f>
              <c:numCache>
                <c:formatCode>General</c:formatCode>
                <c:ptCount val="3"/>
                <c:pt idx="0">
                  <c:v>14094</c:v>
                </c:pt>
                <c:pt idx="1">
                  <c:v>19944</c:v>
                </c:pt>
                <c:pt idx="2">
                  <c:v>14984</c:v>
                </c:pt>
              </c:numCache>
            </c:numRef>
          </c:val>
        </c:ser>
        <c:dLbls>
          <c:showLegendKey val="0"/>
          <c:showVal val="0"/>
          <c:showCatName val="0"/>
          <c:showSerName val="0"/>
          <c:showPercent val="0"/>
          <c:showBubbleSize val="0"/>
        </c:dLbls>
        <c:gapWidth val="150"/>
        <c:shape val="cylinder"/>
        <c:axId val="88557824"/>
        <c:axId val="88784896"/>
        <c:axId val="0"/>
      </c:bar3DChart>
      <c:catAx>
        <c:axId val="88557824"/>
        <c:scaling>
          <c:orientation val="minMax"/>
        </c:scaling>
        <c:delete val="0"/>
        <c:axPos val="b"/>
        <c:numFmt formatCode="General" sourceLinked="1"/>
        <c:majorTickMark val="out"/>
        <c:minorTickMark val="none"/>
        <c:tickLblPos val="nextTo"/>
        <c:crossAx val="88784896"/>
        <c:crosses val="autoZero"/>
        <c:auto val="1"/>
        <c:lblAlgn val="ctr"/>
        <c:lblOffset val="100"/>
        <c:noMultiLvlLbl val="0"/>
      </c:catAx>
      <c:valAx>
        <c:axId val="88784896"/>
        <c:scaling>
          <c:orientation val="minMax"/>
        </c:scaling>
        <c:delete val="0"/>
        <c:axPos val="l"/>
        <c:majorGridlines/>
        <c:numFmt formatCode="General" sourceLinked="1"/>
        <c:majorTickMark val="out"/>
        <c:minorTickMark val="none"/>
        <c:tickLblPos val="nextTo"/>
        <c:crossAx val="88557824"/>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dPt>
          <c:cat>
            <c:strRef>
              <c:f>Лист1!$A$2:$A$3</c:f>
              <c:strCache>
                <c:ptCount val="2"/>
                <c:pt idx="0">
                  <c:v>Расходы направленные на социальную сферу - 1 164 526,0 тыс.руб. - 80%</c:v>
                </c:pt>
                <c:pt idx="1">
                  <c:v>Расходы в других отраслях - 294734,0 тыс.руб. (20%)</c:v>
                </c:pt>
              </c:strCache>
            </c:strRef>
          </c:cat>
          <c:val>
            <c:numRef>
              <c:f>Лист1!$B$2:$B$3</c:f>
              <c:numCache>
                <c:formatCode>General</c:formatCode>
                <c:ptCount val="2"/>
                <c:pt idx="0">
                  <c:v>1164526</c:v>
                </c:pt>
                <c:pt idx="1">
                  <c:v>294734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- 200,0 т.р.</c:v>
                </c:pt>
                <c:pt idx="1">
                  <c:v>Охрана семьи и детства - 34427,0 т.р.</c:v>
                </c:pt>
                <c:pt idx="2">
                  <c:v>Пенсионное обеспечение - 3037,0 т.р.</c:v>
                </c:pt>
                <c:pt idx="3">
                  <c:v>Другие вопросы -622,0 т.р.</c:v>
                </c:pt>
              </c:strCache>
            </c:strRef>
          </c:cat>
          <c:val>
            <c:numRef>
              <c:f>Лист1!$B$2:$B$5</c:f>
              <c:numCache>
                <c:formatCode>0.0</c:formatCode>
                <c:ptCount val="4"/>
                <c:pt idx="0">
                  <c:v>200</c:v>
                </c:pt>
                <c:pt idx="1">
                  <c:v>34427</c:v>
                </c:pt>
                <c:pt idx="2">
                  <c:v>3037</c:v>
                </c:pt>
                <c:pt idx="3">
                  <c:v>622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1.8630131631464826E-2"/>
          <c:y val="0.17780949175581806"/>
          <c:w val="0.5449731408444326"/>
          <c:h val="0.69243646130822056"/>
        </c:manualLayout>
      </c:layout>
      <c:pieChart>
        <c:varyColors val="1"/>
        <c:ser>
          <c:idx val="0"/>
          <c:order val="0"/>
          <c:tx>
            <c:strRef>
              <c:f>Лист1!$B$1</c:f>
              <c:strCache>
                <c:ptCount val="1"/>
                <c:pt idx="0">
                  <c:v>Доходы бюджета - поступающие в бюджет денежные средства</c:v>
                </c:pt>
              </c:strCache>
            </c:strRef>
          </c:tx>
          <c:explosion val="26"/>
          <c:dPt>
            <c:idx val="0"/>
            <c:bubble3D val="0"/>
            <c:explosion val="9"/>
          </c:dPt>
          <c:dPt>
            <c:idx val="1"/>
            <c:bubble3D val="0"/>
            <c:explosion val="24"/>
          </c:dPt>
          <c:dLbls>
            <c:dLbl>
              <c:idx val="0"/>
              <c:layout/>
              <c:spPr/>
              <c:txPr>
                <a:bodyPr/>
                <a:lstStyle/>
                <a:p>
                  <a:pPr>
                    <a:defRPr/>
                  </a:pPr>
                  <a:endParaRPr lang="ru-RU"/>
                </a:p>
              </c:txPr>
              <c:showLegendKey val="1"/>
              <c:showVal val="1"/>
              <c:showCatName val="0"/>
              <c:showSerName val="0"/>
              <c:showPercent val="0"/>
              <c:showBubbleSize val="0"/>
            </c:dLbl>
            <c:dLbl>
              <c:idx val="1"/>
              <c:layout/>
              <c:spPr/>
              <c:txPr>
                <a:bodyPr/>
                <a:lstStyle/>
                <a:p>
                  <a:pPr>
                    <a:defRPr/>
                  </a:pPr>
                  <a:endParaRPr lang="ru-RU"/>
                </a:p>
              </c:txPr>
              <c:showLegendKey val="1"/>
              <c:showVal val="1"/>
              <c:showCatName val="0"/>
              <c:showSerName val="0"/>
              <c:showPercent val="0"/>
              <c:showBubbleSize val="0"/>
            </c:dLbl>
            <c:showLegendKey val="0"/>
            <c:showVal val="0"/>
            <c:showCatName val="0"/>
            <c:showSerName val="0"/>
            <c:showPercent val="0"/>
            <c:showBubbleSize val="0"/>
          </c:dLbls>
          <c:cat>
            <c:strRef>
              <c:f>Лист1!$A$2:$A$3</c:f>
              <c:strCache>
                <c:ptCount val="2"/>
                <c:pt idx="0">
                  <c:v>Налоговые и неналоговые доходы в 2020 году -  725004,0 тыс.руб. (50%)</c:v>
                </c:pt>
                <c:pt idx="1">
                  <c:v>Безвозмездные поступления -         720 162тыс.руб. (50%)</c:v>
                </c:pt>
              </c:strCache>
            </c:strRef>
          </c:cat>
          <c:val>
            <c:numRef>
              <c:f>Лист1!$B$2:$B$3</c:f>
              <c:numCache>
                <c:formatCode>0.0</c:formatCode>
                <c:ptCount val="2"/>
                <c:pt idx="0">
                  <c:v>725004</c:v>
                </c:pt>
                <c:pt idx="1">
                  <c:v>720162</c:v>
                </c:pt>
              </c:numCache>
            </c:numRef>
          </c:val>
        </c:ser>
        <c:dLbls>
          <c:showLegendKey val="0"/>
          <c:showVal val="0"/>
          <c:showCatName val="0"/>
          <c:showSerName val="0"/>
          <c:showPercent val="0"/>
          <c:showBubbleSize val="0"/>
          <c:showLeaderLines val="1"/>
        </c:dLbls>
        <c:firstSliceAng val="0"/>
      </c:pieChart>
      <c:spPr>
        <a:noFill/>
        <a:ln w="25394">
          <a:noFill/>
        </a:ln>
      </c:spPr>
    </c:plotArea>
    <c:legend>
      <c:legendPos val="r"/>
      <c:legendEntry>
        <c:idx val="0"/>
        <c:txPr>
          <a:bodyPr/>
          <a:lstStyle/>
          <a:p>
            <a:pPr>
              <a:defRPr sz="1600" baseline="0"/>
            </a:pPr>
            <a:endParaRPr lang="ru-RU"/>
          </a:p>
        </c:txPr>
      </c:legendEntry>
      <c:layout>
        <c:manualLayout>
          <c:xMode val="edge"/>
          <c:yMode val="edge"/>
          <c:x val="0.53532744924417697"/>
          <c:y val="0.36699357223204243"/>
          <c:w val="0.4532621149079461"/>
          <c:h val="0.36835780441908217"/>
        </c:manualLayout>
      </c:layout>
      <c:overlay val="0"/>
      <c:txPr>
        <a:bodyPr/>
        <a:lstStyle/>
        <a:p>
          <a:pPr>
            <a:defRPr sz="16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50614</c:v>
                </c:pt>
                <c:pt idx="1">
                  <c:v>62071</c:v>
                </c:pt>
                <c:pt idx="2">
                  <c:v>84045</c:v>
                </c:pt>
                <c:pt idx="3">
                  <c:v>86221</c:v>
                </c:pt>
                <c:pt idx="4">
                  <c:v>89774</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2018</c:v>
                </c:pt>
                <c:pt idx="1">
                  <c:v>2019</c:v>
                </c:pt>
                <c:pt idx="2">
                  <c:v>2020</c:v>
                </c:pt>
                <c:pt idx="3">
                  <c:v>2021</c:v>
                </c:pt>
                <c:pt idx="4">
                  <c:v>2022</c:v>
                </c:pt>
              </c:numCache>
            </c:numRef>
          </c:cat>
          <c:val>
            <c:numRef>
              <c:f>Лист1!$C$2:$C$6</c:f>
              <c:numCache>
                <c:formatCode>General</c:formatCode>
                <c:ptCount val="5"/>
                <c:pt idx="0">
                  <c:v>485805</c:v>
                </c:pt>
                <c:pt idx="1">
                  <c:v>622211</c:v>
                </c:pt>
                <c:pt idx="2">
                  <c:v>640959</c:v>
                </c:pt>
                <c:pt idx="3">
                  <c:v>710026</c:v>
                </c:pt>
                <c:pt idx="4">
                  <c:v>754135</c:v>
                </c:pt>
              </c:numCache>
            </c:numRef>
          </c:val>
        </c:ser>
        <c:dLbls>
          <c:showLegendKey val="0"/>
          <c:showVal val="0"/>
          <c:showCatName val="0"/>
          <c:showSerName val="0"/>
          <c:showPercent val="0"/>
          <c:showBubbleSize val="0"/>
        </c:dLbls>
        <c:gapWidth val="150"/>
        <c:shape val="box"/>
        <c:axId val="133218688"/>
        <c:axId val="133324800"/>
        <c:axId val="0"/>
      </c:bar3DChart>
      <c:catAx>
        <c:axId val="133218688"/>
        <c:scaling>
          <c:orientation val="minMax"/>
        </c:scaling>
        <c:delete val="0"/>
        <c:axPos val="b"/>
        <c:numFmt formatCode="General" sourceLinked="1"/>
        <c:majorTickMark val="out"/>
        <c:minorTickMark val="none"/>
        <c:tickLblPos val="nextTo"/>
        <c:crossAx val="133324800"/>
        <c:crosses val="autoZero"/>
        <c:auto val="1"/>
        <c:lblAlgn val="ctr"/>
        <c:lblOffset val="100"/>
        <c:noMultiLvlLbl val="0"/>
      </c:catAx>
      <c:valAx>
        <c:axId val="133324800"/>
        <c:scaling>
          <c:orientation val="minMax"/>
        </c:scaling>
        <c:delete val="0"/>
        <c:axPos val="l"/>
        <c:majorGridlines/>
        <c:numFmt formatCode="General" sourceLinked="1"/>
        <c:majorTickMark val="out"/>
        <c:minorTickMark val="none"/>
        <c:tickLblPos val="nextTo"/>
        <c:crossAx val="133218688"/>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203 722</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0.11706081907798989"/>
                  <c:y val="0.16629997877744976"/>
                </c:manualLayout>
              </c:layout>
              <c:tx>
                <c:rich>
                  <a:bodyPr/>
                  <a:lstStyle/>
                  <a:p>
                    <a:pPr>
                      <a:defRPr/>
                    </a:pPr>
                    <a:r>
                      <a:rPr lang="ru-RU" dirty="0" smtClean="0"/>
                      <a:t>7</a:t>
                    </a:r>
                    <a:r>
                      <a:rPr lang="ru-RU" baseline="0" dirty="0" smtClean="0"/>
                      <a:t> 124</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0.15246257947846514"/>
                  <c:y val="4.427425539528454E-2"/>
                </c:manualLayout>
              </c:layout>
              <c:tx>
                <c:rich>
                  <a:bodyPr/>
                  <a:lstStyle/>
                  <a:p>
                    <a:pPr>
                      <a:defRPr/>
                    </a:pPr>
                    <a:r>
                      <a:rPr lang="ru-RU" dirty="0" smtClean="0"/>
                      <a:t>44 440</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151 561</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213 224</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18 188,</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32%</c:v>
                </c:pt>
                <c:pt idx="1">
                  <c:v>Единый сельхозналог -уд.вес 1%</c:v>
                </c:pt>
                <c:pt idx="2">
                  <c:v>Единый налог на вменненый  доход - уд.вес 7%</c:v>
                </c:pt>
                <c:pt idx="3">
                  <c:v>Налог, взимаемый в связи с применением  упрощенной системы налогооблажения - уд.вес 24%</c:v>
                </c:pt>
                <c:pt idx="4">
                  <c:v>Налог на имущество организаций - уд.вес 33 %</c:v>
                </c:pt>
                <c:pt idx="5">
                  <c:v>Причие - уд.вес 3%</c:v>
                </c:pt>
              </c:strCache>
            </c:strRef>
          </c:cat>
          <c:val>
            <c:numRef>
              <c:f>Лист1!$B$2:$B$7</c:f>
              <c:numCache>
                <c:formatCode>0.0</c:formatCode>
                <c:ptCount val="6"/>
                <c:pt idx="0" formatCode="#,##0.0">
                  <c:v>203722</c:v>
                </c:pt>
                <c:pt idx="1">
                  <c:v>7124</c:v>
                </c:pt>
                <c:pt idx="2">
                  <c:v>44440</c:v>
                </c:pt>
                <c:pt idx="3">
                  <c:v>151561</c:v>
                </c:pt>
                <c:pt idx="4">
                  <c:v>213224</c:v>
                </c:pt>
                <c:pt idx="5">
                  <c:v>18188</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51591305221385042"/>
          <c:h val="0.9991368370368966"/>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manualLayout>
          <c:layoutTarget val="inner"/>
          <c:xMode val="edge"/>
          <c:yMode val="edge"/>
          <c:x val="0.11406018018200002"/>
          <c:y val="0.17918069135566334"/>
          <c:w val="0.6310060245831276"/>
          <c:h val="0.70498464647388703"/>
        </c:manualLayout>
      </c:layout>
      <c:bar3DChart>
        <c:barDir val="col"/>
        <c:grouping val="clustered"/>
        <c:varyColors val="0"/>
        <c:ser>
          <c:idx val="0"/>
          <c:order val="0"/>
          <c:tx>
            <c:strRef>
              <c:f>Лист1!$B$1</c:f>
              <c:strCache>
                <c:ptCount val="1"/>
                <c:pt idx="0">
                  <c:v>Столбец1</c:v>
                </c:pt>
              </c:strCache>
            </c:strRef>
          </c:tx>
          <c:spPr>
            <a:ln w="28540">
              <a:noFill/>
            </a:ln>
          </c:spPr>
          <c:invertIfNegative val="0"/>
          <c:dLbls>
            <c:showLegendKey val="0"/>
            <c:showVal val="1"/>
            <c:showCatName val="0"/>
            <c:showSerName val="0"/>
            <c:showPercent val="0"/>
            <c:showBubbleSize val="0"/>
            <c:showLeaderLines val="0"/>
          </c:dLbls>
          <c:cat>
            <c:strRef>
              <c:f>Лист1!$A$2:$A$4</c:f>
              <c:strCache>
                <c:ptCount val="3"/>
                <c:pt idx="0">
                  <c:v>2020</c:v>
                </c:pt>
                <c:pt idx="1">
                  <c:v>2021</c:v>
                </c:pt>
                <c:pt idx="2">
                  <c:v>2022</c:v>
                </c:pt>
              </c:strCache>
            </c:strRef>
          </c:cat>
          <c:val>
            <c:numRef>
              <c:f>Лист1!$B$2:$B$4</c:f>
              <c:numCache>
                <c:formatCode>General</c:formatCode>
                <c:ptCount val="3"/>
                <c:pt idx="0">
                  <c:v>720162</c:v>
                </c:pt>
                <c:pt idx="1">
                  <c:v>663177</c:v>
                </c:pt>
                <c:pt idx="2">
                  <c:v>613887</c:v>
                </c:pt>
              </c:numCache>
            </c:numRef>
          </c:val>
        </c:ser>
        <c:ser>
          <c:idx val="1"/>
          <c:order val="1"/>
          <c:tx>
            <c:strRef>
              <c:f>Лист1!$C$1</c:f>
              <c:strCache>
                <c:ptCount val="1"/>
                <c:pt idx="0">
                  <c:v>Столбец2</c:v>
                </c:pt>
              </c:strCache>
            </c:strRef>
          </c:tx>
          <c:spPr>
            <a:ln w="28540">
              <a:noFill/>
            </a:ln>
          </c:spPr>
          <c:invertIfNegative val="0"/>
          <c:cat>
            <c:strRef>
              <c:f>Лист1!$A$2:$A$4</c:f>
              <c:strCache>
                <c:ptCount val="3"/>
                <c:pt idx="0">
                  <c:v>2020</c:v>
                </c:pt>
                <c:pt idx="1">
                  <c:v>2021</c:v>
                </c:pt>
                <c:pt idx="2">
                  <c:v>2022</c:v>
                </c:pt>
              </c:strCache>
            </c:strRef>
          </c:cat>
          <c:val>
            <c:numRef>
              <c:f>Лист1!$C$2:$C$4</c:f>
              <c:numCache>
                <c:formatCode>General</c:formatCode>
                <c:ptCount val="3"/>
              </c:numCache>
            </c:numRef>
          </c:val>
        </c:ser>
        <c:ser>
          <c:idx val="2"/>
          <c:order val="2"/>
          <c:tx>
            <c:strRef>
              <c:f>Лист1!$D$1</c:f>
              <c:strCache>
                <c:ptCount val="1"/>
                <c:pt idx="0">
                  <c:v>Столбец3</c:v>
                </c:pt>
              </c:strCache>
            </c:strRef>
          </c:tx>
          <c:spPr>
            <a:ln w="28540">
              <a:noFill/>
            </a:ln>
          </c:spPr>
          <c:invertIfNegative val="0"/>
          <c:cat>
            <c:strRef>
              <c:f>Лист1!$A$2:$A$4</c:f>
              <c:strCache>
                <c:ptCount val="3"/>
                <c:pt idx="0">
                  <c:v>2020</c:v>
                </c:pt>
                <c:pt idx="1">
                  <c:v>2021</c:v>
                </c:pt>
                <c:pt idx="2">
                  <c:v>2022</c:v>
                </c:pt>
              </c:strCache>
            </c:strRef>
          </c:cat>
          <c:val>
            <c:numRef>
              <c:f>Лист1!$D$2:$D$4</c:f>
              <c:numCache>
                <c:formatCode>General</c:formatCode>
                <c:ptCount val="3"/>
              </c:numCache>
            </c:numRef>
          </c:val>
        </c:ser>
        <c:ser>
          <c:idx val="3"/>
          <c:order val="3"/>
          <c:tx>
            <c:strRef>
              <c:f>Лист1!$E$1</c:f>
              <c:strCache>
                <c:ptCount val="1"/>
                <c:pt idx="0">
                  <c:v>Столбец4</c:v>
                </c:pt>
              </c:strCache>
            </c:strRef>
          </c:tx>
          <c:spPr>
            <a:ln w="28540">
              <a:noFill/>
            </a:ln>
          </c:spPr>
          <c:invertIfNegative val="0"/>
          <c:cat>
            <c:strRef>
              <c:f>Лист1!$A$2:$A$4</c:f>
              <c:strCache>
                <c:ptCount val="3"/>
                <c:pt idx="0">
                  <c:v>2020</c:v>
                </c:pt>
                <c:pt idx="1">
                  <c:v>2021</c:v>
                </c:pt>
                <c:pt idx="2">
                  <c:v>2022</c:v>
                </c:pt>
              </c:strCache>
            </c:strRef>
          </c:cat>
          <c:val>
            <c:numRef>
              <c:f>Лист1!$E$2:$E$4</c:f>
              <c:numCache>
                <c:formatCode>General</c:formatCode>
                <c:ptCount val="3"/>
              </c:numCache>
            </c:numRef>
          </c:val>
        </c:ser>
        <c:dLbls>
          <c:showLegendKey val="0"/>
          <c:showVal val="0"/>
          <c:showCatName val="0"/>
          <c:showSerName val="0"/>
          <c:showPercent val="0"/>
          <c:showBubbleSize val="0"/>
        </c:dLbls>
        <c:gapWidth val="150"/>
        <c:shape val="cylinder"/>
        <c:axId val="133740032"/>
        <c:axId val="133741568"/>
        <c:axId val="0"/>
      </c:bar3DChart>
      <c:catAx>
        <c:axId val="133740032"/>
        <c:scaling>
          <c:orientation val="minMax"/>
        </c:scaling>
        <c:delete val="0"/>
        <c:axPos val="b"/>
        <c:numFmt formatCode="@" sourceLinked="1"/>
        <c:majorTickMark val="out"/>
        <c:minorTickMark val="none"/>
        <c:tickLblPos val="nextTo"/>
        <c:crossAx val="133741568"/>
        <c:crosses val="autoZero"/>
        <c:auto val="1"/>
        <c:lblAlgn val="ctr"/>
        <c:lblOffset val="100"/>
        <c:noMultiLvlLbl val="0"/>
      </c:catAx>
      <c:valAx>
        <c:axId val="133741568"/>
        <c:scaling>
          <c:orientation val="minMax"/>
        </c:scaling>
        <c:delete val="0"/>
        <c:axPos val="l"/>
        <c:majorGridlines/>
        <c:numFmt formatCode="General" sourceLinked="1"/>
        <c:majorTickMark val="out"/>
        <c:minorTickMark val="none"/>
        <c:tickLblPos val="nextTo"/>
        <c:crossAx val="133740032"/>
        <c:crosses val="autoZero"/>
        <c:crossBetween val="between"/>
      </c:valAx>
      <c:spPr>
        <a:noFill/>
        <a:ln w="25369">
          <a:noFill/>
        </a:ln>
      </c:spPr>
    </c:plotArea>
    <c:plotVisOnly val="1"/>
    <c:dispBlanksAs val="gap"/>
    <c:showDLblsOverMax val="0"/>
  </c:chart>
  <c:txPr>
    <a:bodyPr/>
    <a:lstStyle/>
    <a:p>
      <a:pPr>
        <a:defRPr sz="1598" baseline="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4152538522561E-2"/>
          <c:y val="7.7809473897477513E-2"/>
          <c:w val="0.55307911016859146"/>
          <c:h val="0.81727665489332091"/>
        </c:manualLayout>
      </c:layout>
      <c:doughnutChart>
        <c:varyColors val="1"/>
        <c:ser>
          <c:idx val="0"/>
          <c:order val="0"/>
          <c:tx>
            <c:strRef>
              <c:f>Лист1!$B$1</c:f>
              <c:strCache>
                <c:ptCount val="1"/>
                <c:pt idx="0">
                  <c:v>Столбец1</c:v>
                </c:pt>
              </c:strCache>
            </c:strRef>
          </c:tx>
          <c:explosion val="10"/>
          <c:dPt>
            <c:idx val="0"/>
            <c:bubble3D val="0"/>
          </c:dPt>
          <c:dPt>
            <c:idx val="1"/>
            <c:bubble3D val="0"/>
          </c:dPt>
          <c:dPt>
            <c:idx val="2"/>
            <c:bubble3D val="0"/>
          </c:dPt>
          <c:dLbls>
            <c:dLbl>
              <c:idx val="0"/>
              <c:layout/>
              <c:tx>
                <c:rich>
                  <a:bodyPr/>
                  <a:lstStyle/>
                  <a:p>
                    <a:r>
                      <a:rPr lang="ru-RU" dirty="0" smtClean="0"/>
                      <a:t>12</a:t>
                    </a:r>
                    <a:r>
                      <a:rPr lang="ru-RU" baseline="0" dirty="0" smtClean="0"/>
                      <a:t> 885,7</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дотации на выравнивание уровня бюджетной обеспеченности поселений из регионального фонда финансовой поддержки - 79%</c:v>
                </c:pt>
                <c:pt idx="1">
                  <c:v>районный фонд финансовой поддержки поселений - 21%</c:v>
                </c:pt>
              </c:strCache>
            </c:strRef>
          </c:cat>
          <c:val>
            <c:numRef>
              <c:f>Лист1!$B$2:$B$3</c:f>
              <c:numCache>
                <c:formatCode>0.0</c:formatCode>
                <c:ptCount val="2"/>
                <c:pt idx="0">
                  <c:v>12885.7</c:v>
                </c:pt>
                <c:pt idx="1">
                  <c:v>3500</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654158913200725"/>
          <c:y val="1.4119410687837312E-2"/>
          <c:w val="0.41925396207877541"/>
          <c:h val="0.982256630650207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2020</c:v>
                </c:pt>
                <c:pt idx="1">
                  <c:v>2021</c:v>
                </c:pt>
                <c:pt idx="2">
                  <c:v>2022</c:v>
                </c:pt>
              </c:numCache>
            </c:numRef>
          </c:cat>
          <c:val>
            <c:numRef>
              <c:f>Лист1!$B$2:$B$4</c:f>
              <c:numCache>
                <c:formatCode>0.0</c:formatCode>
                <c:ptCount val="3"/>
                <c:pt idx="0">
                  <c:v>1459260</c:v>
                </c:pt>
                <c:pt idx="1">
                  <c:v>1479368</c:v>
                </c:pt>
                <c:pt idx="2">
                  <c:v>1472780</c:v>
                </c:pt>
              </c:numCache>
            </c:numRef>
          </c:val>
        </c:ser>
        <c:dLbls>
          <c:showLegendKey val="0"/>
          <c:showVal val="0"/>
          <c:showCatName val="0"/>
          <c:showSerName val="0"/>
          <c:showPercent val="0"/>
          <c:showBubbleSize val="0"/>
        </c:dLbls>
        <c:gapWidth val="150"/>
        <c:shape val="cylinder"/>
        <c:axId val="102438400"/>
        <c:axId val="102439936"/>
        <c:axId val="0"/>
      </c:bar3DChart>
      <c:catAx>
        <c:axId val="102438400"/>
        <c:scaling>
          <c:orientation val="minMax"/>
        </c:scaling>
        <c:delete val="0"/>
        <c:axPos val="b"/>
        <c:numFmt formatCode="General" sourceLinked="1"/>
        <c:majorTickMark val="out"/>
        <c:minorTickMark val="none"/>
        <c:tickLblPos val="nextTo"/>
        <c:crossAx val="102439936"/>
        <c:crosses val="autoZero"/>
        <c:auto val="1"/>
        <c:lblAlgn val="ctr"/>
        <c:lblOffset val="100"/>
        <c:noMultiLvlLbl val="0"/>
      </c:catAx>
      <c:valAx>
        <c:axId val="102439936"/>
        <c:scaling>
          <c:orientation val="minMax"/>
        </c:scaling>
        <c:delete val="1"/>
        <c:axPos val="l"/>
        <c:numFmt formatCode="0.0" sourceLinked="1"/>
        <c:majorTickMark val="out"/>
        <c:minorTickMark val="none"/>
        <c:tickLblPos val="nextTo"/>
        <c:crossAx val="10243840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6.4891074340008542E-2"/>
          <c:y val="7.7953408334333974E-4"/>
          <c:w val="0.92770718313208567"/>
          <c:h val="0.98805793940301667"/>
        </c:manualLayout>
      </c:layout>
      <c:pie3DChart>
        <c:varyColors val="1"/>
        <c:ser>
          <c:idx val="0"/>
          <c:order val="0"/>
          <c:tx>
            <c:strRef>
              <c:f>Лист1!$B$1</c:f>
              <c:strCache>
                <c:ptCount val="1"/>
                <c:pt idx="0">
                  <c:v>Столбец1</c:v>
                </c:pt>
              </c:strCache>
            </c:strRef>
          </c:tx>
          <c:explosion val="44"/>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0.1170076603058797"/>
                  <c:y val="2.6295948429086606E-2"/>
                </c:manualLayout>
              </c:layout>
              <c:tx>
                <c:rich>
                  <a:bodyPr/>
                  <a:lstStyle/>
                  <a:p>
                    <a:pPr>
                      <a:defRPr sz="1400"/>
                    </a:pPr>
                    <a:r>
                      <a:rPr lang="ru-RU" sz="1400" dirty="0" smtClean="0"/>
                      <a:t>Общегосударственные вопросы – 167360,0 (11,4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5.7591986007098063E-2"/>
                  <c:y val="-0.16552870243025361"/>
                </c:manualLayout>
              </c:layout>
              <c:tx>
                <c:rich>
                  <a:bodyPr/>
                  <a:lstStyle/>
                  <a:p>
                    <a:pPr>
                      <a:defRPr sz="1400"/>
                    </a:pPr>
                    <a:r>
                      <a:rPr lang="ru-RU" sz="1400" dirty="0" smtClean="0"/>
                      <a:t>Национальная оборона – 2430,0 (</a:t>
                    </a:r>
                    <a:r>
                      <a:rPr lang="en-US" sz="1400" dirty="0" smtClean="0"/>
                      <a:t>0,</a:t>
                    </a:r>
                    <a:r>
                      <a:rPr lang="ru-RU" sz="1400" dirty="0" smtClean="0"/>
                      <a:t>2</a:t>
                    </a:r>
                    <a:r>
                      <a:rPr lang="en-US" sz="1400" dirty="0" smtClean="0"/>
                      <a:t>%</a:t>
                    </a:r>
                    <a:r>
                      <a:rPr lang="ru-RU" sz="1400" dirty="0" smtClean="0"/>
                      <a:t>)</a:t>
                    </a:r>
                  </a:p>
                  <a:p>
                    <a:pPr>
                      <a:defRPr sz="1400"/>
                    </a:pPr>
                    <a:endParaRPr lang="en-US" dirty="0"/>
                  </a:p>
                </c:rich>
              </c:tx>
              <c:spPr/>
              <c:dLblPos val="bestFit"/>
              <c:showLegendKey val="0"/>
              <c:showVal val="0"/>
              <c:showCatName val="0"/>
              <c:showSerName val="0"/>
              <c:showPercent val="0"/>
              <c:showBubbleSize val="0"/>
            </c:dLbl>
            <c:dLbl>
              <c:idx val="2"/>
              <c:layout>
                <c:manualLayout>
                  <c:x val="2.5695716454854925E-2"/>
                  <c:y val="-5.4303145931628473E-2"/>
                </c:manualLayout>
              </c:layout>
              <c:tx>
                <c:rich>
                  <a:bodyPr/>
                  <a:lstStyle/>
                  <a:p>
                    <a:pPr>
                      <a:defRPr sz="1400"/>
                    </a:pPr>
                    <a:r>
                      <a:rPr lang="ru-RU" sz="1400" dirty="0" smtClean="0"/>
                      <a:t>Межбюджетные</a:t>
                    </a:r>
                    <a:r>
                      <a:rPr lang="ru-RU" sz="1400" baseline="0" dirty="0" smtClean="0"/>
                      <a:t> трансферты</a:t>
                    </a:r>
                    <a:r>
                      <a:rPr lang="ru-RU" sz="1400" dirty="0" smtClean="0"/>
                      <a:t> – 21436,0 (1,5</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1.1476066595025531E-7"/>
                  <c:y val="0.21020556739233895"/>
                </c:manualLayout>
              </c:layout>
              <c:tx>
                <c:rich>
                  <a:bodyPr/>
                  <a:lstStyle/>
                  <a:p>
                    <a:pPr>
                      <a:defRPr sz="1400"/>
                    </a:pPr>
                    <a:r>
                      <a:rPr lang="ru-RU" sz="1400" dirty="0" smtClean="0"/>
                      <a:t>Национальная экономика – 96508,0 (6,5</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1.4427710936702951E-2"/>
                  <c:y val="0.34839266365952398"/>
                </c:manualLayout>
              </c:layout>
              <c:tx>
                <c:rich>
                  <a:bodyPr/>
                  <a:lstStyle/>
                  <a:p>
                    <a:pPr>
                      <a:defRPr sz="1400"/>
                    </a:pPr>
                    <a:r>
                      <a:rPr lang="ru-RU" sz="1400" baseline="0" dirty="0" smtClean="0"/>
                      <a:t>Обслуживание муниципального долга – 7000,0 (0,1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5"/>
              <c:layout>
                <c:manualLayout>
                  <c:x val="-9.9750659500857666E-2"/>
                  <c:y val="-0.20738999717476034"/>
                </c:manualLayout>
              </c:layout>
              <c:tx>
                <c:rich>
                  <a:bodyPr/>
                  <a:lstStyle/>
                  <a:p>
                    <a:pPr>
                      <a:defRPr sz="1400"/>
                    </a:pPr>
                    <a:r>
                      <a:rPr lang="ru-RU" sz="1400" dirty="0" smtClean="0"/>
                      <a:t>Образование  - </a:t>
                    </a:r>
                    <a:r>
                      <a:rPr lang="ru-RU" sz="1400" dirty="0" smtClean="0"/>
                      <a:t>948813,0 </a:t>
                    </a:r>
                    <a:r>
                      <a:rPr lang="ru-RU" sz="1400" dirty="0" smtClean="0"/>
                      <a:t>(65</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9.1201448922265376E-3"/>
                  <c:y val="0.17239710950027717"/>
                </c:manualLayout>
              </c:layout>
              <c:tx>
                <c:rich>
                  <a:bodyPr/>
                  <a:lstStyle/>
                  <a:p>
                    <a:pPr>
                      <a:defRPr sz="1400"/>
                    </a:pPr>
                    <a:r>
                      <a:rPr lang="ru-RU" sz="1400" dirty="0" smtClean="0"/>
                      <a:t>Культура – 83 </a:t>
                    </a:r>
                    <a:r>
                      <a:rPr lang="ru-RU" sz="1400" dirty="0" smtClean="0"/>
                      <a:t>603,0 </a:t>
                    </a:r>
                    <a:r>
                      <a:rPr lang="ru-RU" sz="1400" dirty="0" smtClean="0"/>
                      <a:t>(5,8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1628769897926861"/>
                  <c:y val="5.9175312332115301E-3"/>
                </c:manualLayout>
              </c:layout>
              <c:tx>
                <c:rich>
                  <a:bodyPr/>
                  <a:lstStyle/>
                  <a:p>
                    <a:pPr>
                      <a:defRPr sz="1400"/>
                    </a:pPr>
                    <a:r>
                      <a:rPr lang="ru-RU" sz="1400" dirty="0" smtClean="0"/>
                      <a:t>Социальная политика – 38 286,0 (2,7</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78 808,0 (5,4</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15016,0 (</a:t>
                    </a:r>
                    <a:r>
                      <a:rPr lang="en-US" sz="1400" dirty="0" smtClean="0"/>
                      <a:t>1%</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Лист1!$A$2:$A$11</c:f>
              <c:strCache>
                <c:ptCount val="10"/>
                <c:pt idx="0">
                  <c:v>Общегосударственные расходы -167360,0 т.р.</c:v>
                </c:pt>
                <c:pt idx="1">
                  <c:v>Национальная оборона - 2430,0 т.р.</c:v>
                </c:pt>
                <c:pt idx="2">
                  <c:v>Межбюджетные трансферты - 21 436,0т.р.</c:v>
                </c:pt>
                <c:pt idx="3">
                  <c:v>Национальная экономика - 96 508,0 т.р.</c:v>
                </c:pt>
                <c:pt idx="4">
                  <c:v>Обслуживание муниципального долга- 7 000,0 т.р.</c:v>
                </c:pt>
                <c:pt idx="5">
                  <c:v>Образование - 948 813,0 т.р.</c:v>
                </c:pt>
                <c:pt idx="6">
                  <c:v>Культура - 83 603,0 т.р</c:v>
                </c:pt>
                <c:pt idx="7">
                  <c:v>Социальная политика - 38 286,0 т.р.</c:v>
                </c:pt>
                <c:pt idx="8">
                  <c:v>Физическая культура и спорт - 78 808,0 т.о.</c:v>
                </c:pt>
                <c:pt idx="9">
                  <c:v>Средства массовой информации - 15060,0 т.р.</c:v>
                </c:pt>
              </c:strCache>
            </c:strRef>
          </c:cat>
          <c:val>
            <c:numRef>
              <c:f>Лист1!$B$2:$B$11</c:f>
              <c:numCache>
                <c:formatCode>0.00%</c:formatCode>
                <c:ptCount val="10"/>
                <c:pt idx="0">
                  <c:v>0.114</c:v>
                </c:pt>
                <c:pt idx="1">
                  <c:v>2E-3</c:v>
                </c:pt>
                <c:pt idx="2">
                  <c:v>1.4999999999999999E-2</c:v>
                </c:pt>
                <c:pt idx="3">
                  <c:v>6.5000000000000002E-2</c:v>
                </c:pt>
                <c:pt idx="4">
                  <c:v>5.0000000000000001E-3</c:v>
                </c:pt>
                <c:pt idx="5">
                  <c:v>0.65</c:v>
                </c:pt>
                <c:pt idx="6">
                  <c:v>5.8000000000000003E-2</c:v>
                </c:pt>
                <c:pt idx="7">
                  <c:v>2.7E-2</c:v>
                </c:pt>
                <c:pt idx="8">
                  <c:v>5.3999999999999999E-2</c:v>
                </c:pt>
                <c:pt idx="9">
                  <c:v>0.01</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manualLayout>
                  <c:x val="-2.4999999999999963E-2"/>
                  <c:y val="2.1874999999999999E-2"/>
                </c:manualLayout>
              </c:layout>
              <c:tx>
                <c:rich>
                  <a:bodyPr/>
                  <a:lstStyle/>
                  <a:p>
                    <a:pPr>
                      <a:defRPr/>
                    </a:pPr>
                    <a:r>
                      <a:rPr lang="ru-RU" dirty="0" smtClean="0"/>
                      <a:t>1175577</a:t>
                    </a:r>
                    <a:r>
                      <a:rPr lang="en-US" dirty="0" smtClean="0"/>
                      <a:t>,0</a:t>
                    </a:r>
                    <a:r>
                      <a:rPr lang="ru-RU" dirty="0" smtClean="0"/>
                      <a:t> </a:t>
                    </a:r>
                    <a:endParaRPr lang="en-US" dirty="0"/>
                  </a:p>
                </c:rich>
              </c:tx>
              <c:spPr/>
              <c:showLegendKey val="0"/>
              <c:showVal val="0"/>
              <c:showCatName val="0"/>
              <c:showSerName val="0"/>
              <c:showPercent val="0"/>
              <c:showBubbleSize val="0"/>
            </c:dLbl>
            <c:dLbl>
              <c:idx val="2"/>
              <c:layout>
                <c:manualLayout>
                  <c:x val="4.583333333333333E-2"/>
                  <c:y val="-5.3124999999999999E-2"/>
                </c:manualLayout>
              </c:layout>
              <c:tx>
                <c:rich>
                  <a:bodyPr/>
                  <a:lstStyle/>
                  <a:p>
                    <a:r>
                      <a:rPr lang="ru-RU" dirty="0" smtClean="0"/>
                      <a:t>262945</a:t>
                    </a:r>
                    <a:r>
                      <a:rPr lang="en-US" dirty="0" smtClean="0"/>
                      <a:t>,0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- 81%</c:v>
                </c:pt>
                <c:pt idx="1">
                  <c:v>Ведомственные целевые программы - 1 %</c:v>
                </c:pt>
                <c:pt idx="2">
                  <c:v>Иные расходы - 18%</c:v>
                </c:pt>
              </c:strCache>
            </c:strRef>
          </c:cat>
          <c:val>
            <c:numRef>
              <c:f>Лист1!$B$2:$B$4</c:f>
              <c:numCache>
                <c:formatCode>0.0</c:formatCode>
                <c:ptCount val="3"/>
                <c:pt idx="0">
                  <c:v>1175577</c:v>
                </c:pt>
                <c:pt idx="1">
                  <c:v>20738</c:v>
                </c:pt>
                <c:pt idx="2">
                  <c:v>262945</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68989"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660" y="1010859"/>
          <a:ext cx="2350560" cy="19387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8275" y="1055474"/>
        <a:ext cx="2261330" cy="1434050"/>
      </dsp:txXfrm>
    </dsp:sp>
    <dsp:sp modelId="{0F0DDA91-7B1F-4086-BA22-2612ABDE1692}">
      <dsp:nvSpPr>
        <dsp:cNvPr id="0" name=""/>
        <dsp:cNvSpPr/>
      </dsp:nvSpPr>
      <dsp:spPr>
        <a:xfrm>
          <a:off x="1398079" y="1632059"/>
          <a:ext cx="2632233" cy="2632233"/>
        </a:xfrm>
        <a:prstGeom prst="leftCircularArrow">
          <a:avLst>
            <a:gd name="adj1" fmla="val 3472"/>
            <a:gd name="adj2" fmla="val 430537"/>
            <a:gd name="adj3" fmla="val 2779843"/>
            <a:gd name="adj4" fmla="val 9598285"/>
            <a:gd name="adj5" fmla="val 4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26007" y="2534140"/>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50343" y="2558476"/>
        <a:ext cx="2040714" cy="782208"/>
      </dsp:txXfrm>
    </dsp:sp>
    <dsp:sp modelId="{5263AC0C-57E2-4B7E-9482-C55B560B3D6E}">
      <dsp:nvSpPr>
        <dsp:cNvPr id="0" name=""/>
        <dsp:cNvSpPr/>
      </dsp:nvSpPr>
      <dsp:spPr>
        <a:xfrm>
          <a:off x="2991994" y="684215"/>
          <a:ext cx="2350560" cy="32762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3060840" y="1455109"/>
        <a:ext cx="2212868" cy="2436484"/>
      </dsp:txXfrm>
    </dsp:sp>
    <dsp:sp modelId="{9F92F024-5E80-4186-9995-DBDD6A91B4C7}">
      <dsp:nvSpPr>
        <dsp:cNvPr id="0" name=""/>
        <dsp:cNvSpPr/>
      </dsp:nvSpPr>
      <dsp:spPr>
        <a:xfrm rot="20289698">
          <a:off x="4139479" y="-180241"/>
          <a:ext cx="2933143" cy="2933143"/>
        </a:xfrm>
        <a:prstGeom prst="circularArrow">
          <a:avLst>
            <a:gd name="adj1" fmla="val 3116"/>
            <a:gd name="adj2" fmla="val 383118"/>
            <a:gd name="adj3" fmla="val 19741051"/>
            <a:gd name="adj4" fmla="val 12875191"/>
            <a:gd name="adj5" fmla="val 3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572963" y="59541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597299" y="619755"/>
        <a:ext cx="2040714" cy="782208"/>
      </dsp:txXfrm>
    </dsp:sp>
    <dsp:sp modelId="{25E57405-2AE0-4827-8187-88AAC89AFD81}">
      <dsp:nvSpPr>
        <dsp:cNvPr id="0" name=""/>
        <dsp:cNvSpPr/>
      </dsp:nvSpPr>
      <dsp:spPr>
        <a:xfrm>
          <a:off x="6059823" y="436776"/>
          <a:ext cx="2350560" cy="3523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kern="1200" dirty="0">
            <a:latin typeface="+mj-lt"/>
          </a:endParaRPr>
        </a:p>
      </dsp:txBody>
      <dsp:txXfrm>
        <a:off x="6128669" y="505622"/>
        <a:ext cx="2212868" cy="2630900"/>
      </dsp:txXfrm>
    </dsp:sp>
    <dsp:sp modelId="{CB28327E-CD5A-4BFF-A781-EBBC375FC581}">
      <dsp:nvSpPr>
        <dsp:cNvPr id="0" name=""/>
        <dsp:cNvSpPr/>
      </dsp:nvSpPr>
      <dsp:spPr>
        <a:xfrm>
          <a:off x="6234721" y="276814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259057" y="2792485"/>
        <a:ext cx="2040714" cy="782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0.09643</cdr:x>
      <cdr:y>0.35593</cdr:y>
    </cdr:from>
    <cdr:to>
      <cdr:x>0.33612</cdr:x>
      <cdr:y>0.4683</cdr:y>
    </cdr:to>
    <cdr:sp macro="" textlink="">
      <cdr:nvSpPr>
        <cdr:cNvPr id="2" name="TextBox 1"/>
        <cdr:cNvSpPr txBox="1"/>
      </cdr:nvSpPr>
      <cdr:spPr>
        <a:xfrm xmlns:a="http://schemas.openxmlformats.org/drawingml/2006/main">
          <a:off x="720080" y="1512168"/>
          <a:ext cx="1789909" cy="477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1 459 260 </a:t>
          </a:r>
          <a:r>
            <a:rPr lang="ru-RU" sz="1400" b="1" dirty="0" err="1" smtClean="0"/>
            <a:t>т.р</a:t>
          </a:r>
          <a:r>
            <a:rPr lang="ru-RU" sz="1400" b="1" dirty="0" smtClean="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0.16529</cdr:x>
      <cdr:y>0.34175</cdr:y>
    </cdr:from>
    <cdr:to>
      <cdr:x>0.30577</cdr:x>
      <cdr:y>0.40505</cdr:y>
    </cdr:to>
    <cdr:cxnSp macro="">
      <cdr:nvCxnSpPr>
        <cdr:cNvPr id="3" name="Прямая соединительная линия 2"/>
        <cdr:cNvCxnSpPr/>
      </cdr:nvCxnSpPr>
      <cdr:spPr>
        <a:xfrm xmlns:a="http://schemas.openxmlformats.org/drawingml/2006/main" flipH="1">
          <a:off x="1440284" y="1943878"/>
          <a:ext cx="1224132" cy="36003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0.82638</cdr:x>
      <cdr:y>0.43037</cdr:y>
    </cdr:from>
    <cdr:to>
      <cdr:x>0.85117</cdr:x>
      <cdr:y>0.62026</cdr:y>
    </cdr:to>
    <cdr:cxnSp macro="">
      <cdr:nvCxnSpPr>
        <cdr:cNvPr id="22" name="Прямая соединительная линия 21"/>
        <cdr:cNvCxnSpPr/>
      </cdr:nvCxnSpPr>
      <cdr:spPr>
        <a:xfrm xmlns:a="http://schemas.openxmlformats.org/drawingml/2006/main">
          <a:off x="7200924" y="2447925"/>
          <a:ext cx="216024" cy="10801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0.85117</cdr:x>
      <cdr:y>0.34175</cdr:y>
    </cdr:from>
    <cdr:to>
      <cdr:x>0.94207</cdr:x>
      <cdr:y>0.481</cdr:y>
    </cdr:to>
    <cdr:cxnSp macro="">
      <cdr:nvCxnSpPr>
        <cdr:cNvPr id="24" name="Прямая соединительная линия 23"/>
        <cdr:cNvCxnSpPr/>
      </cdr:nvCxnSpPr>
      <cdr:spPr>
        <a:xfrm xmlns:a="http://schemas.openxmlformats.org/drawingml/2006/main">
          <a:off x="7416948" y="1943869"/>
          <a:ext cx="792088" cy="7920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13.01.2020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21</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fld id="{A09BD795-D448-4A3F-A00A-84326D04F6C5}" type="datetimeFigureOut">
              <a:rPr lang="ru-RU" smtClean="0"/>
              <a:pPr>
                <a:defRPr/>
              </a:pPr>
              <a:t>13.01.2020</a:t>
            </a:fld>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13.01.2020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13.01.2020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CE47F05A-E00B-4E36-BA99-02540FC9A48E}" type="datetimeFigureOut">
              <a:rPr lang="ru-RU" smtClean="0"/>
              <a:pPr>
                <a:defRPr/>
              </a:pPr>
              <a:t>13.01.2020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fld id="{17050665-8D58-46AF-BE46-03C231992A2F}" type="datetimeFigureOut">
              <a:rPr lang="ru-RU" smtClean="0"/>
              <a:pPr>
                <a:defRPr/>
              </a:pPr>
              <a:t>13.01.2020</a:t>
            </a:fld>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23FB87C4-EB18-434E-B80B-787384100E04}"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fld id="{ACC79D77-351F-44DA-A01B-7056FAB89389}" type="datetimeFigureOut">
              <a:rPr lang="ru-RU" smtClean="0"/>
              <a:pPr>
                <a:defRPr/>
              </a:pPr>
              <a:t>13.01.2020</a:t>
            </a:fld>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fld id="{F721027D-4059-469F-8F00-9787C8EF1CA2}" type="datetimeFigureOut">
              <a:rPr lang="ru-RU" smtClean="0"/>
              <a:pPr>
                <a:defRPr/>
              </a:pPr>
              <a:t>13.01.2020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B3BD102C-F4C8-4B06-BCC2-639851A0F63E}"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966DB77F-2089-43E4-9221-E830DB73F88D}" type="datetimeFigureOut">
              <a:rPr lang="ru-RU" smtClean="0"/>
              <a:pPr>
                <a:defRPr/>
              </a:pPr>
              <a:t>13.01.2020</a:t>
            </a:fld>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35933479-A60A-480E-8C6B-268551222AF2}" type="datetimeFigureOut">
              <a:rPr lang="ru-RU" smtClean="0"/>
              <a:pPr>
                <a:defRPr/>
              </a:pPr>
              <a:t>13.01.2020</a:t>
            </a:fld>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149DAFFF-998B-4488-923B-0AB275EDB2BC}" type="datetimeFigureOut">
              <a:rPr lang="ru-RU" smtClean="0"/>
              <a:pPr>
                <a:defRPr/>
              </a:pPr>
              <a:t>13.01.2020</a:t>
            </a:fld>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fld id="{6F6BB943-E027-4F80-893C-9071788449DC}" type="datetimeFigureOut">
              <a:rPr lang="ru-RU" smtClean="0"/>
              <a:pPr>
                <a:defRPr/>
              </a:pPr>
              <a:t>13.01.2020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2115D3D8-EC33-4C94-992B-B0313F93D7AB}"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78A734A-18AB-4DE1-A352-32BB22A22F73}" type="datetimeFigureOut">
              <a:rPr lang="ru-RU" smtClean="0"/>
              <a:pPr>
                <a:defRPr/>
              </a:pPr>
              <a:t>13.01.2020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EC6A9F3C-A00C-4BF5-8980-103AC1BA867F}"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648072"/>
          </a:xfrm>
        </p:spPr>
        <p:txBody>
          <a:bodyPr rtlCol="0">
            <a:normAutofit fontScale="62500" lnSpcReduction="20000"/>
          </a:bodyPr>
          <a:lstStyle/>
          <a:p>
            <a:pPr algn="ctr" fontAlgn="auto">
              <a:buClr>
                <a:schemeClr val="accent6">
                  <a:lumMod val="75000"/>
                </a:schemeClr>
              </a:buClr>
              <a:defRPr/>
            </a:pPr>
            <a:r>
              <a:rPr lang="ru-RU" dirty="0" smtClean="0"/>
              <a:t>К </a:t>
            </a:r>
            <a:r>
              <a:rPr lang="ru-RU" dirty="0" smtClean="0"/>
              <a:t> бюджету </a:t>
            </a:r>
            <a:r>
              <a:rPr lang="ru-RU" dirty="0" smtClean="0"/>
              <a:t>муниципального образования «</a:t>
            </a:r>
            <a:r>
              <a:rPr lang="ru-RU" dirty="0" err="1" smtClean="0"/>
              <a:t>Тахтамукайский</a:t>
            </a:r>
            <a:r>
              <a:rPr lang="ru-RU" dirty="0" smtClean="0"/>
              <a:t> район» на 2020 год и плановый период 2021 и 2022 годов</a:t>
            </a:r>
            <a:r>
              <a:rPr lang="en-US" dirty="0" smtClean="0"/>
              <a:t> </a:t>
            </a:r>
            <a:r>
              <a:rPr lang="ru-RU" dirty="0" smtClean="0"/>
              <a:t> </a:t>
            </a:r>
            <a:r>
              <a:rPr lang="ru-RU" dirty="0" smtClean="0"/>
              <a:t>№66 от 19.12.2019г.</a:t>
            </a:r>
            <a:endParaRPr lang="ru-RU"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544" y="4502440"/>
            <a:ext cx="26460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761" y="2780557"/>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24797"/>
            <a:ext cx="2808312" cy="16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4959" y="2859129"/>
            <a:ext cx="2236249" cy="16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1" y="4485645"/>
            <a:ext cx="2879048" cy="1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1016610"/>
            <a:ext cx="2659023" cy="17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4502440"/>
            <a:ext cx="28083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449" y="1016610"/>
            <a:ext cx="2798338" cy="1574065"/>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6216" y="1016610"/>
            <a:ext cx="2520280" cy="174878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3139057041"/>
              </p:ext>
            </p:extLst>
          </p:nvPr>
        </p:nvGraphicFramePr>
        <p:xfrm>
          <a:off x="633413" y="209550"/>
          <a:ext cx="7877175" cy="622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(2018-2022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2880656630"/>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smtClean="0"/>
              <a:t>Структура налоговых доходов в проекте бюджета МО «</a:t>
            </a:r>
            <a:r>
              <a:rPr lang="ru-RU" sz="2000" dirty="0" err="1" smtClean="0"/>
              <a:t>Тахтамукайский</a:t>
            </a:r>
            <a:r>
              <a:rPr lang="ru-RU" sz="2000" dirty="0" smtClean="0"/>
              <a:t> район»  на 2020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2806240989"/>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08912" cy="1863080"/>
          </a:xfrm>
        </p:spPr>
        <p:txBody>
          <a:bodyPr>
            <a:normAutofit fontScale="90000"/>
          </a:bodyPr>
          <a:lstStyle/>
          <a:p>
            <a:pPr marL="320040" indent="-320040" algn="ctr" fontAlgn="auto">
              <a:spcAft>
                <a:spcPts val="0"/>
              </a:spcAft>
              <a:buClr>
                <a:schemeClr val="accent6">
                  <a:lumMod val="75000"/>
                </a:schemeClr>
              </a:buClr>
              <a:defRPr/>
            </a:pPr>
            <a:r>
              <a:rPr lang="ru-RU" sz="2000" dirty="0" smtClean="0"/>
              <a:t>Безвозмездные поступления из республиканского бюджета</a:t>
            </a:r>
            <a:br>
              <a:rPr lang="ru-RU" sz="2000" dirty="0" smtClean="0"/>
            </a:br>
            <a:r>
              <a:rPr lang="ru-RU" sz="2000" dirty="0" smtClean="0"/>
              <a:t/>
            </a:r>
            <a:br>
              <a:rPr lang="ru-RU" sz="2000" dirty="0" smtClean="0"/>
            </a:br>
            <a:r>
              <a:rPr lang="ru-RU" sz="1400" dirty="0" smtClean="0"/>
              <a:t>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a:t>
            </a:r>
            <a:br>
              <a:rPr lang="ru-RU" sz="1400" dirty="0" smtClean="0"/>
            </a:br>
            <a:r>
              <a:rPr lang="ru-RU" sz="1400" dirty="0" smtClean="0"/>
              <a:t/>
            </a:r>
            <a:br>
              <a:rPr lang="ru-RU" sz="1400" dirty="0" smtClean="0"/>
            </a:br>
            <a:r>
              <a:rPr lang="ru-RU" sz="1800" dirty="0" smtClean="0"/>
              <a:t>Структура безвозмездных поступлений из республиканского бюджета  в  бюджете МО «</a:t>
            </a:r>
            <a:r>
              <a:rPr lang="ru-RU" sz="1800" dirty="0" err="1" smtClean="0"/>
              <a:t>Тахтамукайский</a:t>
            </a:r>
            <a:r>
              <a:rPr lang="ru-RU" sz="1800" dirty="0" smtClean="0"/>
              <a:t> район» на 2020-2022 гг. (</a:t>
            </a:r>
            <a:r>
              <a:rPr lang="ru-RU" sz="1800" dirty="0" err="1" smtClean="0"/>
              <a:t>тыс.руб</a:t>
            </a:r>
            <a:r>
              <a:rPr lang="ru-RU" sz="1800" dirty="0" smtClean="0"/>
              <a:t>.)</a:t>
            </a: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2221402739"/>
              </p:ext>
            </p:extLst>
          </p:nvPr>
        </p:nvGraphicFramePr>
        <p:xfrm>
          <a:off x="827584" y="3330575"/>
          <a:ext cx="7920037" cy="3527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smtClean="0"/>
              <a:t>КРУПНЕЙШИЕ НАЛОГОПЛАТЕЛЬЩИКИ В ТАХТАМУКАЙСКОМ РАЙОНЕ</a:t>
            </a:r>
            <a:endParaRPr lang="ru-RU" sz="18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48347" y="2736489"/>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smtClean="0"/>
              <a:t>ООО«Пластиктрейд</a:t>
            </a:r>
            <a:r>
              <a:rPr lang="ru-RU" sz="1400" b="1" dirty="0" smtClean="0"/>
              <a:t>»</a:t>
            </a:r>
            <a:endParaRPr lang="ru-RU" sz="1400" b="1" dirty="0"/>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smtClean="0"/>
              <a:t>ООО «Новые технологии»</a:t>
            </a:r>
            <a:endParaRPr lang="ru-RU" sz="1400" b="1" dirty="0"/>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smtClean="0"/>
              <a:t>ООО «Дом </a:t>
            </a:r>
            <a:r>
              <a:rPr lang="ru-RU" sz="1400" b="1" dirty="0" err="1" smtClean="0"/>
              <a:t>БытХим</a:t>
            </a:r>
            <a:r>
              <a:rPr lang="ru-RU" sz="1400" b="1" dirty="0" smtClean="0"/>
              <a:t>»</a:t>
            </a:r>
            <a:endParaRPr lang="ru-RU" sz="1400" b="1" dirty="0"/>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smtClean="0"/>
              <a:t>ООО «</a:t>
            </a:r>
            <a:r>
              <a:rPr lang="ru-RU" sz="1400" b="1" dirty="0" err="1" smtClean="0"/>
              <a:t>Новатек</a:t>
            </a:r>
            <a:r>
              <a:rPr lang="ru-RU" sz="1400" b="1" dirty="0" smtClean="0"/>
              <a:t>»</a:t>
            </a:r>
            <a:endParaRPr lang="ru-RU" sz="1400" b="1" dirty="0"/>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smtClean="0"/>
              <a:t>ООО «Мебельная фабрика «ИВНА»</a:t>
            </a:r>
            <a:endParaRPr lang="ru-RU" sz="1400" b="1" dirty="0"/>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smtClean="0"/>
              <a:t>ООО «Окна – Гарант»</a:t>
            </a:r>
            <a:endParaRPr lang="ru-RU" sz="1400" b="1" dirty="0"/>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smtClean="0"/>
              <a:t>ООО «</a:t>
            </a:r>
            <a:r>
              <a:rPr lang="ru-RU" sz="1400" b="1" dirty="0" err="1" smtClean="0"/>
              <a:t>Леруа-Мерлен</a:t>
            </a:r>
            <a:r>
              <a:rPr lang="ru-RU" sz="1400" b="1" dirty="0" smtClean="0"/>
              <a:t>»</a:t>
            </a:r>
            <a:endParaRPr lang="ru-RU" sz="1400" b="1" dirty="0"/>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smtClean="0"/>
              <a:t>ООО «ИКЕА-МОС»</a:t>
            </a:r>
            <a:endParaRPr lang="ru-RU" sz="1400" b="1" dirty="0"/>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smtClean="0"/>
              <a:t>ООО Автоцентр «Юг-Авто»</a:t>
            </a:r>
            <a:endParaRPr lang="ru-RU" sz="1400" b="1" dirty="0"/>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80920" cy="1080120"/>
          </a:xfrm>
        </p:spPr>
        <p:txBody>
          <a:bodyPr>
            <a:normAutofit fontScale="90000"/>
          </a:bodyPr>
          <a:lstStyle/>
          <a:p>
            <a:pPr marL="320040" indent="-320040" algn="ctr" fontAlgn="auto">
              <a:spcAft>
                <a:spcPts val="0"/>
              </a:spcAft>
              <a:buClr>
                <a:schemeClr val="accent6">
                  <a:lumMod val="75000"/>
                </a:schemeClr>
              </a:buClr>
              <a:defRPr/>
            </a:pPr>
            <a:r>
              <a:rPr lang="ru-RU" sz="1800" b="1" dirty="0" smtClean="0"/>
              <a:t>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a:t>
            </a:r>
            <a:br>
              <a:rPr lang="ru-RU" sz="1800" b="1" dirty="0" smtClean="0"/>
            </a:br>
            <a:r>
              <a:rPr lang="ru-RU" sz="1800" b="1" dirty="0" smtClean="0"/>
              <a:t>Межбюджетные трансферты из бюджета МО «</a:t>
            </a:r>
            <a:r>
              <a:rPr lang="ru-RU" sz="1800" b="1" dirty="0" err="1" smtClean="0"/>
              <a:t>Тахтамукайский</a:t>
            </a:r>
            <a:r>
              <a:rPr lang="ru-RU" sz="1800" b="1" dirty="0" smtClean="0"/>
              <a:t> район» в бюджеты поселений в 2020 году составят (</a:t>
            </a:r>
            <a:r>
              <a:rPr lang="ru-RU" sz="1800" b="1" dirty="0" err="1" smtClean="0"/>
              <a:t>тыс.руб</a:t>
            </a:r>
            <a:r>
              <a:rPr lang="ru-RU" sz="1800" b="1" dirty="0" smtClean="0"/>
              <a:t>.)</a:t>
            </a:r>
            <a:br>
              <a:rPr lang="ru-RU" sz="1800" b="1" dirty="0" smtClean="0"/>
            </a:br>
            <a:endParaRPr lang="ru-RU" sz="1800" b="1" dirty="0"/>
          </a:p>
        </p:txBody>
      </p:sp>
      <p:graphicFrame>
        <p:nvGraphicFramePr>
          <p:cNvPr id="3" name="Диаграмма 2"/>
          <p:cNvGraphicFramePr>
            <a:graphicFrameLocks/>
          </p:cNvGraphicFramePr>
          <p:nvPr>
            <p:extLst>
              <p:ext uri="{D42A27DB-BD31-4B8C-83A1-F6EECF244321}">
                <p14:modId xmlns:p14="http://schemas.microsoft.com/office/powerpoint/2010/main" val="2385888063"/>
              </p:ext>
            </p:extLst>
          </p:nvPr>
        </p:nvGraphicFramePr>
        <p:xfrm>
          <a:off x="827584" y="1988840"/>
          <a:ext cx="7729339" cy="4753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776864" cy="1143000"/>
          </a:xfrm>
        </p:spPr>
        <p:txBody>
          <a:bodyPr/>
          <a:lstStyle/>
          <a:p>
            <a:pPr algn="just"/>
            <a:r>
              <a:rPr lang="ru-RU" sz="1400" dirty="0" smtClean="0"/>
              <a:t>РАСПРЕДЕЛЕНИЕ ДОТАЦИЙ НА ВЫРАВНИВАНИЕ БЮДЖЕТНОЙ ОБЕСПЕЧЕННОСТИ ПОСЕЛЕНИЙ ИЗ ФОНДА ФИНАНСОВОЙ ПОДДЕРЖКИ ПОСЕЛЕНИЙ МУНИЦИПАЛЬНОГО ОБРАЗОВАНИЯ «ТАХТАМУКАЙСКИЙ РАЙОН» НА 2020 ГОД</a:t>
            </a: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82548507"/>
              </p:ext>
            </p:extLst>
          </p:nvPr>
        </p:nvGraphicFramePr>
        <p:xfrm>
          <a:off x="827088" y="1341438"/>
          <a:ext cx="7705726" cy="3337560"/>
        </p:xfrm>
        <a:graphic>
          <a:graphicData uri="http://schemas.openxmlformats.org/drawingml/2006/table">
            <a:tbl>
              <a:tblPr firstRow="1" bandRow="1">
                <a:tableStyleId>{5C22544A-7EE6-4342-B048-85BDC9FD1C3A}</a:tableStyleId>
              </a:tblPr>
              <a:tblGrid>
                <a:gridCol w="5617120"/>
                <a:gridCol w="2088606"/>
              </a:tblGrid>
              <a:tr h="370840">
                <a:tc>
                  <a:txBody>
                    <a:bodyPr/>
                    <a:lstStyle/>
                    <a:p>
                      <a:r>
                        <a:rPr lang="ru-RU" sz="1400" dirty="0" smtClean="0"/>
                        <a:t>Наименование </a:t>
                      </a:r>
                      <a:endParaRPr lang="ru-RU" sz="1400" dirty="0"/>
                    </a:p>
                  </a:txBody>
                  <a:tcPr/>
                </a:tc>
                <a:tc>
                  <a:txBody>
                    <a:bodyPr/>
                    <a:lstStyle/>
                    <a:p>
                      <a:r>
                        <a:rPr lang="ru-RU" sz="1400" dirty="0" smtClean="0"/>
                        <a:t> Сумма (</a:t>
                      </a:r>
                      <a:r>
                        <a:rPr lang="ru-RU" sz="1400" dirty="0" err="1" smtClean="0"/>
                        <a:t>тыс.руб</a:t>
                      </a:r>
                      <a:r>
                        <a:rPr lang="ru-RU" sz="1400" dirty="0" smtClean="0"/>
                        <a:t>.)</a:t>
                      </a:r>
                      <a:endParaRPr lang="ru-RU" sz="1400" dirty="0"/>
                    </a:p>
                  </a:txBody>
                  <a:tcPr/>
                </a:tc>
              </a:tr>
              <a:tr h="370840">
                <a:tc>
                  <a:txBody>
                    <a:bodyPr/>
                    <a:lstStyle/>
                    <a:p>
                      <a:r>
                        <a:rPr lang="ru-RU" sz="1400" dirty="0" err="1" smtClean="0"/>
                        <a:t>Яблоновское</a:t>
                      </a:r>
                      <a:r>
                        <a:rPr lang="ru-RU" sz="1400" dirty="0" smtClean="0"/>
                        <a:t> городское поселение</a:t>
                      </a:r>
                      <a:endParaRPr lang="ru-RU" sz="1400" dirty="0"/>
                    </a:p>
                  </a:txBody>
                  <a:tcPr/>
                </a:tc>
                <a:tc>
                  <a:txBody>
                    <a:bodyPr/>
                    <a:lstStyle/>
                    <a:p>
                      <a:r>
                        <a:rPr lang="ru-RU" sz="1400" dirty="0" smtClean="0"/>
                        <a:t>5</a:t>
                      </a:r>
                      <a:r>
                        <a:rPr lang="ru-RU" sz="1400" baseline="0" dirty="0" smtClean="0"/>
                        <a:t> 714</a:t>
                      </a:r>
                      <a:endParaRPr lang="ru-RU" sz="1400" dirty="0"/>
                    </a:p>
                  </a:txBody>
                  <a:tcPr/>
                </a:tc>
              </a:tr>
              <a:tr h="370840">
                <a:tc>
                  <a:txBody>
                    <a:bodyPr/>
                    <a:lstStyle/>
                    <a:p>
                      <a:r>
                        <a:rPr lang="ru-RU" sz="1400" dirty="0" err="1" smtClean="0"/>
                        <a:t>Энемское</a:t>
                      </a:r>
                      <a:r>
                        <a:rPr lang="ru-RU" sz="1400" dirty="0" smtClean="0"/>
                        <a:t> городское поселение</a:t>
                      </a:r>
                      <a:endParaRPr lang="ru-RU" sz="1400" dirty="0"/>
                    </a:p>
                  </a:txBody>
                  <a:tcPr/>
                </a:tc>
                <a:tc>
                  <a:txBody>
                    <a:bodyPr/>
                    <a:lstStyle/>
                    <a:p>
                      <a:r>
                        <a:rPr lang="ru-RU" sz="1400" dirty="0" smtClean="0"/>
                        <a:t>4</a:t>
                      </a:r>
                      <a:r>
                        <a:rPr lang="ru-RU" sz="1400" baseline="0" dirty="0" smtClean="0"/>
                        <a:t> 336</a:t>
                      </a:r>
                      <a:endParaRPr lang="ru-RU" sz="1400" dirty="0"/>
                    </a:p>
                  </a:txBody>
                  <a:tcPr/>
                </a:tc>
              </a:tr>
              <a:tr h="370840">
                <a:tc>
                  <a:txBody>
                    <a:bodyPr/>
                    <a:lstStyle/>
                    <a:p>
                      <a:r>
                        <a:rPr lang="ru-RU" sz="1400" dirty="0" err="1" smtClean="0"/>
                        <a:t>Тахтамукайское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396</a:t>
                      </a:r>
                      <a:endParaRPr lang="ru-RU" sz="1400" dirty="0"/>
                    </a:p>
                  </a:txBody>
                  <a:tcPr/>
                </a:tc>
              </a:tr>
              <a:tr h="370840">
                <a:tc>
                  <a:txBody>
                    <a:bodyPr/>
                    <a:lstStyle/>
                    <a:p>
                      <a:r>
                        <a:rPr lang="ru-RU" sz="1400" dirty="0" err="1" smtClean="0"/>
                        <a:t>Старобжегокайское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173</a:t>
                      </a:r>
                      <a:endParaRPr lang="ru-RU" sz="1400" dirty="0"/>
                    </a:p>
                  </a:txBody>
                  <a:tcPr/>
                </a:tc>
              </a:tr>
              <a:tr h="370840">
                <a:tc>
                  <a:txBody>
                    <a:bodyPr/>
                    <a:lstStyle/>
                    <a:p>
                      <a:r>
                        <a:rPr lang="ru-RU" sz="1400" dirty="0" err="1" smtClean="0"/>
                        <a:t>Афипсипское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642</a:t>
                      </a:r>
                      <a:endParaRPr lang="ru-RU" sz="1400" dirty="0"/>
                    </a:p>
                  </a:txBody>
                  <a:tcPr/>
                </a:tc>
              </a:tr>
              <a:tr h="370840">
                <a:tc>
                  <a:txBody>
                    <a:bodyPr/>
                    <a:lstStyle/>
                    <a:p>
                      <a:r>
                        <a:rPr lang="ru-RU" sz="1400" dirty="0" err="1" smtClean="0"/>
                        <a:t>Шенджийское</a:t>
                      </a:r>
                      <a:r>
                        <a:rPr lang="ru-RU" sz="1400" baseline="0" dirty="0" smtClean="0"/>
                        <a:t> сельское поселение</a:t>
                      </a:r>
                      <a:endParaRPr lang="ru-RU" sz="1400" dirty="0"/>
                    </a:p>
                  </a:txBody>
                  <a:tcPr/>
                </a:tc>
                <a:tc>
                  <a:txBody>
                    <a:bodyPr/>
                    <a:lstStyle/>
                    <a:p>
                      <a:r>
                        <a:rPr lang="ru-RU" sz="1400" dirty="0" smtClean="0"/>
                        <a:t>1</a:t>
                      </a:r>
                      <a:r>
                        <a:rPr lang="ru-RU" sz="1400" baseline="0" dirty="0" smtClean="0"/>
                        <a:t> 056</a:t>
                      </a:r>
                      <a:endParaRPr lang="ru-RU" sz="1400" dirty="0"/>
                    </a:p>
                  </a:txBody>
                  <a:tcPr/>
                </a:tc>
              </a:tr>
              <a:tr h="370840">
                <a:tc>
                  <a:txBody>
                    <a:bodyPr/>
                    <a:lstStyle/>
                    <a:p>
                      <a:r>
                        <a:rPr lang="ru-RU" sz="1400" dirty="0" err="1" smtClean="0"/>
                        <a:t>Козетское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069</a:t>
                      </a:r>
                      <a:endParaRPr lang="ru-RU" sz="1400" dirty="0"/>
                    </a:p>
                  </a:txBody>
                  <a:tcPr/>
                </a:tc>
              </a:tr>
              <a:tr h="370840">
                <a:tc>
                  <a:txBody>
                    <a:bodyPr/>
                    <a:lstStyle/>
                    <a:p>
                      <a:r>
                        <a:rPr lang="ru-RU" sz="1400" b="1" dirty="0" smtClean="0"/>
                        <a:t>ВСЕГО:</a:t>
                      </a:r>
                      <a:endParaRPr lang="ru-RU" sz="1400" b="1" dirty="0"/>
                    </a:p>
                  </a:txBody>
                  <a:tcPr/>
                </a:tc>
                <a:tc>
                  <a:txBody>
                    <a:bodyPr/>
                    <a:lstStyle/>
                    <a:p>
                      <a:r>
                        <a:rPr lang="ru-RU" sz="1400" b="1" dirty="0" smtClean="0"/>
                        <a:t>16</a:t>
                      </a:r>
                      <a:r>
                        <a:rPr lang="ru-RU" sz="1400" b="1" baseline="0" dirty="0" smtClean="0"/>
                        <a:t> 386</a:t>
                      </a:r>
                      <a:endParaRPr lang="ru-RU" sz="1400" b="1" dirty="0"/>
                    </a:p>
                  </a:txBody>
                  <a:tcPr/>
                </a:tc>
              </a:tr>
            </a:tbl>
          </a:graphicData>
        </a:graphic>
      </p:graphicFrame>
    </p:spTree>
    <p:extLst>
      <p:ext uri="{BB962C8B-B14F-4D97-AF65-F5344CB8AC3E}">
        <p14:creationId xmlns:p14="http://schemas.microsoft.com/office/powerpoint/2010/main" val="6551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a:t>
            </a:r>
            <a:r>
              <a:rPr lang="ru-RU" sz="1400" dirty="0" smtClean="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10524472"/>
              </p:ext>
            </p:extLst>
          </p:nvPr>
        </p:nvGraphicFramePr>
        <p:xfrm>
          <a:off x="395536" y="4077072"/>
          <a:ext cx="8280920" cy="1259840"/>
        </p:xfrm>
        <a:graphic>
          <a:graphicData uri="http://schemas.openxmlformats.org/drawingml/2006/table">
            <a:tbl>
              <a:tblPr firstRow="1" bandRow="1">
                <a:tableStyleId>{5C22544A-7EE6-4342-B048-85BDC9FD1C3A}</a:tableStyleId>
              </a:tblPr>
              <a:tblGrid>
                <a:gridCol w="4104456"/>
                <a:gridCol w="1368152"/>
                <a:gridCol w="1440160"/>
                <a:gridCol w="1368152"/>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2021г.</a:t>
                      </a:r>
                      <a:endParaRPr lang="ru-RU" sz="1400" dirty="0"/>
                    </a:p>
                  </a:txBody>
                  <a:tcPr/>
                </a:tc>
                <a:tc>
                  <a:txBody>
                    <a:bodyPr/>
                    <a:lstStyle/>
                    <a:p>
                      <a:pPr algn="ctr"/>
                      <a:r>
                        <a:rPr lang="ru-RU" sz="1400" dirty="0" smtClean="0"/>
                        <a:t>1 января 2022г.</a:t>
                      </a:r>
                      <a:endParaRPr lang="ru-RU" sz="1400" dirty="0"/>
                    </a:p>
                  </a:txBody>
                  <a:tcPr/>
                </a:tc>
                <a:tc>
                  <a:txBody>
                    <a:bodyPr/>
                    <a:lstStyle/>
                    <a:p>
                      <a:pPr algn="ctr"/>
                      <a:r>
                        <a:rPr lang="ru-RU" sz="1400" dirty="0" smtClean="0"/>
                        <a:t>1 января 2023г.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baseline="0" dirty="0" smtClean="0"/>
                        <a:t>361 152 руб.</a:t>
                      </a:r>
                      <a:endParaRPr lang="ru-RU" sz="1400" dirty="0"/>
                    </a:p>
                  </a:txBody>
                  <a:tcPr/>
                </a:tc>
                <a:tc>
                  <a:txBody>
                    <a:bodyPr/>
                    <a:lstStyle/>
                    <a:p>
                      <a:r>
                        <a:rPr lang="ru-RU" sz="1400" baseline="0" dirty="0" smtClean="0"/>
                        <a:t>396 673 руб.</a:t>
                      </a:r>
                      <a:endParaRPr lang="ru-RU" sz="1400" dirty="0"/>
                    </a:p>
                  </a:txBody>
                  <a:tcPr/>
                </a:tc>
                <a:tc>
                  <a:txBody>
                    <a:bodyPr/>
                    <a:lstStyle/>
                    <a:p>
                      <a:r>
                        <a:rPr lang="ru-RU" sz="1400" baseline="0" dirty="0" smtClean="0"/>
                        <a:t>420 404 руб.</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lstStyle/>
          <a:p>
            <a:pPr algn="ctr"/>
            <a:r>
              <a:rPr lang="ru-RU" sz="1600" dirty="0" smtClean="0"/>
              <a:t>СОДЕРЖАНИЕ:</a:t>
            </a:r>
            <a:endParaRPr lang="ru-RU" sz="1600" dirty="0"/>
          </a:p>
        </p:txBody>
      </p:sp>
      <p:sp>
        <p:nvSpPr>
          <p:cNvPr id="3" name="Объект 2"/>
          <p:cNvSpPr>
            <a:spLocks noGrp="1"/>
          </p:cNvSpPr>
          <p:nvPr>
            <p:ph idx="1"/>
          </p:nvPr>
        </p:nvSpPr>
        <p:spPr>
          <a:xfrm>
            <a:off x="539552" y="620688"/>
            <a:ext cx="8352928" cy="5976664"/>
          </a:xfrm>
        </p:spPr>
        <p:txBody>
          <a:bodyPr>
            <a:normAutofit fontScale="85000" lnSpcReduction="10000"/>
          </a:bodyPr>
          <a:lstStyle/>
          <a:p>
            <a:r>
              <a:rPr lang="ru-RU" sz="1400" b="1" dirty="0" smtClean="0"/>
              <a:t>Введение……………………………………………………………………………………………………………….………3</a:t>
            </a:r>
          </a:p>
          <a:p>
            <a:r>
              <a:rPr lang="ru-RU" sz="1400" dirty="0" smtClean="0"/>
              <a:t>Стадии бюджета………………………………………………………………………………………..………………….…..3</a:t>
            </a:r>
          </a:p>
          <a:p>
            <a:r>
              <a:rPr lang="ru-RU" sz="1400" dirty="0" smtClean="0"/>
              <a:t>Основные показатели по всем отраслям экономики…………………………………………………………………….4</a:t>
            </a:r>
          </a:p>
          <a:p>
            <a:r>
              <a:rPr lang="ru-RU" sz="1400" dirty="0" smtClean="0"/>
              <a:t>Основные термины…………………………………………………………………………………………….………….…..8</a:t>
            </a:r>
          </a:p>
          <a:p>
            <a:r>
              <a:rPr lang="ru-RU" sz="1400" dirty="0" smtClean="0"/>
              <a:t>Основные параметры бюджета МО «</a:t>
            </a:r>
            <a:r>
              <a:rPr lang="ru-RU" sz="1400" dirty="0" err="1" smtClean="0"/>
              <a:t>Тахтамукайский</a:t>
            </a:r>
            <a:r>
              <a:rPr lang="ru-RU" sz="1400" dirty="0" smtClean="0"/>
              <a:t> район»…………………………………….…………………..9</a:t>
            </a:r>
          </a:p>
          <a:p>
            <a:r>
              <a:rPr lang="ru-RU" sz="1400" b="1" dirty="0" smtClean="0"/>
              <a:t>Доходы бюджета МО «</a:t>
            </a:r>
            <a:r>
              <a:rPr lang="ru-RU" sz="1400" b="1" dirty="0" err="1" smtClean="0"/>
              <a:t>Тахтамукайский</a:t>
            </a:r>
            <a:r>
              <a:rPr lang="ru-RU" sz="1400" b="1" dirty="0" smtClean="0"/>
              <a:t> район»………………………………………….…….…………………….10</a:t>
            </a:r>
          </a:p>
          <a:p>
            <a:r>
              <a:rPr lang="ru-RU" sz="1400" dirty="0" smtClean="0"/>
              <a:t>Структура доходов ………………………………………………………………………………………….…………….11-16</a:t>
            </a:r>
          </a:p>
          <a:p>
            <a:r>
              <a:rPr lang="ru-RU" sz="1400" dirty="0" smtClean="0"/>
              <a:t>Межбюджетные трансферты. Распределение дотаций………………………………….………..…………….....17-18</a:t>
            </a:r>
          </a:p>
          <a:p>
            <a:r>
              <a:rPr lang="ru-RU" sz="1400" dirty="0" smtClean="0"/>
              <a:t>Муниципальный долг…………………………………………………………………………………….……………….….19</a:t>
            </a:r>
          </a:p>
          <a:p>
            <a:r>
              <a:rPr lang="ru-RU" sz="1400" b="1" dirty="0" smtClean="0"/>
              <a:t>Расходы бюджета МО «</a:t>
            </a:r>
            <a:r>
              <a:rPr lang="ru-RU" sz="1400" b="1" dirty="0" err="1" smtClean="0"/>
              <a:t>Тахтамукайский</a:t>
            </a:r>
            <a:r>
              <a:rPr lang="ru-RU" sz="1400" b="1" dirty="0" smtClean="0"/>
              <a:t> район»…………………………………………………….………….…..20</a:t>
            </a:r>
          </a:p>
          <a:p>
            <a:r>
              <a:rPr lang="ru-RU" sz="1400" dirty="0" smtClean="0"/>
              <a:t>Динамика объема расходов  бюджета ……..……………………………………………………………..……….……..20</a:t>
            </a:r>
          </a:p>
          <a:p>
            <a:r>
              <a:rPr lang="ru-RU" sz="1400" dirty="0" smtClean="0"/>
              <a:t>Основные направления расходов бюджета……………………………………………………………..……………....21</a:t>
            </a:r>
          </a:p>
          <a:p>
            <a:r>
              <a:rPr lang="ru-RU" sz="1400" dirty="0" smtClean="0"/>
              <a:t>Распределение расходов бюджета………………………………………………………………………….…….…..22-23</a:t>
            </a:r>
          </a:p>
          <a:p>
            <a:r>
              <a:rPr lang="ru-RU" sz="1400" dirty="0" smtClean="0"/>
              <a:t>Соотношение программных и непрограммных расходов бюджета…………………………………………...……..24</a:t>
            </a:r>
          </a:p>
          <a:p>
            <a:r>
              <a:rPr lang="ru-RU" sz="1400" dirty="0" smtClean="0"/>
              <a:t>Перечень муниципальных программ……………………………………………………………………….…………..22-32</a:t>
            </a:r>
          </a:p>
          <a:p>
            <a:r>
              <a:rPr lang="ru-RU" sz="1400" dirty="0" smtClean="0"/>
              <a:t>Перечень ведомственных программ……………………………………………………………………………..……33-34</a:t>
            </a:r>
          </a:p>
          <a:p>
            <a:r>
              <a:rPr lang="ru-RU" sz="1400" dirty="0" smtClean="0"/>
              <a:t>Общественно-значимые проекты………………………………………………………………………………….………35</a:t>
            </a:r>
          </a:p>
          <a:p>
            <a:r>
              <a:rPr lang="ru-RU" sz="1400" dirty="0" smtClean="0"/>
              <a:t>Объем социальных расходов бюджета……………………………………………………………………..……….……36</a:t>
            </a:r>
          </a:p>
          <a:p>
            <a:r>
              <a:rPr lang="ru-RU" sz="1400" dirty="0" smtClean="0"/>
              <a:t>Информация о расходах бюджета с учетом интересов  целевых групп……………………………………….……37</a:t>
            </a:r>
          </a:p>
          <a:p>
            <a:r>
              <a:rPr lang="ru-RU" sz="1400" dirty="0" smtClean="0"/>
              <a:t>Глоссарий……………………………………………………………………………………………………………....….38-49</a:t>
            </a:r>
          </a:p>
          <a:p>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ИЗМЕНЕНИЯ ОБЪЕМА РАСХОДОВ </a:t>
            </a:r>
            <a:r>
              <a:rPr lang="ru-RU" sz="1600" b="1" dirty="0"/>
              <a:t> </a:t>
            </a:r>
            <a:r>
              <a:rPr lang="ru-RU" sz="1600" b="1" dirty="0" smtClean="0"/>
              <a:t>В  БЮДЖЕТЕ МО «ТАХТАМУКАЙСКИЙ РАЙОН» НА 2020-2022 ГГ.</a:t>
            </a:r>
            <a:endParaRPr lang="ru-RU" sz="1600" b="1"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289130594"/>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288432" y="2564428"/>
            <a:ext cx="1499592" cy="307777"/>
          </a:xfrm>
          <a:prstGeom prst="rect">
            <a:avLst/>
          </a:prstGeom>
          <a:noFill/>
        </p:spPr>
        <p:txBody>
          <a:bodyPr wrap="square" rtlCol="0">
            <a:spAutoFit/>
          </a:bodyPr>
          <a:lstStyle/>
          <a:p>
            <a:r>
              <a:rPr lang="ru-RU" sz="1400" b="1" dirty="0" smtClean="0">
                <a:latin typeface="+mn-lt"/>
              </a:rPr>
              <a:t>1 479 368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436096" y="2410539"/>
            <a:ext cx="1440160" cy="307777"/>
          </a:xfrm>
          <a:prstGeom prst="rect">
            <a:avLst/>
          </a:prstGeom>
          <a:noFill/>
        </p:spPr>
        <p:txBody>
          <a:bodyPr wrap="square" rtlCol="0">
            <a:spAutoFit/>
          </a:bodyPr>
          <a:lstStyle/>
          <a:p>
            <a:r>
              <a:rPr lang="ru-RU" sz="1400" b="1" dirty="0" smtClean="0">
                <a:latin typeface="+mn-lt"/>
              </a:rPr>
              <a:t>1 472 780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dirty="0" smtClean="0"/>
              <a:t>Основные направления расходов в  бюджете МО «</a:t>
            </a:r>
            <a:r>
              <a:rPr lang="ru-RU" sz="1400" dirty="0" err="1" smtClean="0"/>
              <a:t>Тахтамукайский</a:t>
            </a:r>
            <a:r>
              <a:rPr lang="ru-RU" sz="1400" dirty="0" smtClean="0"/>
              <a:t> район» на 2020 г. (</a:t>
            </a:r>
            <a:r>
              <a:rPr lang="ru-RU" sz="1400" dirty="0" err="1" smtClean="0"/>
              <a:t>тыс.руб</a:t>
            </a:r>
            <a:r>
              <a:rPr lang="ru-RU" sz="1400" dirty="0" smtClean="0"/>
              <a:t>.)</a:t>
            </a:r>
            <a:endParaRPr lang="ru-RU" sz="1400" dirty="0"/>
          </a:p>
        </p:txBody>
      </p:sp>
      <p:graphicFrame>
        <p:nvGraphicFramePr>
          <p:cNvPr id="3" name="Диаграмма 2"/>
          <p:cNvGraphicFramePr>
            <a:graphicFrameLocks/>
          </p:cNvGraphicFramePr>
          <p:nvPr>
            <p:extLst>
              <p:ext uri="{D42A27DB-BD31-4B8C-83A1-F6EECF244321}">
                <p14:modId xmlns:p14="http://schemas.microsoft.com/office/powerpoint/2010/main" val="2080913805"/>
              </p:ext>
            </p:extLst>
          </p:nvPr>
        </p:nvGraphicFramePr>
        <p:xfrm>
          <a:off x="179388" y="981075"/>
          <a:ext cx="8713787" cy="5688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dirty="0" smtClean="0"/>
              <a:t>Распределение расходов в  бюджете МО «</a:t>
            </a:r>
            <a:r>
              <a:rPr lang="ru-RU" sz="1600" dirty="0" err="1" smtClean="0"/>
              <a:t>Тахтамукайский</a:t>
            </a:r>
            <a:r>
              <a:rPr lang="ru-RU" sz="1600" dirty="0" smtClean="0"/>
              <a:t> район» на 2020 год на плановый период 2021-2022 гг. по разделам и подразделам классификаций расходов бюджетов Российской Федерации (</a:t>
            </a:r>
            <a:r>
              <a:rPr lang="ru-RU" sz="1600" dirty="0" err="1" smtClean="0"/>
              <a:t>тыс.руб</a:t>
            </a:r>
            <a:r>
              <a:rPr lang="ru-RU" sz="1600" dirty="0" smtClean="0"/>
              <a:t>.)</a:t>
            </a:r>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3354474331"/>
              </p:ext>
            </p:extLst>
          </p:nvPr>
        </p:nvGraphicFramePr>
        <p:xfrm>
          <a:off x="179514" y="764702"/>
          <a:ext cx="8784974" cy="5377628"/>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2020 г.</a:t>
                      </a:r>
                      <a:endParaRPr lang="ru-RU" sz="1100" dirty="0"/>
                    </a:p>
                  </a:txBody>
                  <a:tcPr/>
                </a:tc>
                <a:tc>
                  <a:txBody>
                    <a:bodyPr/>
                    <a:lstStyle/>
                    <a:p>
                      <a:pPr algn="ctr"/>
                      <a:r>
                        <a:rPr lang="ru-RU" sz="1100" dirty="0" smtClean="0"/>
                        <a:t>2021 г.</a:t>
                      </a:r>
                      <a:endParaRPr lang="ru-RU" sz="1100" dirty="0"/>
                    </a:p>
                  </a:txBody>
                  <a:tcPr/>
                </a:tc>
                <a:tc>
                  <a:txBody>
                    <a:bodyPr/>
                    <a:lstStyle/>
                    <a:p>
                      <a:pPr algn="ctr"/>
                      <a:r>
                        <a:rPr lang="ru-RU" sz="1100" dirty="0" smtClean="0"/>
                        <a:t>2022 г.</a:t>
                      </a:r>
                      <a:endParaRPr lang="ru-RU" sz="1100" dirty="0"/>
                    </a:p>
                  </a:txBody>
                  <a:tcPr/>
                </a:tc>
              </a:tr>
              <a:tr h="309202">
                <a:tc>
                  <a:txBody>
                    <a:bodyPr/>
                    <a:lstStyle/>
                    <a:p>
                      <a:r>
                        <a:rPr lang="ru-RU" sz="1100" b="1" dirty="0" smtClean="0"/>
                        <a:t>ОБЩЕГОСУДАРСТВЕННЫЕ</a:t>
                      </a:r>
                      <a:r>
                        <a:rPr lang="ru-RU" sz="1100" b="1" baseline="0" dirty="0" smtClean="0"/>
                        <a:t> ВОПРОСЫ</a:t>
                      </a:r>
                      <a:endParaRPr lang="ru-RU" sz="1100" b="1" dirty="0"/>
                    </a:p>
                  </a:txBody>
                  <a:tcPr/>
                </a:tc>
                <a:tc>
                  <a:txBody>
                    <a:bodyPr/>
                    <a:lstStyle/>
                    <a:p>
                      <a:r>
                        <a:rPr lang="ru-RU" sz="1100" b="1" dirty="0" smtClean="0"/>
                        <a:t>01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167 360</a:t>
                      </a:r>
                      <a:endParaRPr lang="ru-RU" sz="1100" b="1" dirty="0"/>
                    </a:p>
                  </a:txBody>
                  <a:tcPr/>
                </a:tc>
                <a:tc>
                  <a:txBody>
                    <a:bodyPr/>
                    <a:lstStyle/>
                    <a:p>
                      <a:pPr algn="l"/>
                      <a:r>
                        <a:rPr lang="ru-RU" sz="1100" b="1" dirty="0" smtClean="0"/>
                        <a:t>203 508</a:t>
                      </a:r>
                      <a:endParaRPr lang="ru-RU" sz="1100" b="1" dirty="0"/>
                    </a:p>
                  </a:txBody>
                  <a:tcPr/>
                </a:tc>
                <a:tc>
                  <a:txBody>
                    <a:bodyPr/>
                    <a:lstStyle/>
                    <a:p>
                      <a:r>
                        <a:rPr lang="ru-RU" sz="1100" b="1" dirty="0" smtClean="0"/>
                        <a:t>225 446</a:t>
                      </a:r>
                      <a:endParaRPr lang="ru-RU" sz="1100" b="1" dirty="0"/>
                    </a:p>
                  </a:txBody>
                  <a:tcPr/>
                </a:tc>
              </a:tr>
              <a:tr h="362609">
                <a:tc>
                  <a:txBody>
                    <a:bodyPr/>
                    <a:lstStyle/>
                    <a:p>
                      <a:r>
                        <a:rPr lang="ru-RU" sz="1100" dirty="0" smtClean="0"/>
                        <a:t>Функционирование высшего должностного лица  МО</a:t>
                      </a:r>
                      <a:endParaRPr lang="ru-RU" sz="1100" dirty="0"/>
                    </a:p>
                  </a:txBody>
                  <a:tcPr/>
                </a:tc>
                <a:tc>
                  <a:txBody>
                    <a:bodyPr/>
                    <a:lstStyle/>
                    <a:p>
                      <a:r>
                        <a:rPr lang="ru-RU" sz="1100" dirty="0" smtClean="0"/>
                        <a:t>01</a:t>
                      </a:r>
                      <a:endParaRPr lang="ru-RU" sz="1100" dirty="0"/>
                    </a:p>
                  </a:txBody>
                  <a:tcPr/>
                </a:tc>
                <a:tc>
                  <a:txBody>
                    <a:bodyPr/>
                    <a:lstStyle/>
                    <a:p>
                      <a:r>
                        <a:rPr lang="ru-RU" sz="1100" dirty="0" smtClean="0"/>
                        <a:t>02</a:t>
                      </a:r>
                      <a:endParaRPr lang="ru-RU" sz="1100" dirty="0"/>
                    </a:p>
                  </a:txBody>
                  <a:tcPr/>
                </a:tc>
                <a:tc>
                  <a:txBody>
                    <a:bodyPr/>
                    <a:lstStyle/>
                    <a:p>
                      <a:r>
                        <a:rPr lang="ru-RU" sz="1100" dirty="0" smtClean="0"/>
                        <a:t>1</a:t>
                      </a:r>
                      <a:r>
                        <a:rPr lang="ru-RU" sz="1100" baseline="0" dirty="0" smtClean="0"/>
                        <a:t> 847</a:t>
                      </a:r>
                      <a:endParaRPr lang="ru-RU" sz="1100" dirty="0"/>
                    </a:p>
                  </a:txBody>
                  <a:tcPr/>
                </a:tc>
                <a:tc>
                  <a:txBody>
                    <a:bodyPr/>
                    <a:lstStyle/>
                    <a:p>
                      <a:r>
                        <a:rPr lang="ru-RU" sz="1100" dirty="0" smtClean="0"/>
                        <a:t>1 864</a:t>
                      </a:r>
                      <a:endParaRPr lang="ru-RU" sz="1100" dirty="0"/>
                    </a:p>
                  </a:txBody>
                  <a:tcPr/>
                </a:tc>
                <a:tc>
                  <a:txBody>
                    <a:bodyPr/>
                    <a:lstStyle/>
                    <a:p>
                      <a:r>
                        <a:rPr lang="ru-RU" sz="1100" dirty="0" smtClean="0"/>
                        <a:t>2</a:t>
                      </a:r>
                      <a:r>
                        <a:rPr lang="ru-RU" sz="1100" baseline="0" dirty="0" smtClean="0"/>
                        <a:t> 051 </a:t>
                      </a:r>
                      <a:endParaRPr lang="ru-RU" sz="1100" dirty="0"/>
                    </a:p>
                  </a:txBody>
                  <a:tcPr/>
                </a:tc>
              </a:tr>
              <a:tr h="357471">
                <a:tc>
                  <a:txBody>
                    <a:bodyPr/>
                    <a:lstStyle/>
                    <a:p>
                      <a:r>
                        <a:rPr lang="ru-RU" sz="1100" dirty="0" err="1" smtClean="0"/>
                        <a:t>Функц-ние</a:t>
                      </a:r>
                      <a:r>
                        <a:rPr lang="ru-RU" sz="1100" dirty="0" smtClean="0"/>
                        <a:t> законодательных</a:t>
                      </a:r>
                      <a:r>
                        <a:rPr lang="ru-RU" sz="1100" baseline="0" dirty="0" smtClean="0"/>
                        <a:t> (представительных)</a:t>
                      </a:r>
                      <a:r>
                        <a:rPr lang="ru-RU" sz="1100" dirty="0" smtClean="0"/>
                        <a:t>лиц МО</a:t>
                      </a:r>
                    </a:p>
                    <a:p>
                      <a:endParaRPr lang="ru-RU" sz="1100" dirty="0"/>
                    </a:p>
                  </a:txBody>
                  <a:tcPr/>
                </a:tc>
                <a:tc>
                  <a:txBody>
                    <a:bodyPr/>
                    <a:lstStyle/>
                    <a:p>
                      <a:r>
                        <a:rPr lang="ru-RU" sz="1100" dirty="0" smtClean="0"/>
                        <a:t>01</a:t>
                      </a:r>
                      <a:endParaRPr lang="ru-RU" sz="1100" dirty="0"/>
                    </a:p>
                  </a:txBody>
                  <a:tcPr/>
                </a:tc>
                <a:tc>
                  <a:txBody>
                    <a:bodyPr/>
                    <a:lstStyle/>
                    <a:p>
                      <a:r>
                        <a:rPr lang="ru-RU" sz="1100" dirty="0" smtClean="0"/>
                        <a:t>03</a:t>
                      </a:r>
                    </a:p>
                    <a:p>
                      <a:endParaRPr lang="ru-RU" sz="1100" dirty="0"/>
                    </a:p>
                  </a:txBody>
                  <a:tcPr/>
                </a:tc>
                <a:tc>
                  <a:txBody>
                    <a:bodyPr/>
                    <a:lstStyle/>
                    <a:p>
                      <a:r>
                        <a:rPr lang="ru-RU" sz="1100" dirty="0" smtClean="0"/>
                        <a:t>6</a:t>
                      </a:r>
                      <a:r>
                        <a:rPr lang="ru-RU" sz="1100" baseline="0" dirty="0" smtClean="0"/>
                        <a:t> 459</a:t>
                      </a:r>
                      <a:endParaRPr lang="ru-RU" sz="1100" dirty="0" smtClean="0"/>
                    </a:p>
                    <a:p>
                      <a:endParaRPr lang="ru-RU" sz="1100" dirty="0"/>
                    </a:p>
                  </a:txBody>
                  <a:tcPr/>
                </a:tc>
                <a:tc>
                  <a:txBody>
                    <a:bodyPr/>
                    <a:lstStyle/>
                    <a:p>
                      <a:pPr algn="l"/>
                      <a:r>
                        <a:rPr lang="ru-RU" sz="1100" b="0" dirty="0" smtClean="0"/>
                        <a:t>7 105</a:t>
                      </a:r>
                      <a:endParaRPr lang="ru-RU" sz="1100" b="0" dirty="0"/>
                    </a:p>
                  </a:txBody>
                  <a:tcPr/>
                </a:tc>
                <a:tc>
                  <a:txBody>
                    <a:bodyPr/>
                    <a:lstStyle/>
                    <a:p>
                      <a:pPr algn="l"/>
                      <a:r>
                        <a:rPr lang="ru-RU" sz="1100" b="0" dirty="0" smtClean="0"/>
                        <a:t>7</a:t>
                      </a:r>
                      <a:r>
                        <a:rPr lang="ru-RU" sz="1100" b="0" baseline="0" dirty="0" smtClean="0"/>
                        <a:t> 640</a:t>
                      </a:r>
                      <a:endParaRPr lang="ru-RU" sz="1100" b="0" dirty="0"/>
                    </a:p>
                  </a:txBody>
                  <a:tcPr/>
                </a:tc>
              </a:tr>
              <a:tr h="260311">
                <a:tc>
                  <a:txBody>
                    <a:bodyPr/>
                    <a:lstStyle/>
                    <a:p>
                      <a:r>
                        <a:rPr lang="ru-RU" sz="1100" dirty="0" smtClean="0"/>
                        <a:t>Функционирование органов местной администрации</a:t>
                      </a:r>
                      <a:endParaRPr lang="ru-RU" sz="1100" dirty="0"/>
                    </a:p>
                  </a:txBody>
                  <a:tcPr/>
                </a:tc>
                <a:tc>
                  <a:txBody>
                    <a:bodyPr/>
                    <a:lstStyle/>
                    <a:p>
                      <a:r>
                        <a:rPr lang="ru-RU" sz="1100" dirty="0" smtClean="0"/>
                        <a:t>01</a:t>
                      </a:r>
                      <a:endParaRPr lang="ru-RU" sz="1100" dirty="0"/>
                    </a:p>
                  </a:txBody>
                  <a:tcPr/>
                </a:tc>
                <a:tc>
                  <a:txBody>
                    <a:bodyPr/>
                    <a:lstStyle/>
                    <a:p>
                      <a:r>
                        <a:rPr lang="ru-RU" sz="1100" dirty="0" smtClean="0"/>
                        <a:t>04</a:t>
                      </a:r>
                      <a:endParaRPr lang="ru-RU" sz="1100" dirty="0"/>
                    </a:p>
                  </a:txBody>
                  <a:tcPr/>
                </a:tc>
                <a:tc>
                  <a:txBody>
                    <a:bodyPr/>
                    <a:lstStyle/>
                    <a:p>
                      <a:r>
                        <a:rPr lang="ru-RU" sz="1100" dirty="0" smtClean="0"/>
                        <a:t>69</a:t>
                      </a:r>
                      <a:r>
                        <a:rPr lang="ru-RU" sz="1100" baseline="0" dirty="0" smtClean="0"/>
                        <a:t> 663</a:t>
                      </a:r>
                      <a:endParaRPr lang="ru-RU" sz="1100" dirty="0"/>
                    </a:p>
                  </a:txBody>
                  <a:tcPr/>
                </a:tc>
                <a:tc>
                  <a:txBody>
                    <a:bodyPr/>
                    <a:lstStyle/>
                    <a:p>
                      <a:r>
                        <a:rPr lang="ru-RU" sz="1100" dirty="0" smtClean="0"/>
                        <a:t>77 292</a:t>
                      </a:r>
                      <a:endParaRPr lang="ru-RU" sz="1100" dirty="0"/>
                    </a:p>
                  </a:txBody>
                  <a:tcPr/>
                </a:tc>
                <a:tc>
                  <a:txBody>
                    <a:bodyPr/>
                    <a:lstStyle/>
                    <a:p>
                      <a:r>
                        <a:rPr lang="ru-RU" sz="1100" dirty="0" smtClean="0"/>
                        <a:t>81 233</a:t>
                      </a:r>
                      <a:endParaRPr lang="ru-RU" sz="1100" dirty="0"/>
                    </a:p>
                  </a:txBody>
                  <a:tcPr/>
                </a:tc>
              </a:tr>
              <a:tr h="482888">
                <a:tc>
                  <a:txBody>
                    <a:bodyPr/>
                    <a:lstStyle/>
                    <a:p>
                      <a:r>
                        <a:rPr lang="ru-RU" sz="1100" dirty="0" smtClean="0"/>
                        <a:t>Обеспечение</a:t>
                      </a:r>
                      <a:r>
                        <a:rPr lang="ru-RU" sz="1100" baseline="0" dirty="0" smtClean="0"/>
                        <a:t> деятельности финансовых, налоговых и таможенных органов и органов надзора</a:t>
                      </a:r>
                      <a:endParaRPr lang="ru-RU" sz="1100" dirty="0"/>
                    </a:p>
                  </a:txBody>
                  <a:tcPr/>
                </a:tc>
                <a:tc>
                  <a:txBody>
                    <a:bodyPr/>
                    <a:lstStyle/>
                    <a:p>
                      <a:r>
                        <a:rPr lang="ru-RU" sz="1100" dirty="0" smtClean="0"/>
                        <a:t>01</a:t>
                      </a:r>
                      <a:endParaRPr lang="ru-RU" sz="1100" dirty="0"/>
                    </a:p>
                  </a:txBody>
                  <a:tcPr/>
                </a:tc>
                <a:tc>
                  <a:txBody>
                    <a:bodyPr/>
                    <a:lstStyle/>
                    <a:p>
                      <a:r>
                        <a:rPr lang="ru-RU" sz="1100" dirty="0" smtClean="0"/>
                        <a:t>06</a:t>
                      </a:r>
                      <a:endParaRPr lang="ru-RU" sz="1100" dirty="0"/>
                    </a:p>
                  </a:txBody>
                  <a:tcPr/>
                </a:tc>
                <a:tc>
                  <a:txBody>
                    <a:bodyPr/>
                    <a:lstStyle/>
                    <a:p>
                      <a:r>
                        <a:rPr lang="ru-RU" sz="1100" dirty="0" smtClean="0"/>
                        <a:t>20</a:t>
                      </a:r>
                      <a:r>
                        <a:rPr lang="ru-RU" sz="1100" baseline="0" dirty="0" smtClean="0"/>
                        <a:t> 185</a:t>
                      </a:r>
                      <a:endParaRPr lang="ru-RU" sz="1100" dirty="0"/>
                    </a:p>
                  </a:txBody>
                  <a:tcPr/>
                </a:tc>
                <a:tc>
                  <a:txBody>
                    <a:bodyPr/>
                    <a:lstStyle/>
                    <a:p>
                      <a:pPr algn="l"/>
                      <a:r>
                        <a:rPr lang="ru-RU" sz="1100" b="0" dirty="0" smtClean="0"/>
                        <a:t>21</a:t>
                      </a:r>
                      <a:r>
                        <a:rPr lang="ru-RU" sz="1100" b="0" baseline="0" dirty="0" smtClean="0"/>
                        <a:t> 654</a:t>
                      </a:r>
                      <a:endParaRPr lang="ru-RU" sz="1100" b="0" dirty="0"/>
                    </a:p>
                  </a:txBody>
                  <a:tcPr/>
                </a:tc>
                <a:tc>
                  <a:txBody>
                    <a:bodyPr/>
                    <a:lstStyle/>
                    <a:p>
                      <a:pPr algn="l"/>
                      <a:r>
                        <a:rPr lang="ru-RU" sz="1100" b="0" dirty="0" smtClean="0"/>
                        <a:t>23 578</a:t>
                      </a:r>
                      <a:endParaRPr lang="ru-RU" sz="1100" b="0" dirty="0"/>
                    </a:p>
                  </a:txBody>
                  <a:tcPr/>
                </a:tc>
              </a:tr>
              <a:tr h="345720">
                <a:tc>
                  <a:txBody>
                    <a:bodyPr/>
                    <a:lstStyle/>
                    <a:p>
                      <a:r>
                        <a:rPr lang="ru-RU" sz="1100" dirty="0" smtClean="0"/>
                        <a:t>Обеспечение проведения референдумов и выборов</a:t>
                      </a:r>
                      <a:endParaRPr lang="ru-RU" sz="1100" dirty="0"/>
                    </a:p>
                  </a:txBody>
                  <a:tcPr/>
                </a:tc>
                <a:tc>
                  <a:txBody>
                    <a:bodyPr/>
                    <a:lstStyle/>
                    <a:p>
                      <a:r>
                        <a:rPr lang="ru-RU" sz="1100" dirty="0" smtClean="0"/>
                        <a:t>01</a:t>
                      </a:r>
                      <a:endParaRPr lang="ru-RU" sz="1100" dirty="0"/>
                    </a:p>
                  </a:txBody>
                  <a:tcPr/>
                </a:tc>
                <a:tc>
                  <a:txBody>
                    <a:bodyPr/>
                    <a:lstStyle/>
                    <a:p>
                      <a:r>
                        <a:rPr lang="ru-RU" sz="1100" dirty="0" smtClean="0"/>
                        <a:t>07</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tr>
              <a:tr h="309511">
                <a:tc>
                  <a:txBody>
                    <a:bodyPr/>
                    <a:lstStyle/>
                    <a:p>
                      <a:r>
                        <a:rPr lang="ru-RU" sz="1100" dirty="0" smtClean="0"/>
                        <a:t>Резервные</a:t>
                      </a:r>
                      <a:r>
                        <a:rPr lang="ru-RU" sz="1100" baseline="0" dirty="0" smtClean="0"/>
                        <a:t> фонды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11</a:t>
                      </a:r>
                      <a:endParaRPr lang="ru-RU" sz="1100" dirty="0"/>
                    </a:p>
                  </a:txBody>
                  <a:tcPr/>
                </a:tc>
                <a:tc>
                  <a:txBody>
                    <a:bodyPr/>
                    <a:lstStyle/>
                    <a:p>
                      <a:r>
                        <a:rPr lang="ru-RU" sz="1100" dirty="0" smtClean="0"/>
                        <a:t>16</a:t>
                      </a:r>
                      <a:r>
                        <a:rPr lang="ru-RU" sz="1100" baseline="0" dirty="0" smtClean="0"/>
                        <a:t> 700</a:t>
                      </a:r>
                      <a:endParaRPr lang="ru-RU" sz="1100" dirty="0"/>
                    </a:p>
                  </a:txBody>
                  <a:tcPr/>
                </a:tc>
                <a:tc>
                  <a:txBody>
                    <a:bodyPr/>
                    <a:lstStyle/>
                    <a:p>
                      <a:r>
                        <a:rPr lang="ru-RU" sz="1100" dirty="0" smtClean="0"/>
                        <a:t>16</a:t>
                      </a:r>
                      <a:r>
                        <a:rPr lang="ru-RU" sz="1100" baseline="0" dirty="0" smtClean="0"/>
                        <a:t> 700</a:t>
                      </a:r>
                      <a:endParaRPr lang="ru-RU" sz="1100" dirty="0"/>
                    </a:p>
                  </a:txBody>
                  <a:tcPr/>
                </a:tc>
                <a:tc>
                  <a:txBody>
                    <a:bodyPr/>
                    <a:lstStyle/>
                    <a:p>
                      <a:r>
                        <a:rPr lang="ru-RU" sz="1100" dirty="0" smtClean="0"/>
                        <a:t>16</a:t>
                      </a:r>
                      <a:r>
                        <a:rPr lang="ru-RU" sz="1100" baseline="0" dirty="0" smtClean="0"/>
                        <a:t> 700</a:t>
                      </a:r>
                      <a:endParaRPr lang="ru-RU" sz="1100" dirty="0"/>
                    </a:p>
                  </a:txBody>
                  <a:tcPr/>
                </a:tc>
              </a:tr>
              <a:tr h="362609">
                <a:tc>
                  <a:txBody>
                    <a:bodyPr/>
                    <a:lstStyle/>
                    <a:p>
                      <a:r>
                        <a:rPr lang="ru-RU" sz="1100" dirty="0" smtClean="0"/>
                        <a:t>Другие общегосударственные вопросы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13</a:t>
                      </a:r>
                      <a:endParaRPr lang="ru-RU" sz="1100" dirty="0"/>
                    </a:p>
                  </a:txBody>
                  <a:tcPr/>
                </a:tc>
                <a:tc>
                  <a:txBody>
                    <a:bodyPr/>
                    <a:lstStyle/>
                    <a:p>
                      <a:r>
                        <a:rPr lang="ru-RU" sz="1100" dirty="0" smtClean="0"/>
                        <a:t>52</a:t>
                      </a:r>
                      <a:r>
                        <a:rPr lang="ru-RU" sz="1100" baseline="0" dirty="0" smtClean="0"/>
                        <a:t> 456</a:t>
                      </a:r>
                      <a:endParaRPr lang="ru-RU" sz="1100" dirty="0"/>
                    </a:p>
                  </a:txBody>
                  <a:tcPr/>
                </a:tc>
                <a:tc>
                  <a:txBody>
                    <a:bodyPr/>
                    <a:lstStyle/>
                    <a:p>
                      <a:pPr algn="l"/>
                      <a:r>
                        <a:rPr lang="ru-RU" sz="1100" dirty="0" smtClean="0"/>
                        <a:t>78 843</a:t>
                      </a:r>
                    </a:p>
                  </a:txBody>
                  <a:tcPr/>
                </a:tc>
                <a:tc>
                  <a:txBody>
                    <a:bodyPr/>
                    <a:lstStyle/>
                    <a:p>
                      <a:r>
                        <a:rPr lang="ru-RU" sz="1100" b="0" dirty="0" smtClean="0"/>
                        <a:t>94 194</a:t>
                      </a:r>
                      <a:endParaRPr lang="ru-RU" sz="1100" b="0" dirty="0"/>
                    </a:p>
                  </a:txBody>
                  <a:tcPr/>
                </a:tc>
              </a:tr>
              <a:tr h="320390">
                <a:tc>
                  <a:txBody>
                    <a:bodyPr/>
                    <a:lstStyle/>
                    <a:p>
                      <a:r>
                        <a:rPr lang="ru-RU" sz="1100" b="1" dirty="0" smtClean="0"/>
                        <a:t>НАЦИОНАЛЬНАЯ</a:t>
                      </a:r>
                      <a:r>
                        <a:rPr lang="ru-RU" sz="1100" b="1" baseline="0" dirty="0" smtClean="0"/>
                        <a:t> ОБОРОНА</a:t>
                      </a:r>
                      <a:endParaRPr lang="ru-RU" sz="1100" b="1" dirty="0"/>
                    </a:p>
                  </a:txBody>
                  <a:tcPr/>
                </a:tc>
                <a:tc>
                  <a:txBody>
                    <a:bodyPr/>
                    <a:lstStyle/>
                    <a:p>
                      <a:r>
                        <a:rPr lang="ru-RU" sz="1100" b="1" dirty="0" smtClean="0"/>
                        <a:t>02</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2</a:t>
                      </a:r>
                      <a:r>
                        <a:rPr lang="ru-RU" sz="1100" b="1" baseline="0" dirty="0" smtClean="0"/>
                        <a:t> 430</a:t>
                      </a:r>
                      <a:endParaRPr lang="ru-RU" sz="1100" b="1" dirty="0"/>
                    </a:p>
                  </a:txBody>
                  <a:tcPr/>
                </a:tc>
                <a:tc>
                  <a:txBody>
                    <a:bodyPr/>
                    <a:lstStyle/>
                    <a:p>
                      <a:pPr algn="l"/>
                      <a:r>
                        <a:rPr lang="ru-RU" sz="1100" b="1" dirty="0" smtClean="0"/>
                        <a:t>2</a:t>
                      </a:r>
                      <a:r>
                        <a:rPr lang="ru-RU" sz="1100" b="1" baseline="0" dirty="0" smtClean="0"/>
                        <a:t> 479</a:t>
                      </a:r>
                      <a:endParaRPr lang="ru-RU" sz="1100" b="1" dirty="0" smtClean="0"/>
                    </a:p>
                  </a:txBody>
                  <a:tcPr/>
                </a:tc>
                <a:tc>
                  <a:txBody>
                    <a:bodyPr/>
                    <a:lstStyle/>
                    <a:p>
                      <a:r>
                        <a:rPr lang="ru-RU" sz="1100" b="1" dirty="0" smtClean="0"/>
                        <a:t>2</a:t>
                      </a:r>
                      <a:r>
                        <a:rPr lang="ru-RU" sz="1100" b="1" baseline="0" dirty="0" smtClean="0"/>
                        <a:t> 652</a:t>
                      </a:r>
                      <a:endParaRPr lang="ru-RU" sz="1100" b="1" dirty="0"/>
                    </a:p>
                  </a:txBody>
                  <a:tcPr/>
                </a:tc>
              </a:tr>
              <a:tr h="290087">
                <a:tc>
                  <a:txBody>
                    <a:bodyPr/>
                    <a:lstStyle/>
                    <a:p>
                      <a:r>
                        <a:rPr lang="ru-RU" sz="1100" dirty="0" smtClean="0"/>
                        <a:t>Мобилизация и вневойсковая подготовка</a:t>
                      </a:r>
                      <a:endParaRPr lang="ru-RU" sz="1100" dirty="0"/>
                    </a:p>
                  </a:txBody>
                  <a:tcPr/>
                </a:tc>
                <a:tc>
                  <a:txBody>
                    <a:bodyPr/>
                    <a:lstStyle/>
                    <a:p>
                      <a:r>
                        <a:rPr lang="ru-RU" sz="1100" dirty="0" smtClean="0"/>
                        <a:t>02</a:t>
                      </a:r>
                      <a:endParaRPr lang="ru-RU" sz="1100" dirty="0"/>
                    </a:p>
                  </a:txBody>
                  <a:tcPr/>
                </a:tc>
                <a:tc>
                  <a:txBody>
                    <a:bodyPr/>
                    <a:lstStyle/>
                    <a:p>
                      <a:r>
                        <a:rPr lang="ru-RU" sz="1100" dirty="0" smtClean="0"/>
                        <a:t>03</a:t>
                      </a:r>
                      <a:endParaRPr lang="ru-RU" sz="1100" dirty="0"/>
                    </a:p>
                  </a:txBody>
                  <a:tcPr/>
                </a:tc>
                <a:tc>
                  <a:txBody>
                    <a:bodyPr/>
                    <a:lstStyle/>
                    <a:p>
                      <a:r>
                        <a:rPr lang="ru-RU" sz="1100" dirty="0" smtClean="0"/>
                        <a:t>2</a:t>
                      </a:r>
                      <a:r>
                        <a:rPr lang="ru-RU" sz="1100" baseline="0" dirty="0" smtClean="0"/>
                        <a:t> 430</a:t>
                      </a:r>
                      <a:endParaRPr lang="ru-RU" sz="1100" dirty="0"/>
                    </a:p>
                  </a:txBody>
                  <a:tcPr/>
                </a:tc>
                <a:tc>
                  <a:txBody>
                    <a:bodyPr/>
                    <a:lstStyle/>
                    <a:p>
                      <a:r>
                        <a:rPr lang="ru-RU" sz="1100" dirty="0" smtClean="0"/>
                        <a:t>2</a:t>
                      </a:r>
                      <a:r>
                        <a:rPr lang="ru-RU" sz="1100" baseline="0" dirty="0" smtClean="0"/>
                        <a:t> 479</a:t>
                      </a:r>
                      <a:endParaRPr lang="ru-RU" sz="1100" dirty="0"/>
                    </a:p>
                  </a:txBody>
                  <a:tcPr/>
                </a:tc>
                <a:tc>
                  <a:txBody>
                    <a:bodyPr/>
                    <a:lstStyle/>
                    <a:p>
                      <a:r>
                        <a:rPr lang="ru-RU" sz="1100" dirty="0" smtClean="0"/>
                        <a:t>2</a:t>
                      </a:r>
                      <a:r>
                        <a:rPr lang="ru-RU" sz="1100" baseline="0" dirty="0" smtClean="0"/>
                        <a:t> 652</a:t>
                      </a:r>
                      <a:endParaRPr lang="ru-RU" sz="1100" dirty="0"/>
                    </a:p>
                  </a:txBody>
                  <a:tcPr/>
                </a:tc>
              </a:tr>
              <a:tr h="318852">
                <a:tc>
                  <a:txBody>
                    <a:bodyPr/>
                    <a:lstStyle/>
                    <a:p>
                      <a:r>
                        <a:rPr lang="ru-RU" sz="1100" b="1" dirty="0" smtClean="0"/>
                        <a:t>НАЦИОНАЛЬНАЯ ЭКОНОМИКА</a:t>
                      </a:r>
                      <a:endParaRPr lang="ru-RU" sz="1100" b="1" dirty="0"/>
                    </a:p>
                  </a:txBody>
                  <a:tcPr/>
                </a:tc>
                <a:tc>
                  <a:txBody>
                    <a:bodyPr/>
                    <a:lstStyle/>
                    <a:p>
                      <a:r>
                        <a:rPr lang="ru-RU" sz="1100" b="1" dirty="0" smtClean="0"/>
                        <a:t>04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96</a:t>
                      </a:r>
                      <a:r>
                        <a:rPr lang="ru-RU" sz="1100" b="1" baseline="0" dirty="0" smtClean="0"/>
                        <a:t> 508</a:t>
                      </a:r>
                      <a:endParaRPr lang="ru-RU" sz="1100" b="1" dirty="0"/>
                    </a:p>
                  </a:txBody>
                  <a:tcPr/>
                </a:tc>
                <a:tc>
                  <a:txBody>
                    <a:bodyPr/>
                    <a:lstStyle/>
                    <a:p>
                      <a:r>
                        <a:rPr lang="ru-RU" sz="1100" b="1" baseline="0" dirty="0" smtClean="0"/>
                        <a:t>71 135</a:t>
                      </a:r>
                      <a:endParaRPr lang="ru-RU" sz="1100" b="1" dirty="0"/>
                    </a:p>
                  </a:txBody>
                  <a:tcPr/>
                </a:tc>
                <a:tc>
                  <a:txBody>
                    <a:bodyPr/>
                    <a:lstStyle/>
                    <a:p>
                      <a:r>
                        <a:rPr lang="ru-RU" sz="1100" b="1" dirty="0" smtClean="0"/>
                        <a:t>20 858</a:t>
                      </a:r>
                      <a:endParaRPr lang="ru-RU" sz="1100" b="1" dirty="0"/>
                    </a:p>
                  </a:txBody>
                  <a:tcPr/>
                </a:tc>
              </a:tr>
              <a:tr h="289733">
                <a:tc>
                  <a:txBody>
                    <a:bodyPr/>
                    <a:lstStyle/>
                    <a:p>
                      <a:r>
                        <a:rPr lang="ru-RU" sz="1100" dirty="0" smtClean="0"/>
                        <a:t>Сельское хозяйство и рыболовство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05</a:t>
                      </a:r>
                      <a:endParaRPr lang="ru-RU" sz="1100" dirty="0"/>
                    </a:p>
                  </a:txBody>
                  <a:tcPr/>
                </a:tc>
                <a:tc>
                  <a:txBody>
                    <a:bodyPr/>
                    <a:lstStyle/>
                    <a:p>
                      <a:r>
                        <a:rPr lang="ru-RU" sz="1100" dirty="0" smtClean="0"/>
                        <a:t>6</a:t>
                      </a:r>
                      <a:r>
                        <a:rPr lang="ru-RU" sz="1100" baseline="0" dirty="0" smtClean="0"/>
                        <a:t> 001</a:t>
                      </a:r>
                      <a:endParaRPr lang="ru-RU" sz="1100" dirty="0"/>
                    </a:p>
                  </a:txBody>
                  <a:tcPr/>
                </a:tc>
                <a:tc>
                  <a:txBody>
                    <a:bodyPr/>
                    <a:lstStyle/>
                    <a:p>
                      <a:r>
                        <a:rPr lang="ru-RU" sz="1100" dirty="0" smtClean="0"/>
                        <a:t>6 601</a:t>
                      </a:r>
                      <a:endParaRPr lang="ru-RU" sz="1100" dirty="0"/>
                    </a:p>
                  </a:txBody>
                  <a:tcPr/>
                </a:tc>
                <a:tc>
                  <a:txBody>
                    <a:bodyPr/>
                    <a:lstStyle/>
                    <a:p>
                      <a:r>
                        <a:rPr lang="ru-RU" sz="1100" dirty="0" smtClean="0"/>
                        <a:t>7 141</a:t>
                      </a:r>
                      <a:endParaRPr lang="ru-RU" sz="1100" dirty="0"/>
                    </a:p>
                  </a:txBody>
                  <a:tcPr/>
                </a:tc>
              </a:tr>
              <a:tr h="361465">
                <a:tc>
                  <a:txBody>
                    <a:bodyPr/>
                    <a:lstStyle/>
                    <a:p>
                      <a:r>
                        <a:rPr lang="ru-RU" sz="1100" dirty="0" smtClean="0"/>
                        <a:t>Дорожное хозяйство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09</a:t>
                      </a:r>
                      <a:endParaRPr lang="ru-RU" sz="1100" dirty="0"/>
                    </a:p>
                  </a:txBody>
                  <a:tcPr/>
                </a:tc>
                <a:tc>
                  <a:txBody>
                    <a:bodyPr/>
                    <a:lstStyle/>
                    <a:p>
                      <a:r>
                        <a:rPr lang="ru-RU" sz="1100" dirty="0" smtClean="0"/>
                        <a:t>81 407</a:t>
                      </a:r>
                      <a:endParaRPr lang="ru-RU" sz="1100" dirty="0"/>
                    </a:p>
                  </a:txBody>
                  <a:tcPr/>
                </a:tc>
                <a:tc>
                  <a:txBody>
                    <a:bodyPr/>
                    <a:lstStyle/>
                    <a:p>
                      <a:r>
                        <a:rPr lang="ru-RU" sz="1100" dirty="0" smtClean="0"/>
                        <a:t>54 484</a:t>
                      </a:r>
                      <a:endParaRPr lang="ru-RU" sz="1100" dirty="0"/>
                    </a:p>
                  </a:txBody>
                  <a:tcPr/>
                </a:tc>
                <a:tc>
                  <a:txBody>
                    <a:bodyPr/>
                    <a:lstStyle/>
                    <a:p>
                      <a:r>
                        <a:rPr lang="ru-RU" sz="1100" dirty="0" smtClean="0"/>
                        <a:t>4 617</a:t>
                      </a:r>
                      <a:endParaRPr lang="ru-RU" sz="1100" dirty="0"/>
                    </a:p>
                  </a:txBody>
                  <a:tcPr/>
                </a:tc>
              </a:tr>
              <a:tr h="361465">
                <a:tc>
                  <a:txBody>
                    <a:bodyPr/>
                    <a:lstStyle/>
                    <a:p>
                      <a:r>
                        <a:rPr lang="ru-RU" sz="1100" dirty="0" smtClean="0"/>
                        <a:t>Другие</a:t>
                      </a:r>
                      <a:r>
                        <a:rPr lang="ru-RU" sz="1100" baseline="0" dirty="0" smtClean="0"/>
                        <a:t> вопросы в области национальной экономики</a:t>
                      </a:r>
                      <a:endParaRPr lang="ru-RU" sz="1100" dirty="0"/>
                    </a:p>
                  </a:txBody>
                  <a:tcPr/>
                </a:tc>
                <a:tc>
                  <a:txBody>
                    <a:bodyPr/>
                    <a:lstStyle/>
                    <a:p>
                      <a:r>
                        <a:rPr lang="ru-RU" sz="1100" dirty="0" smtClean="0"/>
                        <a:t>04</a:t>
                      </a:r>
                      <a:endParaRPr lang="ru-RU" sz="1100" dirty="0"/>
                    </a:p>
                  </a:txBody>
                  <a:tcPr/>
                </a:tc>
                <a:tc>
                  <a:txBody>
                    <a:bodyPr/>
                    <a:lstStyle/>
                    <a:p>
                      <a:r>
                        <a:rPr lang="ru-RU" sz="1100" dirty="0" smtClean="0"/>
                        <a:t>12</a:t>
                      </a:r>
                      <a:endParaRPr lang="ru-RU" sz="1100" dirty="0"/>
                    </a:p>
                  </a:txBody>
                  <a:tcPr/>
                </a:tc>
                <a:tc>
                  <a:txBody>
                    <a:bodyPr/>
                    <a:lstStyle/>
                    <a:p>
                      <a:r>
                        <a:rPr lang="ru-RU" sz="1100" dirty="0" smtClean="0"/>
                        <a:t>9</a:t>
                      </a:r>
                      <a:r>
                        <a:rPr lang="ru-RU" sz="1100" baseline="0" dirty="0" smtClean="0"/>
                        <a:t> 100</a:t>
                      </a:r>
                      <a:endParaRPr lang="ru-RU" sz="1100" dirty="0"/>
                    </a:p>
                  </a:txBody>
                  <a:tcPr/>
                </a:tc>
                <a:tc>
                  <a:txBody>
                    <a:bodyPr/>
                    <a:lstStyle/>
                    <a:p>
                      <a:r>
                        <a:rPr lang="ru-RU" sz="1100" dirty="0" smtClean="0"/>
                        <a:t>10 050</a:t>
                      </a:r>
                      <a:endParaRPr lang="ru-RU" sz="1100" dirty="0"/>
                    </a:p>
                  </a:txBody>
                  <a:tcPr/>
                </a:tc>
                <a:tc>
                  <a:txBody>
                    <a:bodyPr/>
                    <a:lstStyle/>
                    <a:p>
                      <a:r>
                        <a:rPr lang="ru-RU" sz="1100" dirty="0" smtClean="0"/>
                        <a:t>9 100</a:t>
                      </a:r>
                      <a:endParaRPr lang="ru-RU" sz="110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24000567"/>
              </p:ext>
            </p:extLst>
          </p:nvPr>
        </p:nvGraphicFramePr>
        <p:xfrm>
          <a:off x="107504" y="33214"/>
          <a:ext cx="8784976" cy="6960800"/>
        </p:xfrm>
        <a:graphic>
          <a:graphicData uri="http://schemas.openxmlformats.org/drawingml/2006/table">
            <a:tbl>
              <a:tblPr firstRow="1" bandRow="1">
                <a:tableStyleId>{5C22544A-7EE6-4342-B048-85BDC9FD1C3A}</a:tableStyleId>
              </a:tblPr>
              <a:tblGrid>
                <a:gridCol w="4824536"/>
                <a:gridCol w="720080"/>
                <a:gridCol w="656545"/>
                <a:gridCol w="855623"/>
                <a:gridCol w="878034"/>
                <a:gridCol w="850158"/>
              </a:tblGrid>
              <a:tr h="144016">
                <a:tc>
                  <a:txBody>
                    <a:bodyPr/>
                    <a:lstStyle/>
                    <a:p>
                      <a:pPr algn="ctr"/>
                      <a:r>
                        <a:rPr lang="ru-RU" sz="1000" dirty="0" smtClean="0"/>
                        <a:t>Наименование</a:t>
                      </a:r>
                      <a:endParaRPr lang="ru-RU" sz="1000" dirty="0"/>
                    </a:p>
                  </a:txBody>
                  <a:tcPr/>
                </a:tc>
                <a:tc>
                  <a:txBody>
                    <a:bodyPr/>
                    <a:lstStyle/>
                    <a:p>
                      <a:pPr algn="ctr"/>
                      <a:r>
                        <a:rPr lang="ru-RU" sz="1000" dirty="0" smtClean="0"/>
                        <a:t>Раздел</a:t>
                      </a:r>
                      <a:endParaRPr lang="ru-RU" sz="1000" dirty="0"/>
                    </a:p>
                  </a:txBody>
                  <a:tcPr/>
                </a:tc>
                <a:tc>
                  <a:txBody>
                    <a:bodyPr/>
                    <a:lstStyle/>
                    <a:p>
                      <a:pPr algn="ctr"/>
                      <a:r>
                        <a:rPr lang="ru-RU" sz="1000" dirty="0" err="1" smtClean="0"/>
                        <a:t>Подр</a:t>
                      </a:r>
                      <a:r>
                        <a:rPr lang="ru-RU" sz="1000" dirty="0" smtClean="0"/>
                        <a:t>.</a:t>
                      </a:r>
                      <a:endParaRPr lang="ru-RU" sz="1000" dirty="0"/>
                    </a:p>
                  </a:txBody>
                  <a:tcPr/>
                </a:tc>
                <a:tc>
                  <a:txBody>
                    <a:bodyPr/>
                    <a:lstStyle/>
                    <a:p>
                      <a:pPr algn="ctr"/>
                      <a:r>
                        <a:rPr lang="ru-RU" sz="1000" dirty="0" smtClean="0"/>
                        <a:t>2020 г.</a:t>
                      </a:r>
                      <a:endParaRPr lang="ru-RU" sz="1000" dirty="0"/>
                    </a:p>
                  </a:txBody>
                  <a:tcPr/>
                </a:tc>
                <a:tc>
                  <a:txBody>
                    <a:bodyPr/>
                    <a:lstStyle/>
                    <a:p>
                      <a:pPr algn="ctr"/>
                      <a:r>
                        <a:rPr lang="ru-RU" sz="1000" dirty="0" smtClean="0"/>
                        <a:t>2021 г.</a:t>
                      </a:r>
                      <a:endParaRPr lang="ru-RU" sz="1000" dirty="0"/>
                    </a:p>
                  </a:txBody>
                  <a:tcPr/>
                </a:tc>
                <a:tc>
                  <a:txBody>
                    <a:bodyPr/>
                    <a:lstStyle/>
                    <a:p>
                      <a:pPr algn="ctr"/>
                      <a:r>
                        <a:rPr lang="ru-RU" sz="1000" dirty="0" smtClean="0"/>
                        <a:t>2022 г.</a:t>
                      </a:r>
                      <a:endParaRPr lang="ru-RU" sz="1000" dirty="0"/>
                    </a:p>
                  </a:txBody>
                  <a:tcPr/>
                </a:tc>
              </a:tr>
              <a:tr h="288032">
                <a:tc>
                  <a:txBody>
                    <a:bodyPr/>
                    <a:lstStyle/>
                    <a:p>
                      <a:r>
                        <a:rPr lang="ru-RU" sz="1000" b="1" dirty="0" smtClean="0"/>
                        <a:t>ОБРАЗОВАНИЕ</a:t>
                      </a:r>
                      <a:endParaRPr lang="ru-RU" sz="1000" b="1" dirty="0"/>
                    </a:p>
                  </a:txBody>
                  <a:tcPr/>
                </a:tc>
                <a:tc>
                  <a:txBody>
                    <a:bodyPr/>
                    <a:lstStyle/>
                    <a:p>
                      <a:r>
                        <a:rPr lang="ru-RU" sz="1000" b="1" dirty="0" smtClean="0"/>
                        <a:t>07</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948</a:t>
                      </a:r>
                      <a:r>
                        <a:rPr lang="ru-RU" sz="1000" b="1" baseline="0" dirty="0" smtClean="0"/>
                        <a:t> </a:t>
                      </a:r>
                      <a:r>
                        <a:rPr lang="ru-RU" sz="1000" b="1" baseline="0" dirty="0" smtClean="0"/>
                        <a:t>813</a:t>
                      </a:r>
                      <a:endParaRPr lang="ru-RU" sz="1000" b="1" dirty="0"/>
                    </a:p>
                  </a:txBody>
                  <a:tcPr/>
                </a:tc>
                <a:tc>
                  <a:txBody>
                    <a:bodyPr/>
                    <a:lstStyle/>
                    <a:p>
                      <a:pPr algn="l"/>
                      <a:r>
                        <a:rPr lang="ru-RU" sz="1000" b="1" dirty="0" smtClean="0"/>
                        <a:t>967 621</a:t>
                      </a:r>
                      <a:endParaRPr lang="ru-RU" sz="1000" b="1" dirty="0"/>
                    </a:p>
                  </a:txBody>
                  <a:tcPr/>
                </a:tc>
                <a:tc>
                  <a:txBody>
                    <a:bodyPr/>
                    <a:lstStyle/>
                    <a:p>
                      <a:pPr algn="l"/>
                      <a:r>
                        <a:rPr lang="ru-RU" sz="1000" b="1" dirty="0" smtClean="0"/>
                        <a:t>982 906</a:t>
                      </a:r>
                      <a:endParaRPr lang="ru-RU" sz="1000" b="1" dirty="0"/>
                    </a:p>
                  </a:txBody>
                  <a:tcPr/>
                </a:tc>
              </a:tr>
              <a:tr h="216024">
                <a:tc>
                  <a:txBody>
                    <a:bodyPr/>
                    <a:lstStyle/>
                    <a:p>
                      <a:r>
                        <a:rPr lang="ru-RU" sz="1000" b="0" dirty="0" smtClean="0"/>
                        <a:t>Дошкольное</a:t>
                      </a:r>
                      <a:r>
                        <a:rPr lang="ru-RU" sz="1000" b="0" baseline="0" dirty="0" smtClean="0"/>
                        <a:t> образование</a:t>
                      </a:r>
                      <a:endParaRPr lang="ru-RU" sz="1000" b="0" dirty="0"/>
                    </a:p>
                  </a:txBody>
                  <a:tcPr/>
                </a:tc>
                <a:tc>
                  <a:txBody>
                    <a:bodyPr/>
                    <a:lstStyle/>
                    <a:p>
                      <a:r>
                        <a:rPr lang="ru-RU" sz="1000" dirty="0" smtClean="0"/>
                        <a:t>07</a:t>
                      </a:r>
                      <a:endParaRPr lang="ru-RU" sz="1000" dirty="0"/>
                    </a:p>
                  </a:txBody>
                  <a:tcPr/>
                </a:tc>
                <a:tc>
                  <a:txBody>
                    <a:bodyPr/>
                    <a:lstStyle/>
                    <a:p>
                      <a:r>
                        <a:rPr lang="ru-RU" sz="1000" dirty="0" smtClean="0"/>
                        <a:t>01</a:t>
                      </a:r>
                      <a:endParaRPr lang="ru-RU" sz="1000" dirty="0"/>
                    </a:p>
                  </a:txBody>
                  <a:tcPr/>
                </a:tc>
                <a:tc>
                  <a:txBody>
                    <a:bodyPr/>
                    <a:lstStyle/>
                    <a:p>
                      <a:r>
                        <a:rPr lang="ru-RU" sz="1000" dirty="0" smtClean="0"/>
                        <a:t>332</a:t>
                      </a:r>
                      <a:r>
                        <a:rPr lang="ru-RU" sz="1000" baseline="0" dirty="0" smtClean="0"/>
                        <a:t> 857</a:t>
                      </a:r>
                      <a:endParaRPr lang="ru-RU" sz="1000" dirty="0"/>
                    </a:p>
                  </a:txBody>
                  <a:tcPr/>
                </a:tc>
                <a:tc>
                  <a:txBody>
                    <a:bodyPr/>
                    <a:lstStyle/>
                    <a:p>
                      <a:pPr algn="l"/>
                      <a:r>
                        <a:rPr lang="ru-RU" sz="1000" dirty="0" smtClean="0"/>
                        <a:t>338 780</a:t>
                      </a:r>
                      <a:endParaRPr lang="ru-RU" sz="1000" dirty="0"/>
                    </a:p>
                  </a:txBody>
                  <a:tcPr/>
                </a:tc>
                <a:tc>
                  <a:txBody>
                    <a:bodyPr/>
                    <a:lstStyle/>
                    <a:p>
                      <a:pPr algn="l"/>
                      <a:r>
                        <a:rPr lang="ru-RU" sz="1000" dirty="0" smtClean="0"/>
                        <a:t>342 415</a:t>
                      </a:r>
                      <a:endParaRPr lang="ru-RU" sz="1000" dirty="0"/>
                    </a:p>
                  </a:txBody>
                  <a:tcPr/>
                </a:tc>
              </a:tr>
              <a:tr h="244976">
                <a:tc>
                  <a:txBody>
                    <a:bodyPr/>
                    <a:lstStyle/>
                    <a:p>
                      <a:r>
                        <a:rPr lang="ru-RU" sz="1000" dirty="0" smtClean="0"/>
                        <a:t>Общее образование</a:t>
                      </a:r>
                      <a:endParaRPr lang="ru-RU" sz="1000" dirty="0"/>
                    </a:p>
                  </a:txBody>
                  <a:tcPr/>
                </a:tc>
                <a:tc>
                  <a:txBody>
                    <a:bodyPr/>
                    <a:lstStyle/>
                    <a:p>
                      <a:r>
                        <a:rPr lang="ru-RU" sz="1000" dirty="0" smtClean="0"/>
                        <a:t>07</a:t>
                      </a:r>
                      <a:endParaRPr lang="ru-RU" sz="1000" dirty="0"/>
                    </a:p>
                  </a:txBody>
                  <a:tcPr/>
                </a:tc>
                <a:tc>
                  <a:txBody>
                    <a:bodyPr/>
                    <a:lstStyle/>
                    <a:p>
                      <a:r>
                        <a:rPr lang="ru-RU" sz="1000" dirty="0" smtClean="0"/>
                        <a:t>02</a:t>
                      </a:r>
                      <a:endParaRPr lang="ru-RU" sz="1000" dirty="0"/>
                    </a:p>
                  </a:txBody>
                  <a:tcPr/>
                </a:tc>
                <a:tc>
                  <a:txBody>
                    <a:bodyPr/>
                    <a:lstStyle/>
                    <a:p>
                      <a:r>
                        <a:rPr lang="ru-RU" sz="1000" dirty="0" smtClean="0"/>
                        <a:t>523 559</a:t>
                      </a:r>
                      <a:endParaRPr lang="ru-RU" sz="1000" dirty="0"/>
                    </a:p>
                  </a:txBody>
                  <a:tcPr/>
                </a:tc>
                <a:tc>
                  <a:txBody>
                    <a:bodyPr/>
                    <a:lstStyle/>
                    <a:p>
                      <a:pPr algn="l"/>
                      <a:r>
                        <a:rPr lang="ru-RU" sz="1000" b="0" dirty="0" smtClean="0"/>
                        <a:t>529</a:t>
                      </a:r>
                      <a:r>
                        <a:rPr lang="ru-RU" sz="1000" b="0" baseline="0" dirty="0" smtClean="0"/>
                        <a:t> 114</a:t>
                      </a:r>
                      <a:endParaRPr lang="ru-RU" sz="1000" b="0" dirty="0"/>
                    </a:p>
                  </a:txBody>
                  <a:tcPr/>
                </a:tc>
                <a:tc>
                  <a:txBody>
                    <a:bodyPr/>
                    <a:lstStyle/>
                    <a:p>
                      <a:pPr algn="l"/>
                      <a:r>
                        <a:rPr lang="ru-RU" sz="1000" b="0" dirty="0" smtClean="0"/>
                        <a:t>537 630</a:t>
                      </a:r>
                      <a:endParaRPr lang="ru-RU" sz="1000" b="0" dirty="0"/>
                    </a:p>
                  </a:txBody>
                  <a:tcPr/>
                </a:tc>
              </a:tr>
              <a:tr h="201920">
                <a:tc>
                  <a:txBody>
                    <a:bodyPr/>
                    <a:lstStyle/>
                    <a:p>
                      <a:r>
                        <a:rPr lang="ru-RU" sz="1000" dirty="0" smtClean="0"/>
                        <a:t>Дополнительное образование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03</a:t>
                      </a:r>
                      <a:endParaRPr lang="ru-RU" sz="1000" dirty="0"/>
                    </a:p>
                  </a:txBody>
                  <a:tcPr/>
                </a:tc>
                <a:tc>
                  <a:txBody>
                    <a:bodyPr/>
                    <a:lstStyle/>
                    <a:p>
                      <a:r>
                        <a:rPr lang="ru-RU" sz="1000" dirty="0" smtClean="0"/>
                        <a:t>51</a:t>
                      </a:r>
                      <a:r>
                        <a:rPr lang="ru-RU" sz="1000" baseline="0" dirty="0" smtClean="0"/>
                        <a:t> </a:t>
                      </a:r>
                      <a:r>
                        <a:rPr lang="ru-RU" sz="1000" baseline="0" dirty="0" smtClean="0"/>
                        <a:t>812</a:t>
                      </a:r>
                      <a:endParaRPr lang="ru-RU" sz="1000" dirty="0"/>
                    </a:p>
                  </a:txBody>
                  <a:tcPr/>
                </a:tc>
                <a:tc>
                  <a:txBody>
                    <a:bodyPr/>
                    <a:lstStyle/>
                    <a:p>
                      <a:r>
                        <a:rPr lang="ru-RU" sz="1000" dirty="0" smtClean="0"/>
                        <a:t>56 781</a:t>
                      </a:r>
                      <a:endParaRPr lang="ru-RU" sz="1000" dirty="0"/>
                    </a:p>
                  </a:txBody>
                  <a:tcPr/>
                </a:tc>
                <a:tc>
                  <a:txBody>
                    <a:bodyPr/>
                    <a:lstStyle/>
                    <a:p>
                      <a:r>
                        <a:rPr lang="ru-RU" sz="1000" dirty="0" smtClean="0"/>
                        <a:t>61</a:t>
                      </a:r>
                      <a:r>
                        <a:rPr lang="ru-RU" sz="1000" baseline="0" dirty="0" smtClean="0"/>
                        <a:t> 846</a:t>
                      </a:r>
                      <a:endParaRPr lang="ru-RU" sz="1000" dirty="0"/>
                    </a:p>
                  </a:txBody>
                  <a:tcPr/>
                </a:tc>
              </a:tr>
              <a:tr h="201920">
                <a:tc>
                  <a:txBody>
                    <a:bodyPr/>
                    <a:lstStyle/>
                    <a:p>
                      <a:r>
                        <a:rPr lang="ru-RU" sz="1000" dirty="0" smtClean="0"/>
                        <a:t>Молодежная</a:t>
                      </a:r>
                      <a:r>
                        <a:rPr lang="ru-RU" sz="1000" baseline="0" dirty="0" smtClean="0"/>
                        <a:t> политика и оздоровление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07</a:t>
                      </a:r>
                      <a:endParaRPr lang="ru-RU" sz="1000" dirty="0"/>
                    </a:p>
                  </a:txBody>
                  <a:tcPr/>
                </a:tc>
                <a:tc>
                  <a:txBody>
                    <a:bodyPr/>
                    <a:lstStyle/>
                    <a:p>
                      <a:r>
                        <a:rPr lang="ru-RU" sz="1000" dirty="0" smtClean="0"/>
                        <a:t>1</a:t>
                      </a:r>
                      <a:r>
                        <a:rPr lang="ru-RU" sz="1000" baseline="0" dirty="0" smtClean="0"/>
                        <a:t> 925</a:t>
                      </a:r>
                      <a:endParaRPr lang="ru-RU" sz="1000" dirty="0"/>
                    </a:p>
                  </a:txBody>
                  <a:tcPr/>
                </a:tc>
                <a:tc>
                  <a:txBody>
                    <a:bodyPr/>
                    <a:lstStyle/>
                    <a:p>
                      <a:r>
                        <a:rPr lang="ru-RU" sz="1000" dirty="0" smtClean="0"/>
                        <a:t>2 225</a:t>
                      </a:r>
                      <a:endParaRPr lang="ru-RU" sz="1000" dirty="0"/>
                    </a:p>
                  </a:txBody>
                  <a:tcPr/>
                </a:tc>
                <a:tc>
                  <a:txBody>
                    <a:bodyPr/>
                    <a:lstStyle/>
                    <a:p>
                      <a:r>
                        <a:rPr lang="ru-RU" sz="1000" dirty="0" smtClean="0"/>
                        <a:t>2</a:t>
                      </a:r>
                      <a:r>
                        <a:rPr lang="ru-RU" sz="1000" baseline="0" dirty="0" smtClean="0"/>
                        <a:t> 225</a:t>
                      </a:r>
                      <a:endParaRPr lang="ru-RU" sz="1000" dirty="0"/>
                    </a:p>
                  </a:txBody>
                  <a:tcPr/>
                </a:tc>
              </a:tr>
              <a:tr h="230872">
                <a:tc>
                  <a:txBody>
                    <a:bodyPr/>
                    <a:lstStyle/>
                    <a:p>
                      <a:r>
                        <a:rPr lang="ru-RU" sz="1000" dirty="0" smtClean="0"/>
                        <a:t>Другие вопросы в области образования</a:t>
                      </a:r>
                      <a:endParaRPr lang="ru-RU" sz="1000" dirty="0"/>
                    </a:p>
                  </a:txBody>
                  <a:tcPr/>
                </a:tc>
                <a:tc>
                  <a:txBody>
                    <a:bodyPr/>
                    <a:lstStyle/>
                    <a:p>
                      <a:r>
                        <a:rPr lang="ru-RU" sz="1000" dirty="0" smtClean="0"/>
                        <a:t>07</a:t>
                      </a:r>
                      <a:endParaRPr lang="ru-RU" sz="1000" dirty="0"/>
                    </a:p>
                  </a:txBody>
                  <a:tcPr/>
                </a:tc>
                <a:tc>
                  <a:txBody>
                    <a:bodyPr/>
                    <a:lstStyle/>
                    <a:p>
                      <a:r>
                        <a:rPr lang="ru-RU" sz="1000" dirty="0" smtClean="0"/>
                        <a:t>09</a:t>
                      </a:r>
                      <a:endParaRPr lang="ru-RU" sz="1000" dirty="0"/>
                    </a:p>
                  </a:txBody>
                  <a:tcPr/>
                </a:tc>
                <a:tc>
                  <a:txBody>
                    <a:bodyPr/>
                    <a:lstStyle/>
                    <a:p>
                      <a:r>
                        <a:rPr lang="ru-RU" sz="1000" dirty="0" smtClean="0"/>
                        <a:t>38</a:t>
                      </a:r>
                      <a:r>
                        <a:rPr lang="ru-RU" sz="1000" baseline="0" dirty="0" smtClean="0"/>
                        <a:t> 660</a:t>
                      </a:r>
                      <a:endParaRPr lang="ru-RU" sz="1000" dirty="0"/>
                    </a:p>
                  </a:txBody>
                  <a:tcPr/>
                </a:tc>
                <a:tc>
                  <a:txBody>
                    <a:bodyPr/>
                    <a:lstStyle/>
                    <a:p>
                      <a:r>
                        <a:rPr lang="ru-RU" sz="1000" dirty="0" smtClean="0"/>
                        <a:t>40 721</a:t>
                      </a:r>
                      <a:endParaRPr lang="ru-RU" sz="1000" dirty="0"/>
                    </a:p>
                  </a:txBody>
                  <a:tcPr/>
                </a:tc>
                <a:tc>
                  <a:txBody>
                    <a:bodyPr/>
                    <a:lstStyle/>
                    <a:p>
                      <a:r>
                        <a:rPr lang="ru-RU" sz="1000" dirty="0" smtClean="0"/>
                        <a:t>38 790</a:t>
                      </a:r>
                      <a:endParaRPr lang="ru-RU" sz="1000" dirty="0"/>
                    </a:p>
                  </a:txBody>
                  <a:tcPr/>
                </a:tc>
              </a:tr>
              <a:tr h="187816">
                <a:tc>
                  <a:txBody>
                    <a:bodyPr/>
                    <a:lstStyle/>
                    <a:p>
                      <a:r>
                        <a:rPr lang="ru-RU" sz="1000" b="1" dirty="0" smtClean="0"/>
                        <a:t>КУЛЬТУРА</a:t>
                      </a:r>
                      <a:endParaRPr lang="ru-RU" sz="1000" b="1" dirty="0"/>
                    </a:p>
                  </a:txBody>
                  <a:tcPr/>
                </a:tc>
                <a:tc>
                  <a:txBody>
                    <a:bodyPr/>
                    <a:lstStyle/>
                    <a:p>
                      <a:r>
                        <a:rPr lang="ru-RU" sz="1000" b="1" dirty="0" smtClean="0"/>
                        <a:t>08</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83</a:t>
                      </a:r>
                      <a:r>
                        <a:rPr lang="ru-RU" sz="1000" b="1" baseline="0" dirty="0" smtClean="0"/>
                        <a:t> 553</a:t>
                      </a:r>
                      <a:endParaRPr lang="ru-RU" sz="1000" b="1" dirty="0"/>
                    </a:p>
                  </a:txBody>
                  <a:tcPr/>
                </a:tc>
                <a:tc>
                  <a:txBody>
                    <a:bodyPr/>
                    <a:lstStyle/>
                    <a:p>
                      <a:pPr algn="l"/>
                      <a:r>
                        <a:rPr lang="ru-RU" sz="1000" b="1" dirty="0" smtClean="0"/>
                        <a:t>83 875</a:t>
                      </a:r>
                      <a:endParaRPr lang="ru-RU" sz="1000" b="1" dirty="0"/>
                    </a:p>
                  </a:txBody>
                  <a:tcPr/>
                </a:tc>
                <a:tc>
                  <a:txBody>
                    <a:bodyPr/>
                    <a:lstStyle/>
                    <a:p>
                      <a:pPr algn="l"/>
                      <a:r>
                        <a:rPr lang="ru-RU" sz="1000" b="1" dirty="0" smtClean="0"/>
                        <a:t>84 459</a:t>
                      </a:r>
                      <a:endParaRPr lang="ru-RU" sz="1000" b="1" dirty="0"/>
                    </a:p>
                  </a:txBody>
                  <a:tcPr/>
                </a:tc>
              </a:tr>
              <a:tr h="247610">
                <a:tc>
                  <a:txBody>
                    <a:bodyPr/>
                    <a:lstStyle/>
                    <a:p>
                      <a:r>
                        <a:rPr lang="ru-RU" sz="1000" dirty="0" smtClean="0"/>
                        <a:t>Культура</a:t>
                      </a:r>
                      <a:endParaRPr lang="ru-RU" sz="1000" dirty="0"/>
                    </a:p>
                  </a:txBody>
                  <a:tcPr/>
                </a:tc>
                <a:tc>
                  <a:txBody>
                    <a:bodyPr/>
                    <a:lstStyle/>
                    <a:p>
                      <a:r>
                        <a:rPr lang="ru-RU" sz="1000" dirty="0" smtClean="0"/>
                        <a:t>08</a:t>
                      </a:r>
                      <a:endParaRPr lang="ru-RU" sz="1000" dirty="0"/>
                    </a:p>
                  </a:txBody>
                  <a:tcPr/>
                </a:tc>
                <a:tc>
                  <a:txBody>
                    <a:bodyPr/>
                    <a:lstStyle/>
                    <a:p>
                      <a:r>
                        <a:rPr lang="ru-RU" sz="1000" dirty="0" smtClean="0"/>
                        <a:t>01</a:t>
                      </a:r>
                      <a:endParaRPr lang="ru-RU" sz="1000" dirty="0"/>
                    </a:p>
                  </a:txBody>
                  <a:tcPr/>
                </a:tc>
                <a:tc>
                  <a:txBody>
                    <a:bodyPr/>
                    <a:lstStyle/>
                    <a:p>
                      <a:r>
                        <a:rPr lang="ru-RU" sz="1000" dirty="0" smtClean="0"/>
                        <a:t>58</a:t>
                      </a:r>
                      <a:r>
                        <a:rPr lang="ru-RU" sz="1000" baseline="0" dirty="0" smtClean="0"/>
                        <a:t> </a:t>
                      </a:r>
                      <a:r>
                        <a:rPr lang="ru-RU" sz="1000" baseline="0" dirty="0" smtClean="0"/>
                        <a:t>411</a:t>
                      </a:r>
                      <a:endParaRPr lang="ru-RU" sz="1000" dirty="0"/>
                    </a:p>
                  </a:txBody>
                  <a:tcPr/>
                </a:tc>
                <a:tc>
                  <a:txBody>
                    <a:bodyPr/>
                    <a:lstStyle/>
                    <a:p>
                      <a:r>
                        <a:rPr lang="ru-RU" sz="1000" dirty="0" smtClean="0"/>
                        <a:t>59 979</a:t>
                      </a:r>
                      <a:endParaRPr lang="ru-RU" sz="1000" dirty="0"/>
                    </a:p>
                  </a:txBody>
                  <a:tcPr/>
                </a:tc>
                <a:tc>
                  <a:txBody>
                    <a:bodyPr/>
                    <a:lstStyle/>
                    <a:p>
                      <a:r>
                        <a:rPr lang="ru-RU" sz="1000" dirty="0" smtClean="0"/>
                        <a:t>64 656</a:t>
                      </a:r>
                      <a:endParaRPr lang="ru-RU" sz="1000" dirty="0"/>
                    </a:p>
                  </a:txBody>
                  <a:tcPr/>
                </a:tc>
              </a:tr>
              <a:tr h="173712">
                <a:tc>
                  <a:txBody>
                    <a:bodyPr/>
                    <a:lstStyle/>
                    <a:p>
                      <a:r>
                        <a:rPr lang="ru-RU" sz="1000" dirty="0" smtClean="0"/>
                        <a:t>Другие вопросы в области культуры</a:t>
                      </a:r>
                      <a:endParaRPr lang="ru-RU" sz="1000" dirty="0"/>
                    </a:p>
                  </a:txBody>
                  <a:tcPr/>
                </a:tc>
                <a:tc>
                  <a:txBody>
                    <a:bodyPr/>
                    <a:lstStyle/>
                    <a:p>
                      <a:r>
                        <a:rPr lang="ru-RU" sz="1000" dirty="0" smtClean="0"/>
                        <a:t>08</a:t>
                      </a:r>
                      <a:endParaRPr lang="ru-RU" sz="1000" dirty="0"/>
                    </a:p>
                  </a:txBody>
                  <a:tcPr/>
                </a:tc>
                <a:tc>
                  <a:txBody>
                    <a:bodyPr/>
                    <a:lstStyle/>
                    <a:p>
                      <a:r>
                        <a:rPr lang="ru-RU" sz="1000" dirty="0" smtClean="0"/>
                        <a:t>04</a:t>
                      </a:r>
                      <a:endParaRPr lang="ru-RU" sz="1000" dirty="0"/>
                    </a:p>
                  </a:txBody>
                  <a:tcPr/>
                </a:tc>
                <a:tc>
                  <a:txBody>
                    <a:bodyPr/>
                    <a:lstStyle/>
                    <a:p>
                      <a:r>
                        <a:rPr lang="ru-RU" sz="1000" dirty="0" smtClean="0"/>
                        <a:t>25</a:t>
                      </a:r>
                      <a:r>
                        <a:rPr lang="ru-RU" sz="1000" baseline="0" dirty="0" smtClean="0"/>
                        <a:t> 192</a:t>
                      </a:r>
                      <a:endParaRPr lang="ru-RU" sz="1000" dirty="0"/>
                    </a:p>
                  </a:txBody>
                  <a:tcPr/>
                </a:tc>
                <a:tc>
                  <a:txBody>
                    <a:bodyPr/>
                    <a:lstStyle/>
                    <a:p>
                      <a:pPr algn="l"/>
                      <a:r>
                        <a:rPr lang="ru-RU" sz="1000" dirty="0" smtClean="0"/>
                        <a:t>23</a:t>
                      </a:r>
                      <a:r>
                        <a:rPr lang="ru-RU" sz="1000" baseline="0" dirty="0" smtClean="0"/>
                        <a:t> 896</a:t>
                      </a:r>
                      <a:endParaRPr lang="ru-RU" sz="1000" dirty="0" smtClean="0"/>
                    </a:p>
                  </a:txBody>
                  <a:tcPr/>
                </a:tc>
                <a:tc>
                  <a:txBody>
                    <a:bodyPr/>
                    <a:lstStyle/>
                    <a:p>
                      <a:r>
                        <a:rPr lang="ru-RU" sz="1000" b="0" dirty="0" smtClean="0"/>
                        <a:t>19</a:t>
                      </a:r>
                      <a:r>
                        <a:rPr lang="ru-RU" sz="1000" b="0" baseline="0" dirty="0" smtClean="0"/>
                        <a:t> 803</a:t>
                      </a:r>
                      <a:endParaRPr lang="ru-RU" sz="1000" b="0" dirty="0"/>
                    </a:p>
                  </a:txBody>
                  <a:tcPr/>
                </a:tc>
              </a:tr>
              <a:tr h="202664">
                <a:tc>
                  <a:txBody>
                    <a:bodyPr/>
                    <a:lstStyle/>
                    <a:p>
                      <a:r>
                        <a:rPr lang="ru-RU" sz="1000" b="1" dirty="0" smtClean="0"/>
                        <a:t>СОЦИАЛЬНАЯ ПОЛИТИКА</a:t>
                      </a:r>
                      <a:endParaRPr lang="ru-RU" sz="1000" b="1" dirty="0"/>
                    </a:p>
                  </a:txBody>
                  <a:tcPr/>
                </a:tc>
                <a:tc>
                  <a:txBody>
                    <a:bodyPr/>
                    <a:lstStyle/>
                    <a:p>
                      <a:r>
                        <a:rPr lang="ru-RU" sz="1000" b="1" dirty="0" smtClean="0"/>
                        <a:t>10</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38</a:t>
                      </a:r>
                      <a:r>
                        <a:rPr lang="ru-RU" sz="1000" b="1" baseline="0" dirty="0" smtClean="0"/>
                        <a:t> 286</a:t>
                      </a:r>
                      <a:endParaRPr lang="ru-RU" sz="1000" b="1" dirty="0"/>
                    </a:p>
                  </a:txBody>
                  <a:tcPr/>
                </a:tc>
                <a:tc>
                  <a:txBody>
                    <a:bodyPr/>
                    <a:lstStyle/>
                    <a:p>
                      <a:pPr algn="l"/>
                      <a:r>
                        <a:rPr lang="ru-RU" sz="1000" b="1" dirty="0" smtClean="0"/>
                        <a:t>32</a:t>
                      </a:r>
                      <a:r>
                        <a:rPr lang="ru-RU" sz="1000" b="1" baseline="0" dirty="0" smtClean="0"/>
                        <a:t> 179</a:t>
                      </a:r>
                      <a:endParaRPr lang="ru-RU" sz="1000" b="1" dirty="0" smtClean="0"/>
                    </a:p>
                  </a:txBody>
                  <a:tcPr/>
                </a:tc>
                <a:tc>
                  <a:txBody>
                    <a:bodyPr/>
                    <a:lstStyle/>
                    <a:p>
                      <a:r>
                        <a:rPr lang="ru-RU" sz="1000" b="1" dirty="0" smtClean="0"/>
                        <a:t>32 797</a:t>
                      </a:r>
                      <a:endParaRPr lang="ru-RU" sz="1000" b="1" dirty="0"/>
                    </a:p>
                  </a:txBody>
                  <a:tcPr/>
                </a:tc>
              </a:tr>
              <a:tr h="231616">
                <a:tc>
                  <a:txBody>
                    <a:bodyPr/>
                    <a:lstStyle/>
                    <a:p>
                      <a:r>
                        <a:rPr lang="ru-RU" sz="1000" dirty="0" smtClean="0"/>
                        <a:t>Пенсионное обеспечение</a:t>
                      </a:r>
                      <a:endParaRPr lang="ru-RU" sz="1000" dirty="0"/>
                    </a:p>
                  </a:txBody>
                  <a:tcPr/>
                </a:tc>
                <a:tc>
                  <a:txBody>
                    <a:bodyPr/>
                    <a:lstStyle/>
                    <a:p>
                      <a:r>
                        <a:rPr lang="ru-RU" sz="1000" dirty="0" smtClean="0"/>
                        <a:t>10</a:t>
                      </a:r>
                      <a:endParaRPr lang="ru-RU" sz="1000" dirty="0"/>
                    </a:p>
                  </a:txBody>
                  <a:tcPr/>
                </a:tc>
                <a:tc>
                  <a:txBody>
                    <a:bodyPr/>
                    <a:lstStyle/>
                    <a:p>
                      <a:r>
                        <a:rPr lang="ru-RU" sz="1000" dirty="0" smtClean="0"/>
                        <a:t>01</a:t>
                      </a:r>
                      <a:endParaRPr lang="ru-RU" sz="1000" dirty="0"/>
                    </a:p>
                  </a:txBody>
                  <a:tcPr/>
                </a:tc>
                <a:tc>
                  <a:txBody>
                    <a:bodyPr/>
                    <a:lstStyle/>
                    <a:p>
                      <a:r>
                        <a:rPr lang="ru-RU" sz="1000" dirty="0" smtClean="0"/>
                        <a:t>3</a:t>
                      </a:r>
                      <a:r>
                        <a:rPr lang="ru-RU" sz="1000" baseline="0" dirty="0" smtClean="0"/>
                        <a:t> 037</a:t>
                      </a:r>
                      <a:endParaRPr lang="ru-RU" sz="1000" dirty="0"/>
                    </a:p>
                  </a:txBody>
                  <a:tcPr/>
                </a:tc>
                <a:tc>
                  <a:txBody>
                    <a:bodyPr/>
                    <a:lstStyle/>
                    <a:p>
                      <a:r>
                        <a:rPr lang="ru-RU" sz="1000" dirty="0" smtClean="0"/>
                        <a:t>3</a:t>
                      </a:r>
                      <a:r>
                        <a:rPr lang="ru-RU" sz="1000" baseline="0" dirty="0" smtClean="0"/>
                        <a:t> 341</a:t>
                      </a:r>
                      <a:endParaRPr lang="ru-RU" sz="1000" dirty="0"/>
                    </a:p>
                  </a:txBody>
                  <a:tcPr/>
                </a:tc>
                <a:tc>
                  <a:txBody>
                    <a:bodyPr/>
                    <a:lstStyle/>
                    <a:p>
                      <a:r>
                        <a:rPr lang="ru-RU" sz="1000" dirty="0" smtClean="0"/>
                        <a:t>3</a:t>
                      </a:r>
                      <a:r>
                        <a:rPr lang="ru-RU" sz="1000" baseline="0" dirty="0" smtClean="0"/>
                        <a:t> 675</a:t>
                      </a:r>
                      <a:endParaRPr lang="ru-RU" sz="1000" dirty="0"/>
                    </a:p>
                  </a:txBody>
                  <a:tcPr/>
                </a:tc>
              </a:tr>
              <a:tr h="260568">
                <a:tc>
                  <a:txBody>
                    <a:bodyPr/>
                    <a:lstStyle/>
                    <a:p>
                      <a:r>
                        <a:rPr lang="ru-RU" sz="1000" b="0" dirty="0" smtClean="0"/>
                        <a:t>Социальное обеспечение население</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03</a:t>
                      </a:r>
                      <a:endParaRPr lang="ru-RU" sz="1000" dirty="0"/>
                    </a:p>
                  </a:txBody>
                  <a:tcPr/>
                </a:tc>
                <a:tc>
                  <a:txBody>
                    <a:bodyPr/>
                    <a:lstStyle/>
                    <a:p>
                      <a:r>
                        <a:rPr lang="ru-RU" sz="1000" dirty="0" smtClean="0"/>
                        <a:t>200</a:t>
                      </a:r>
                      <a:endParaRPr lang="ru-RU" sz="1000" dirty="0"/>
                    </a:p>
                  </a:txBody>
                  <a:tcPr/>
                </a:tc>
                <a:tc>
                  <a:txBody>
                    <a:bodyPr/>
                    <a:lstStyle/>
                    <a:p>
                      <a:r>
                        <a:rPr lang="ru-RU" sz="1000" b="0" dirty="0" smtClean="0"/>
                        <a:t>220</a:t>
                      </a:r>
                      <a:endParaRPr lang="ru-RU" sz="1000" b="0" dirty="0"/>
                    </a:p>
                  </a:txBody>
                  <a:tcPr/>
                </a:tc>
                <a:tc>
                  <a:txBody>
                    <a:bodyPr/>
                    <a:lstStyle/>
                    <a:p>
                      <a:r>
                        <a:rPr lang="ru-RU" sz="1000" b="0" dirty="0" smtClean="0"/>
                        <a:t>223</a:t>
                      </a:r>
                      <a:endParaRPr lang="ru-RU" sz="1000" b="0" dirty="0"/>
                    </a:p>
                  </a:txBody>
                  <a:tcPr/>
                </a:tc>
              </a:tr>
              <a:tr h="216024">
                <a:tc>
                  <a:txBody>
                    <a:bodyPr/>
                    <a:lstStyle/>
                    <a:p>
                      <a:r>
                        <a:rPr lang="ru-RU" sz="1000" b="0" dirty="0" smtClean="0"/>
                        <a:t>Охрана семьи</a:t>
                      </a:r>
                      <a:r>
                        <a:rPr lang="ru-RU" sz="1000" b="0" baseline="0" dirty="0" smtClean="0"/>
                        <a:t> и детства</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04</a:t>
                      </a:r>
                      <a:endParaRPr lang="ru-RU" sz="1000" dirty="0"/>
                    </a:p>
                  </a:txBody>
                  <a:tcPr/>
                </a:tc>
                <a:tc>
                  <a:txBody>
                    <a:bodyPr/>
                    <a:lstStyle/>
                    <a:p>
                      <a:r>
                        <a:rPr lang="ru-RU" sz="1000" dirty="0" smtClean="0"/>
                        <a:t>34</a:t>
                      </a:r>
                      <a:r>
                        <a:rPr lang="ru-RU" sz="1000" baseline="0" dirty="0" smtClean="0"/>
                        <a:t> 427</a:t>
                      </a:r>
                      <a:endParaRPr lang="ru-RU" sz="1000" dirty="0"/>
                    </a:p>
                  </a:txBody>
                  <a:tcPr/>
                </a:tc>
                <a:tc>
                  <a:txBody>
                    <a:bodyPr/>
                    <a:lstStyle/>
                    <a:p>
                      <a:r>
                        <a:rPr lang="ru-RU" sz="1000" b="0" dirty="0" smtClean="0"/>
                        <a:t>27</a:t>
                      </a:r>
                      <a:r>
                        <a:rPr lang="ru-RU" sz="1000" b="0" baseline="0" dirty="0" smtClean="0"/>
                        <a:t> 972</a:t>
                      </a:r>
                      <a:endParaRPr lang="ru-RU" sz="1000" b="0" dirty="0"/>
                    </a:p>
                  </a:txBody>
                  <a:tcPr/>
                </a:tc>
                <a:tc>
                  <a:txBody>
                    <a:bodyPr/>
                    <a:lstStyle/>
                    <a:p>
                      <a:r>
                        <a:rPr lang="ru-RU" sz="1000" b="0" dirty="0" smtClean="0"/>
                        <a:t>28</a:t>
                      </a:r>
                      <a:r>
                        <a:rPr lang="ru-RU" sz="1000" b="0" baseline="0" dirty="0" smtClean="0"/>
                        <a:t> 230</a:t>
                      </a:r>
                      <a:endParaRPr lang="ru-RU" sz="1000" b="0" dirty="0"/>
                    </a:p>
                  </a:txBody>
                  <a:tcPr/>
                </a:tc>
              </a:tr>
              <a:tr h="244976">
                <a:tc>
                  <a:txBody>
                    <a:bodyPr/>
                    <a:lstStyle/>
                    <a:p>
                      <a:r>
                        <a:rPr lang="ru-RU" sz="1000" dirty="0" smtClean="0"/>
                        <a:t>Другие вопросы</a:t>
                      </a:r>
                      <a:r>
                        <a:rPr lang="ru-RU" sz="1000" baseline="0" dirty="0" smtClean="0"/>
                        <a:t> в области социальной политики</a:t>
                      </a:r>
                      <a:endParaRPr lang="ru-RU" sz="1000" dirty="0"/>
                    </a:p>
                  </a:txBody>
                  <a:tcPr/>
                </a:tc>
                <a:tc>
                  <a:txBody>
                    <a:bodyPr/>
                    <a:lstStyle/>
                    <a:p>
                      <a:r>
                        <a:rPr lang="ru-RU" sz="1000" dirty="0" smtClean="0"/>
                        <a:t>10 </a:t>
                      </a:r>
                      <a:endParaRPr lang="ru-RU" sz="1000" dirty="0"/>
                    </a:p>
                  </a:txBody>
                  <a:tcPr/>
                </a:tc>
                <a:tc>
                  <a:txBody>
                    <a:bodyPr/>
                    <a:lstStyle/>
                    <a:p>
                      <a:r>
                        <a:rPr lang="ru-RU" sz="1000" dirty="0" smtClean="0"/>
                        <a:t>06</a:t>
                      </a:r>
                      <a:endParaRPr lang="ru-RU" sz="1000" dirty="0"/>
                    </a:p>
                  </a:txBody>
                  <a:tcPr/>
                </a:tc>
                <a:tc>
                  <a:txBody>
                    <a:bodyPr/>
                    <a:lstStyle/>
                    <a:p>
                      <a:r>
                        <a:rPr lang="ru-RU" sz="1000" dirty="0" smtClean="0"/>
                        <a:t>622</a:t>
                      </a:r>
                      <a:endParaRPr lang="ru-RU" sz="1000" dirty="0"/>
                    </a:p>
                  </a:txBody>
                  <a:tcPr/>
                </a:tc>
                <a:tc>
                  <a:txBody>
                    <a:bodyPr/>
                    <a:lstStyle/>
                    <a:p>
                      <a:r>
                        <a:rPr lang="ru-RU" sz="1000" dirty="0" smtClean="0"/>
                        <a:t>646</a:t>
                      </a:r>
                      <a:endParaRPr lang="ru-RU" sz="1000" dirty="0"/>
                    </a:p>
                  </a:txBody>
                  <a:tcPr/>
                </a:tc>
                <a:tc>
                  <a:txBody>
                    <a:bodyPr/>
                    <a:lstStyle/>
                    <a:p>
                      <a:r>
                        <a:rPr lang="ru-RU" sz="1000" dirty="0" smtClean="0"/>
                        <a:t>672</a:t>
                      </a:r>
                      <a:endParaRPr lang="ru-RU" sz="1000" dirty="0"/>
                    </a:p>
                  </a:txBody>
                  <a:tcPr/>
                </a:tc>
              </a:tr>
              <a:tr h="201920">
                <a:tc>
                  <a:txBody>
                    <a:bodyPr/>
                    <a:lstStyle/>
                    <a:p>
                      <a:r>
                        <a:rPr lang="ru-RU" sz="1000" b="1" dirty="0" smtClean="0"/>
                        <a:t>ФИЗИЧЕСКАЯ КУЛЬТУРА И СПОРТ</a:t>
                      </a:r>
                      <a:endParaRPr lang="ru-RU" sz="1000" b="1" dirty="0"/>
                    </a:p>
                  </a:txBody>
                  <a:tcPr/>
                </a:tc>
                <a:tc>
                  <a:txBody>
                    <a:bodyPr/>
                    <a:lstStyle/>
                    <a:p>
                      <a:r>
                        <a:rPr lang="ru-RU" sz="1000" b="1" dirty="0" smtClean="0"/>
                        <a:t>11</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78</a:t>
                      </a:r>
                      <a:r>
                        <a:rPr lang="ru-RU" sz="1000" b="1" baseline="0" dirty="0" smtClean="0"/>
                        <a:t> 808</a:t>
                      </a:r>
                      <a:endParaRPr lang="ru-RU" sz="1000" b="1" dirty="0"/>
                    </a:p>
                  </a:txBody>
                  <a:tcPr/>
                </a:tc>
                <a:tc>
                  <a:txBody>
                    <a:bodyPr/>
                    <a:lstStyle/>
                    <a:p>
                      <a:r>
                        <a:rPr lang="ru-RU" sz="1000" b="1" dirty="0" smtClean="0"/>
                        <a:t>85 283</a:t>
                      </a:r>
                      <a:endParaRPr lang="ru-RU" sz="1000" b="1" dirty="0"/>
                    </a:p>
                  </a:txBody>
                  <a:tcPr/>
                </a:tc>
                <a:tc>
                  <a:txBody>
                    <a:bodyPr/>
                    <a:lstStyle/>
                    <a:p>
                      <a:r>
                        <a:rPr lang="ru-RU" sz="1000" b="1" dirty="0" smtClean="0"/>
                        <a:t>89 366</a:t>
                      </a:r>
                      <a:endParaRPr lang="ru-RU" sz="1000" b="1" dirty="0"/>
                    </a:p>
                  </a:txBody>
                  <a:tcPr/>
                </a:tc>
              </a:tr>
              <a:tr h="230872">
                <a:tc>
                  <a:txBody>
                    <a:bodyPr/>
                    <a:lstStyle/>
                    <a:p>
                      <a:r>
                        <a:rPr lang="ru-RU" sz="1000" dirty="0" smtClean="0"/>
                        <a:t>Массовый спорт </a:t>
                      </a:r>
                      <a:endParaRPr lang="ru-RU" sz="1000" dirty="0"/>
                    </a:p>
                  </a:txBody>
                  <a:tcPr/>
                </a:tc>
                <a:tc>
                  <a:txBody>
                    <a:bodyPr/>
                    <a:lstStyle/>
                    <a:p>
                      <a:r>
                        <a:rPr lang="ru-RU" sz="1000" dirty="0" smtClean="0"/>
                        <a:t>11</a:t>
                      </a:r>
                      <a:endParaRPr lang="ru-RU" sz="1000" dirty="0"/>
                    </a:p>
                  </a:txBody>
                  <a:tcPr/>
                </a:tc>
                <a:tc>
                  <a:txBody>
                    <a:bodyPr/>
                    <a:lstStyle/>
                    <a:p>
                      <a:r>
                        <a:rPr lang="ru-RU" sz="1000" dirty="0" smtClean="0"/>
                        <a:t>02</a:t>
                      </a:r>
                      <a:endParaRPr lang="ru-RU" sz="1000" dirty="0"/>
                    </a:p>
                  </a:txBody>
                  <a:tcPr/>
                </a:tc>
                <a:tc>
                  <a:txBody>
                    <a:bodyPr/>
                    <a:lstStyle/>
                    <a:p>
                      <a:r>
                        <a:rPr lang="ru-RU" sz="1000" dirty="0" smtClean="0"/>
                        <a:t>70</a:t>
                      </a:r>
                      <a:r>
                        <a:rPr lang="ru-RU" sz="1000" baseline="0" dirty="0" smtClean="0"/>
                        <a:t> 808</a:t>
                      </a:r>
                      <a:endParaRPr lang="ru-RU" sz="1000" dirty="0"/>
                    </a:p>
                  </a:txBody>
                  <a:tcPr/>
                </a:tc>
                <a:tc>
                  <a:txBody>
                    <a:bodyPr/>
                    <a:lstStyle/>
                    <a:p>
                      <a:r>
                        <a:rPr lang="ru-RU" sz="1000" dirty="0" smtClean="0"/>
                        <a:t>85 283</a:t>
                      </a:r>
                      <a:endParaRPr lang="ru-RU" sz="1000" dirty="0"/>
                    </a:p>
                  </a:txBody>
                  <a:tcPr/>
                </a:tc>
                <a:tc>
                  <a:txBody>
                    <a:bodyPr/>
                    <a:lstStyle/>
                    <a:p>
                      <a:r>
                        <a:rPr lang="ru-RU" sz="1000" dirty="0" smtClean="0"/>
                        <a:t>89 366</a:t>
                      </a:r>
                      <a:endParaRPr lang="ru-RU" sz="1000" dirty="0"/>
                    </a:p>
                  </a:txBody>
                  <a:tcPr/>
                </a:tc>
              </a:tr>
              <a:tr h="326458">
                <a:tc>
                  <a:txBody>
                    <a:bodyPr/>
                    <a:lstStyle/>
                    <a:p>
                      <a:r>
                        <a:rPr lang="ru-RU" sz="1000" dirty="0" smtClean="0"/>
                        <a:t>Другие вопросы в области физической культуры и спорта</a:t>
                      </a:r>
                      <a:endParaRPr lang="ru-RU" sz="1000" dirty="0"/>
                    </a:p>
                  </a:txBody>
                  <a:tcPr/>
                </a:tc>
                <a:tc>
                  <a:txBody>
                    <a:bodyPr/>
                    <a:lstStyle/>
                    <a:p>
                      <a:r>
                        <a:rPr lang="ru-RU" sz="1000" dirty="0" smtClean="0"/>
                        <a:t>11</a:t>
                      </a:r>
                      <a:endParaRPr lang="ru-RU" sz="1000" dirty="0"/>
                    </a:p>
                  </a:txBody>
                  <a:tcPr/>
                </a:tc>
                <a:tc>
                  <a:txBody>
                    <a:bodyPr/>
                    <a:lstStyle/>
                    <a:p>
                      <a:r>
                        <a:rPr lang="ru-RU" sz="1000" dirty="0" smtClean="0"/>
                        <a:t>05</a:t>
                      </a:r>
                      <a:endParaRPr lang="ru-RU" sz="1000" dirty="0"/>
                    </a:p>
                  </a:txBody>
                  <a:tcPr/>
                </a:tc>
                <a:tc>
                  <a:txBody>
                    <a:bodyPr/>
                    <a:lstStyle/>
                    <a:p>
                      <a:r>
                        <a:rPr lang="ru-RU" sz="1000" dirty="0" smtClean="0"/>
                        <a:t>2 000</a:t>
                      </a:r>
                      <a:endParaRPr lang="ru-RU" sz="1000" dirty="0"/>
                    </a:p>
                  </a:txBody>
                  <a:tcPr/>
                </a:tc>
                <a:tc>
                  <a:txBody>
                    <a:bodyPr/>
                    <a:lstStyle/>
                    <a:p>
                      <a:r>
                        <a:rPr lang="ru-RU" sz="1000" dirty="0" smtClean="0"/>
                        <a:t>2500</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СРЕДСТВА МАССОВОЙ ИНФОРМАЦИИ</a:t>
                      </a:r>
                      <a:endParaRPr lang="ru-RU" sz="1000" b="1" dirty="0"/>
                    </a:p>
                  </a:txBody>
                  <a:tcPr/>
                </a:tc>
                <a:tc>
                  <a:txBody>
                    <a:bodyPr/>
                    <a:lstStyle/>
                    <a:p>
                      <a:r>
                        <a:rPr lang="ru-RU" sz="1000" b="1" dirty="0" smtClean="0"/>
                        <a:t>12</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15</a:t>
                      </a:r>
                      <a:r>
                        <a:rPr lang="ru-RU" sz="1000" b="1" baseline="0" dirty="0" smtClean="0"/>
                        <a:t> 016</a:t>
                      </a:r>
                      <a:endParaRPr lang="ru-RU" sz="1000" b="1" dirty="0"/>
                    </a:p>
                  </a:txBody>
                  <a:tcPr/>
                </a:tc>
                <a:tc>
                  <a:txBody>
                    <a:bodyPr/>
                    <a:lstStyle/>
                    <a:p>
                      <a:r>
                        <a:rPr lang="ru-RU" sz="1000" b="1" dirty="0" smtClean="0"/>
                        <a:t>16</a:t>
                      </a:r>
                      <a:r>
                        <a:rPr lang="ru-RU" sz="1000" b="1" baseline="0" dirty="0" smtClean="0"/>
                        <a:t> 517</a:t>
                      </a:r>
                      <a:endParaRPr lang="ru-RU" sz="1000" b="1" dirty="0"/>
                    </a:p>
                  </a:txBody>
                  <a:tcPr/>
                </a:tc>
                <a:tc>
                  <a:txBody>
                    <a:bodyPr/>
                    <a:lstStyle/>
                    <a:p>
                      <a:r>
                        <a:rPr lang="ru-RU" sz="1000" b="1" dirty="0" smtClean="0"/>
                        <a:t>17</a:t>
                      </a:r>
                      <a:r>
                        <a:rPr lang="ru-RU" sz="1000" b="1" baseline="0" dirty="0" smtClean="0"/>
                        <a:t> 910</a:t>
                      </a:r>
                      <a:endParaRPr lang="ru-RU" sz="1000" b="1" dirty="0"/>
                    </a:p>
                  </a:txBody>
                  <a:tcPr/>
                </a:tc>
              </a:tr>
              <a:tr h="216024">
                <a:tc>
                  <a:txBody>
                    <a:bodyPr/>
                    <a:lstStyle/>
                    <a:p>
                      <a:r>
                        <a:rPr lang="ru-RU" sz="1000" b="0" dirty="0" smtClean="0"/>
                        <a:t>Телевидение и радиовещание</a:t>
                      </a:r>
                      <a:endParaRPr lang="ru-RU" sz="1000" b="0" dirty="0"/>
                    </a:p>
                  </a:txBody>
                  <a:tcPr/>
                </a:tc>
                <a:tc>
                  <a:txBody>
                    <a:bodyPr/>
                    <a:lstStyle/>
                    <a:p>
                      <a:r>
                        <a:rPr lang="ru-RU" sz="1000" b="0" dirty="0" smtClean="0"/>
                        <a:t>12</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10</a:t>
                      </a:r>
                      <a:r>
                        <a:rPr lang="ru-RU" sz="1000" b="0" baseline="0" dirty="0" smtClean="0"/>
                        <a:t> 653</a:t>
                      </a:r>
                      <a:endParaRPr lang="ru-RU" sz="1000" b="0" dirty="0"/>
                    </a:p>
                  </a:txBody>
                  <a:tcPr/>
                </a:tc>
                <a:tc>
                  <a:txBody>
                    <a:bodyPr/>
                    <a:lstStyle/>
                    <a:p>
                      <a:r>
                        <a:rPr lang="ru-RU" sz="1000" b="0" dirty="0" smtClean="0"/>
                        <a:t>11 718</a:t>
                      </a:r>
                      <a:endParaRPr lang="ru-RU" sz="1000" b="0" dirty="0"/>
                    </a:p>
                  </a:txBody>
                  <a:tcPr/>
                </a:tc>
                <a:tc>
                  <a:txBody>
                    <a:bodyPr/>
                    <a:lstStyle/>
                    <a:p>
                      <a:r>
                        <a:rPr lang="ru-RU" sz="1000" b="0" dirty="0" smtClean="0"/>
                        <a:t>12</a:t>
                      </a:r>
                      <a:r>
                        <a:rPr lang="ru-RU" sz="1000" b="0" baseline="0" dirty="0" smtClean="0"/>
                        <a:t> 677</a:t>
                      </a:r>
                      <a:endParaRPr lang="ru-RU" sz="1000" b="0" dirty="0"/>
                    </a:p>
                  </a:txBody>
                  <a:tcPr/>
                </a:tc>
              </a:tr>
              <a:tr h="216024">
                <a:tc>
                  <a:txBody>
                    <a:bodyPr/>
                    <a:lstStyle/>
                    <a:p>
                      <a:r>
                        <a:rPr lang="ru-RU" sz="1000" b="0" dirty="0" smtClean="0"/>
                        <a:t>Периодическая печать и издательства</a:t>
                      </a:r>
                      <a:endParaRPr lang="ru-RU" sz="1000" b="0" dirty="0"/>
                    </a:p>
                  </a:txBody>
                  <a:tcPr/>
                </a:tc>
                <a:tc>
                  <a:txBody>
                    <a:bodyPr/>
                    <a:lstStyle/>
                    <a:p>
                      <a:r>
                        <a:rPr lang="ru-RU" sz="1000" b="0" dirty="0" smtClean="0"/>
                        <a:t>12</a:t>
                      </a:r>
                      <a:endParaRPr lang="ru-RU" sz="1000" b="0" dirty="0"/>
                    </a:p>
                  </a:txBody>
                  <a:tcPr/>
                </a:tc>
                <a:tc>
                  <a:txBody>
                    <a:bodyPr/>
                    <a:lstStyle/>
                    <a:p>
                      <a:r>
                        <a:rPr lang="ru-RU" sz="1000" b="0" smtClean="0"/>
                        <a:t>02</a:t>
                      </a:r>
                      <a:endParaRPr lang="ru-RU" sz="1000" b="0" dirty="0"/>
                    </a:p>
                  </a:txBody>
                  <a:tcPr/>
                </a:tc>
                <a:tc>
                  <a:txBody>
                    <a:bodyPr/>
                    <a:lstStyle/>
                    <a:p>
                      <a:r>
                        <a:rPr lang="ru-RU" sz="1000" b="0" dirty="0" smtClean="0"/>
                        <a:t>4</a:t>
                      </a:r>
                      <a:r>
                        <a:rPr lang="ru-RU" sz="1000" b="0" baseline="0" dirty="0" smtClean="0"/>
                        <a:t> 363</a:t>
                      </a:r>
                      <a:endParaRPr lang="ru-RU" sz="1000" b="0" dirty="0"/>
                    </a:p>
                  </a:txBody>
                  <a:tcPr/>
                </a:tc>
                <a:tc>
                  <a:txBody>
                    <a:bodyPr/>
                    <a:lstStyle/>
                    <a:p>
                      <a:r>
                        <a:rPr lang="ru-RU" sz="1000" b="0" dirty="0" smtClean="0"/>
                        <a:t>4</a:t>
                      </a:r>
                      <a:r>
                        <a:rPr lang="ru-RU" sz="1000" b="0" baseline="0" dirty="0" smtClean="0"/>
                        <a:t> 799</a:t>
                      </a:r>
                      <a:endParaRPr lang="ru-RU" sz="1000" b="0" dirty="0"/>
                    </a:p>
                  </a:txBody>
                  <a:tcPr/>
                </a:tc>
                <a:tc>
                  <a:txBody>
                    <a:bodyPr/>
                    <a:lstStyle/>
                    <a:p>
                      <a:r>
                        <a:rPr lang="ru-RU" sz="1000" b="0" baseline="0" dirty="0" smtClean="0"/>
                        <a:t>5 233</a:t>
                      </a:r>
                      <a:endParaRPr lang="ru-RU" sz="1000" b="0" dirty="0"/>
                    </a:p>
                  </a:txBody>
                  <a:tcPr/>
                </a:tc>
              </a:tr>
              <a:tr h="270958">
                <a:tc>
                  <a:txBody>
                    <a:bodyPr/>
                    <a:lstStyle/>
                    <a:p>
                      <a:r>
                        <a:rPr lang="ru-RU" sz="1000" b="1" dirty="0" smtClean="0"/>
                        <a:t>ОБСЛУЖИВАНИЕ</a:t>
                      </a:r>
                      <a:r>
                        <a:rPr lang="ru-RU" sz="1000" b="1" baseline="0" dirty="0" smtClean="0"/>
                        <a:t>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7 000</a:t>
                      </a:r>
                      <a:endParaRPr lang="ru-RU" sz="1000" b="1" dirty="0"/>
                    </a:p>
                  </a:txBody>
                  <a:tcPr/>
                </a:tc>
                <a:tc>
                  <a:txBody>
                    <a:bodyPr/>
                    <a:lstStyle/>
                    <a:p>
                      <a:r>
                        <a:rPr lang="ru-RU" sz="1000" b="1" dirty="0" smtClean="0"/>
                        <a:t>-</a:t>
                      </a:r>
                      <a:endParaRPr lang="ru-RU" sz="1000" b="1" dirty="0"/>
                    </a:p>
                  </a:txBody>
                  <a:tcPr/>
                </a:tc>
                <a:tc>
                  <a:txBody>
                    <a:bodyPr/>
                    <a:lstStyle/>
                    <a:p>
                      <a:r>
                        <a:rPr lang="ru-RU" sz="1000" b="1" dirty="0" smtClean="0"/>
                        <a:t>-</a:t>
                      </a:r>
                      <a:endParaRPr lang="ru-RU" sz="1000" b="1" dirty="0"/>
                    </a:p>
                  </a:txBody>
                  <a:tcPr/>
                </a:tc>
              </a:tr>
              <a:tr h="288032">
                <a:tc>
                  <a:txBody>
                    <a:bodyPr/>
                    <a:lstStyle/>
                    <a:p>
                      <a:r>
                        <a:rPr lang="ru-RU" sz="1000" dirty="0" smtClean="0"/>
                        <a:t>Обслуживание государственного и муниципального долга</a:t>
                      </a:r>
                      <a:endParaRPr lang="ru-RU" sz="1000" dirty="0"/>
                    </a:p>
                  </a:txBody>
                  <a:tcPr/>
                </a:tc>
                <a:tc>
                  <a:txBody>
                    <a:bodyPr/>
                    <a:lstStyle/>
                    <a:p>
                      <a:r>
                        <a:rPr lang="ru-RU" sz="1000" dirty="0" smtClean="0"/>
                        <a:t>13</a:t>
                      </a:r>
                      <a:endParaRPr lang="ru-RU" sz="1000" dirty="0"/>
                    </a:p>
                  </a:txBody>
                  <a:tcPr/>
                </a:tc>
                <a:tc>
                  <a:txBody>
                    <a:bodyPr/>
                    <a:lstStyle/>
                    <a:p>
                      <a:r>
                        <a:rPr lang="ru-RU" sz="1000" dirty="0" smtClean="0"/>
                        <a:t>01</a:t>
                      </a:r>
                      <a:endParaRPr lang="ru-RU" sz="1000" dirty="0"/>
                    </a:p>
                  </a:txBody>
                  <a:tcPr/>
                </a:tc>
                <a:tc>
                  <a:txBody>
                    <a:bodyPr/>
                    <a:lstStyle/>
                    <a:p>
                      <a:r>
                        <a:rPr lang="ru-RU" sz="1000" dirty="0" smtClean="0"/>
                        <a:t>7 000</a:t>
                      </a:r>
                      <a:endParaRPr lang="ru-RU" sz="1000" dirty="0"/>
                    </a:p>
                  </a:txBody>
                  <a:tcPr/>
                </a:tc>
                <a:tc>
                  <a:txBody>
                    <a:bodyPr/>
                    <a:lstStyle/>
                    <a:p>
                      <a:r>
                        <a:rPr lang="ru-RU" sz="1000" dirty="0" smtClean="0"/>
                        <a:t>-</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МЕЖБЮДЖЕТНЫЕ</a:t>
                      </a:r>
                      <a:r>
                        <a:rPr lang="ru-RU" sz="1000" b="1" baseline="0" dirty="0" smtClean="0"/>
                        <a:t> ТРАНСФЕРТЫ </a:t>
                      </a:r>
                      <a:endParaRPr lang="ru-RU" sz="1000" b="1" dirty="0"/>
                    </a:p>
                  </a:txBody>
                  <a:tcPr/>
                </a:tc>
                <a:tc>
                  <a:txBody>
                    <a:bodyPr/>
                    <a:lstStyle/>
                    <a:p>
                      <a:r>
                        <a:rPr lang="ru-RU" sz="1000" b="1" dirty="0" smtClean="0"/>
                        <a:t>14</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21</a:t>
                      </a:r>
                      <a:r>
                        <a:rPr lang="ru-RU" sz="1000" b="1" baseline="0" dirty="0" smtClean="0"/>
                        <a:t> 436</a:t>
                      </a:r>
                      <a:endParaRPr lang="ru-RU" sz="1000" b="1" dirty="0"/>
                    </a:p>
                  </a:txBody>
                  <a:tcPr/>
                </a:tc>
                <a:tc>
                  <a:txBody>
                    <a:bodyPr/>
                    <a:lstStyle/>
                    <a:p>
                      <a:r>
                        <a:rPr lang="ru-RU" sz="1000" b="1" dirty="0" smtClean="0"/>
                        <a:t>16 386</a:t>
                      </a:r>
                      <a:endParaRPr lang="ru-RU" sz="1000" b="1" dirty="0"/>
                    </a:p>
                  </a:txBody>
                  <a:tcPr/>
                </a:tc>
                <a:tc>
                  <a:txBody>
                    <a:bodyPr/>
                    <a:lstStyle/>
                    <a:p>
                      <a:r>
                        <a:rPr lang="ru-RU" sz="1000" b="1" dirty="0" smtClean="0"/>
                        <a:t>16 386</a:t>
                      </a:r>
                      <a:endParaRPr lang="ru-RU" sz="1000" b="1" dirty="0"/>
                    </a:p>
                  </a:txBody>
                  <a:tcPr/>
                </a:tc>
              </a:tr>
              <a:tr h="347072">
                <a:tc>
                  <a:txBody>
                    <a:bodyPr/>
                    <a:lstStyle/>
                    <a:p>
                      <a:r>
                        <a:rPr lang="ru-RU" sz="1000" dirty="0" smtClean="0"/>
                        <a:t>Дотация на выравнивание бюджетной обеспеченности субъектов РФ и муниципальных образований</a:t>
                      </a:r>
                      <a:endParaRPr lang="ru-RU" sz="1000" dirty="0"/>
                    </a:p>
                  </a:txBody>
                  <a:tcPr/>
                </a:tc>
                <a:tc>
                  <a:txBody>
                    <a:bodyPr/>
                    <a:lstStyle/>
                    <a:p>
                      <a:r>
                        <a:rPr lang="ru-RU" sz="1000" dirty="0" smtClean="0"/>
                        <a:t>14</a:t>
                      </a:r>
                      <a:endParaRPr lang="ru-RU" sz="1000" dirty="0"/>
                    </a:p>
                  </a:txBody>
                  <a:tcPr/>
                </a:tc>
                <a:tc>
                  <a:txBody>
                    <a:bodyPr/>
                    <a:lstStyle/>
                    <a:p>
                      <a:r>
                        <a:rPr lang="ru-RU" sz="1000" dirty="0" smtClean="0"/>
                        <a:t>01</a:t>
                      </a:r>
                      <a:endParaRPr lang="ru-RU" sz="1000" dirty="0"/>
                    </a:p>
                  </a:txBody>
                  <a:tcPr/>
                </a:tc>
                <a:tc>
                  <a:txBody>
                    <a:bodyPr/>
                    <a:lstStyle/>
                    <a:p>
                      <a:r>
                        <a:rPr lang="ru-RU" sz="1000" dirty="0" smtClean="0"/>
                        <a:t>21</a:t>
                      </a:r>
                      <a:r>
                        <a:rPr lang="ru-RU" sz="1000" baseline="0" dirty="0" smtClean="0"/>
                        <a:t> 436</a:t>
                      </a:r>
                      <a:endParaRPr lang="ru-RU" sz="1000" dirty="0"/>
                    </a:p>
                  </a:txBody>
                  <a:tcPr/>
                </a:tc>
                <a:tc>
                  <a:txBody>
                    <a:bodyPr/>
                    <a:lstStyle/>
                    <a:p>
                      <a:r>
                        <a:rPr lang="ru-RU" sz="1000" dirty="0" smtClean="0"/>
                        <a:t>16 386</a:t>
                      </a:r>
                      <a:endParaRPr lang="ru-RU" sz="1000" dirty="0"/>
                    </a:p>
                  </a:txBody>
                  <a:tcPr/>
                </a:tc>
                <a:tc>
                  <a:txBody>
                    <a:bodyPr/>
                    <a:lstStyle/>
                    <a:p>
                      <a:r>
                        <a:rPr lang="ru-RU" sz="1000" dirty="0" smtClean="0"/>
                        <a:t>16 386</a:t>
                      </a:r>
                      <a:endParaRPr lang="ru-RU" sz="1000" dirty="0"/>
                    </a:p>
                  </a:txBody>
                  <a:tcPr/>
                </a:tc>
              </a:tr>
              <a:tr h="218718">
                <a:tc>
                  <a:txBody>
                    <a:bodyPr/>
                    <a:lstStyle/>
                    <a:p>
                      <a:r>
                        <a:rPr lang="ru-RU" sz="1000" b="0" dirty="0" smtClean="0"/>
                        <a:t>Прочие межбюджетные трансферты</a:t>
                      </a:r>
                      <a:endParaRPr lang="ru-RU" sz="1000" b="0" dirty="0"/>
                    </a:p>
                  </a:txBody>
                  <a:tcPr/>
                </a:tc>
                <a:tc>
                  <a:txBody>
                    <a:bodyPr/>
                    <a:lstStyle/>
                    <a:p>
                      <a:r>
                        <a:rPr lang="ru-RU" sz="1000" b="0" dirty="0" smtClean="0"/>
                        <a:t>14</a:t>
                      </a:r>
                      <a:endParaRPr lang="ru-RU" sz="1000" b="0" dirty="0"/>
                    </a:p>
                  </a:txBody>
                  <a:tcPr/>
                </a:tc>
                <a:tc>
                  <a:txBody>
                    <a:bodyPr/>
                    <a:lstStyle/>
                    <a:p>
                      <a:r>
                        <a:rPr lang="ru-RU" sz="1000" b="0" dirty="0" smtClean="0"/>
                        <a:t>03</a:t>
                      </a:r>
                      <a:endParaRPr lang="ru-RU" sz="1000" b="0" dirty="0"/>
                    </a:p>
                  </a:txBody>
                  <a:tcPr/>
                </a:tc>
                <a:tc>
                  <a:txBody>
                    <a:bodyPr/>
                    <a:lstStyle/>
                    <a:p>
                      <a:r>
                        <a:rPr lang="ru-RU" sz="1000" b="0" dirty="0" smtClean="0"/>
                        <a:t>-</a:t>
                      </a:r>
                      <a:endParaRPr lang="ru-RU" sz="1000" b="0" dirty="0"/>
                    </a:p>
                  </a:txBody>
                  <a:tcPr/>
                </a:tc>
                <a:tc>
                  <a:txBody>
                    <a:bodyPr/>
                    <a:lstStyle/>
                    <a:p>
                      <a:r>
                        <a:rPr lang="ru-RU" sz="1000" b="0" dirty="0" smtClean="0"/>
                        <a:t>-</a:t>
                      </a:r>
                      <a:endParaRPr lang="ru-RU" sz="1000" b="0" dirty="0"/>
                    </a:p>
                  </a:txBody>
                  <a:tcPr/>
                </a:tc>
                <a:tc>
                  <a:txBody>
                    <a:bodyPr/>
                    <a:lstStyle/>
                    <a:p>
                      <a:r>
                        <a:rPr lang="ru-RU" sz="1000" b="0" dirty="0" smtClean="0"/>
                        <a:t>-</a:t>
                      </a:r>
                      <a:endParaRPr lang="ru-RU" sz="1000" b="0" dirty="0"/>
                    </a:p>
                  </a:txBody>
                  <a:tcPr/>
                </a:tc>
              </a:tr>
              <a:tr h="247670">
                <a:tc>
                  <a:txBody>
                    <a:bodyPr/>
                    <a:lstStyle/>
                    <a:p>
                      <a:r>
                        <a:rPr lang="ru-RU" sz="1000" b="1" dirty="0" smtClean="0"/>
                        <a:t>ВСЕГО РАСХОДОВ:</a:t>
                      </a:r>
                      <a:endParaRPr lang="ru-RU" sz="1000" b="1" dirty="0"/>
                    </a:p>
                  </a:txBody>
                  <a:tcPr/>
                </a:tc>
                <a:tc>
                  <a:txBody>
                    <a:bodyPr/>
                    <a:lstStyle/>
                    <a:p>
                      <a:endParaRPr lang="ru-RU" sz="1000" dirty="0"/>
                    </a:p>
                  </a:txBody>
                  <a:tcPr/>
                </a:tc>
                <a:tc>
                  <a:txBody>
                    <a:bodyPr/>
                    <a:lstStyle/>
                    <a:p>
                      <a:endParaRPr lang="ru-RU" sz="1000" dirty="0"/>
                    </a:p>
                  </a:txBody>
                  <a:tcPr/>
                </a:tc>
                <a:tc>
                  <a:txBody>
                    <a:bodyPr/>
                    <a:lstStyle/>
                    <a:p>
                      <a:r>
                        <a:rPr lang="ru-RU" sz="1000" b="1" dirty="0" smtClean="0"/>
                        <a:t>1</a:t>
                      </a:r>
                      <a:r>
                        <a:rPr lang="ru-RU" sz="1000" b="1" baseline="0" dirty="0" smtClean="0"/>
                        <a:t> 459 260</a:t>
                      </a:r>
                      <a:endParaRPr lang="ru-RU" sz="1000" b="1" dirty="0"/>
                    </a:p>
                  </a:txBody>
                  <a:tcPr/>
                </a:tc>
                <a:tc>
                  <a:txBody>
                    <a:bodyPr/>
                    <a:lstStyle/>
                    <a:p>
                      <a:r>
                        <a:rPr lang="ru-RU" sz="1000" b="1" dirty="0" smtClean="0"/>
                        <a:t>1 479 368</a:t>
                      </a:r>
                      <a:endParaRPr lang="ru-RU" sz="1000" b="1" dirty="0"/>
                    </a:p>
                  </a:txBody>
                  <a:tcPr/>
                </a:tc>
                <a:tc>
                  <a:txBody>
                    <a:bodyPr/>
                    <a:lstStyle/>
                    <a:p>
                      <a:r>
                        <a:rPr lang="ru-RU" sz="1000" b="1" dirty="0" smtClean="0"/>
                        <a:t>1 472 780</a:t>
                      </a:r>
                      <a:endParaRPr lang="ru-RU" sz="10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2020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369465622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smtClean="0"/>
              <a:t>МУНИЦИПАЛЬНАЯ ПРОГРАММА МО «ТАХТАМУКАЙСКИЙ РАЙОН»</a:t>
            </a:r>
            <a:br>
              <a:rPr lang="ru-RU" sz="1200" dirty="0" smtClean="0"/>
            </a:br>
            <a:r>
              <a:rPr lang="ru-RU" sz="1200" dirty="0" smtClean="0"/>
              <a:t>«УПРАВЛЕНИЕ МУНИЦИПАЛЬНЫМИ ФИНАНСАМИ И МУНИЦИПАЛЬНЫМ ДОЛГОМ»</a:t>
            </a:r>
            <a:br>
              <a:rPr lang="ru-RU" sz="1200" dirty="0" smtClean="0"/>
            </a:br>
            <a:r>
              <a:rPr lang="ru-RU" sz="1200" dirty="0" smtClean="0"/>
              <a:t>СРОК РЕАЛИЗАЦИИ :2019-2024 ГОДЫ</a:t>
            </a:r>
            <a:br>
              <a:rPr lang="ru-RU" sz="1200" dirty="0" smtClean="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3490548275"/>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2018 год (факт)</a:t>
                      </a:r>
                      <a:endParaRPr lang="ru-RU" sz="1400" dirty="0"/>
                    </a:p>
                  </a:txBody>
                  <a:tcPr/>
                </a:tc>
                <a:tc>
                  <a:txBody>
                    <a:bodyPr/>
                    <a:lstStyle/>
                    <a:p>
                      <a:r>
                        <a:rPr lang="ru-RU" sz="1400" dirty="0" smtClean="0"/>
                        <a:t>55 178,0</a:t>
                      </a:r>
                      <a:endParaRPr lang="ru-RU" sz="1400" dirty="0"/>
                    </a:p>
                  </a:txBody>
                  <a:tcPr/>
                </a:tc>
              </a:tr>
              <a:tr h="346837">
                <a:tc>
                  <a:txBody>
                    <a:bodyPr/>
                    <a:lstStyle/>
                    <a:p>
                      <a:r>
                        <a:rPr lang="ru-RU" sz="1400" dirty="0" smtClean="0"/>
                        <a:t>2019 год (план)</a:t>
                      </a:r>
                      <a:endParaRPr lang="ru-RU" sz="1400" dirty="0"/>
                    </a:p>
                  </a:txBody>
                  <a:tcPr/>
                </a:tc>
                <a:tc>
                  <a:txBody>
                    <a:bodyPr/>
                    <a:lstStyle/>
                    <a:p>
                      <a:r>
                        <a:rPr lang="ru-RU" sz="1400" baseline="0" dirty="0" smtClean="0"/>
                        <a:t>62 380,0</a:t>
                      </a:r>
                      <a:endParaRPr lang="ru-RU" sz="1400" dirty="0"/>
                    </a:p>
                  </a:txBody>
                  <a:tcPr/>
                </a:tc>
              </a:tr>
              <a:tr h="346837">
                <a:tc>
                  <a:txBody>
                    <a:bodyPr/>
                    <a:lstStyle/>
                    <a:p>
                      <a:r>
                        <a:rPr lang="ru-RU" sz="1400" dirty="0" smtClean="0"/>
                        <a:t>2020</a:t>
                      </a:r>
                      <a:r>
                        <a:rPr lang="ru-RU" sz="1400" baseline="0" dirty="0" smtClean="0"/>
                        <a:t> год</a:t>
                      </a:r>
                      <a:endParaRPr lang="ru-RU" sz="1400" dirty="0"/>
                    </a:p>
                  </a:txBody>
                  <a:tcPr/>
                </a:tc>
                <a:tc>
                  <a:txBody>
                    <a:bodyPr/>
                    <a:lstStyle/>
                    <a:p>
                      <a:r>
                        <a:rPr lang="ru-RU" sz="1400" dirty="0" smtClean="0"/>
                        <a:t>58 192,0</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47 </a:t>
                      </a:r>
                      <a:r>
                        <a:rPr lang="ru-RU" sz="1400" dirty="0" smtClean="0"/>
                        <a:t>959,0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baseline="0" dirty="0" smtClean="0"/>
                        <a:t>48 </a:t>
                      </a:r>
                      <a:r>
                        <a:rPr lang="ru-RU" sz="1400" baseline="0" dirty="0" smtClean="0"/>
                        <a:t>537,0</a:t>
                      </a:r>
                      <a:endParaRPr lang="ru-RU" sz="1400" dirty="0"/>
                    </a:p>
                  </a:txBody>
                  <a:tcPr/>
                </a:tc>
              </a:tr>
            </a:tbl>
          </a:graphicData>
        </a:graphic>
      </p:graphicFrame>
      <p:sp>
        <p:nvSpPr>
          <p:cNvPr id="4" name="Объект 3"/>
          <p:cNvSpPr>
            <a:spLocks noGrp="1"/>
          </p:cNvSpPr>
          <p:nvPr>
            <p:ph sz="half" idx="2"/>
          </p:nvPr>
        </p:nvSpPr>
        <p:spPr>
          <a:xfrm>
            <a:off x="107504" y="908720"/>
            <a:ext cx="6192688" cy="2304256"/>
          </a:xfrm>
        </p:spPr>
        <p:txBody>
          <a:bodyPr>
            <a:normAutofit/>
          </a:bodyPr>
          <a:lstStyle/>
          <a:p>
            <a:r>
              <a:rPr lang="ru-RU" sz="1400" b="1" dirty="0" smtClean="0"/>
              <a:t>ЦЕЛЬ: </a:t>
            </a:r>
            <a:r>
              <a:rPr lang="ru-RU" sz="1400" dirty="0" smtClean="0"/>
              <a:t>обеспечение долгосрочной устойчивости бюджетной системы МО «</a:t>
            </a:r>
            <a:r>
              <a:rPr lang="ru-RU" sz="1400" dirty="0" err="1" smtClean="0"/>
              <a:t>Тахтамукайский</a:t>
            </a:r>
            <a:r>
              <a:rPr lang="ru-RU" sz="1400" dirty="0" smtClean="0"/>
              <a:t> район» посредством эффективного управления муниципальными финансами .</a:t>
            </a:r>
          </a:p>
          <a:p>
            <a:r>
              <a:rPr lang="ru-RU" sz="1400" b="1" dirty="0" smtClean="0"/>
              <a:t>ЗАДАЧИ: </a:t>
            </a:r>
            <a:r>
              <a:rPr lang="ru-RU" sz="1400" dirty="0" smtClean="0"/>
              <a:t>повышение эффективности управления муниципальными финансами в МО «</a:t>
            </a:r>
            <a:r>
              <a:rPr lang="ru-RU" sz="1400" dirty="0" err="1" smtClean="0"/>
              <a:t>Тахтамукайский</a:t>
            </a:r>
            <a:r>
              <a:rPr lang="ru-RU" sz="1400" dirty="0" smtClean="0"/>
              <a:t> район»; организация и обеспечение бюджетного процесса в МО «</a:t>
            </a:r>
            <a:r>
              <a:rPr lang="ru-RU" sz="1400" dirty="0" err="1" smtClean="0"/>
              <a:t>Тахтамукайский</a:t>
            </a:r>
            <a:r>
              <a:rPr lang="ru-RU" sz="1400" dirty="0" smtClean="0"/>
              <a:t> район»; эффективное управление муниципальным долгом МО «</a:t>
            </a:r>
            <a:r>
              <a:rPr lang="ru-RU" sz="1400" dirty="0" err="1" smtClean="0"/>
              <a:t>Тахтамукайский</a:t>
            </a:r>
            <a:r>
              <a:rPr lang="ru-RU" sz="1400" dirty="0" smtClean="0"/>
              <a:t> район»; обеспечение реализации муниципальной программы МО «</a:t>
            </a:r>
            <a:r>
              <a:rPr lang="ru-RU" sz="1400" dirty="0" err="1" smtClean="0"/>
              <a:t>Тахтамукайский</a:t>
            </a:r>
            <a:r>
              <a:rPr lang="ru-RU" sz="1400" dirty="0" smtClean="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786602992"/>
              </p:ext>
            </p:extLst>
          </p:nvPr>
        </p:nvGraphicFramePr>
        <p:xfrm>
          <a:off x="179513" y="3429000"/>
          <a:ext cx="8784976" cy="280831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2018 год (факт)</a:t>
                      </a:r>
                      <a:endParaRPr lang="ru-RU" sz="1400" dirty="0"/>
                    </a:p>
                  </a:txBody>
                  <a:tcPr/>
                </a:tc>
                <a:tc>
                  <a:txBody>
                    <a:bodyPr/>
                    <a:lstStyle/>
                    <a:p>
                      <a:pPr algn="ctr"/>
                      <a:r>
                        <a:rPr lang="ru-RU" sz="1400" dirty="0" smtClean="0"/>
                        <a:t>2019 год (план)</a:t>
                      </a:r>
                      <a:endParaRPr lang="ru-RU" sz="1400" dirty="0"/>
                    </a:p>
                  </a:txBody>
                  <a:tcPr/>
                </a:tc>
                <a:tc>
                  <a:txBody>
                    <a:bodyPr/>
                    <a:lstStyle/>
                    <a:p>
                      <a:pPr algn="ctr"/>
                      <a:r>
                        <a:rPr lang="ru-RU" sz="1400" dirty="0" smtClean="0"/>
                        <a:t>2020</a:t>
                      </a:r>
                      <a:r>
                        <a:rPr lang="ru-RU" sz="1400" baseline="0" dirty="0" smtClean="0"/>
                        <a:t> </a:t>
                      </a:r>
                      <a:r>
                        <a:rPr lang="ru-RU" sz="1400" dirty="0" smtClean="0"/>
                        <a:t>год</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r>
              <a:tr h="702078">
                <a:tc>
                  <a:txBody>
                    <a:bodyPr/>
                    <a:lstStyle/>
                    <a:p>
                      <a:r>
                        <a:rPr lang="ru-RU" sz="1200" dirty="0" smtClean="0"/>
                        <a:t>Темп роста налоговых и неналоговых доходов консолидированного бюджета МО «</a:t>
                      </a:r>
                      <a:r>
                        <a:rPr lang="ru-RU" sz="1200" dirty="0" err="1" smtClean="0"/>
                        <a:t>Тахтамукайский</a:t>
                      </a:r>
                      <a:r>
                        <a:rPr lang="ru-RU" sz="1200" dirty="0" smtClean="0"/>
                        <a:t> район» (к предыдущему году), %</a:t>
                      </a:r>
                      <a:endParaRPr lang="ru-RU" sz="1200" dirty="0"/>
                    </a:p>
                  </a:txBody>
                  <a:tcPr/>
                </a:tc>
                <a:tc>
                  <a:txBody>
                    <a:bodyPr/>
                    <a:lstStyle/>
                    <a:p>
                      <a:r>
                        <a:rPr lang="ru-RU" sz="1200" dirty="0" smtClean="0"/>
                        <a:t>123,6</a:t>
                      </a:r>
                      <a:endParaRPr lang="ru-RU" sz="1200" dirty="0"/>
                    </a:p>
                  </a:txBody>
                  <a:tcPr/>
                </a:tc>
                <a:tc>
                  <a:txBody>
                    <a:bodyPr/>
                    <a:lstStyle/>
                    <a:p>
                      <a:r>
                        <a:rPr lang="ru-RU" sz="1200" dirty="0" smtClean="0"/>
                        <a:t>111,9</a:t>
                      </a:r>
                      <a:endParaRPr lang="ru-RU" sz="1200" dirty="0"/>
                    </a:p>
                  </a:txBody>
                  <a:tcPr/>
                </a:tc>
                <a:tc>
                  <a:txBody>
                    <a:bodyPr/>
                    <a:lstStyle/>
                    <a:p>
                      <a:r>
                        <a:rPr lang="ru-RU" sz="1200" dirty="0" smtClean="0"/>
                        <a:t>101,4</a:t>
                      </a:r>
                      <a:endParaRPr lang="ru-RU" sz="1200" dirty="0"/>
                    </a:p>
                  </a:txBody>
                  <a:tcPr/>
                </a:tc>
                <a:tc>
                  <a:txBody>
                    <a:bodyPr/>
                    <a:lstStyle/>
                    <a:p>
                      <a:r>
                        <a:rPr lang="ru-RU" sz="1200" dirty="0" smtClean="0"/>
                        <a:t>108,3</a:t>
                      </a:r>
                    </a:p>
                    <a:p>
                      <a:endParaRPr lang="ru-RU" sz="1200" dirty="0"/>
                    </a:p>
                  </a:txBody>
                  <a:tcPr/>
                </a:tc>
                <a:tc>
                  <a:txBody>
                    <a:bodyPr/>
                    <a:lstStyle/>
                    <a:p>
                      <a:r>
                        <a:rPr lang="ru-RU" sz="1200" dirty="0" smtClean="0"/>
                        <a:t>105,5</a:t>
                      </a:r>
                      <a:endParaRPr lang="ru-RU" sz="1200" dirty="0"/>
                    </a:p>
                  </a:txBody>
                  <a:tcPr/>
                </a:tc>
              </a:tr>
              <a:tr h="702078">
                <a:tc>
                  <a:txBody>
                    <a:bodyPr/>
                    <a:lstStyle/>
                    <a:p>
                      <a:r>
                        <a:rPr lang="ru-RU" sz="1200" dirty="0" smtClean="0"/>
                        <a:t>Объем налоговых и неналоговых доходов консолидированного бюджета МО «</a:t>
                      </a:r>
                      <a:r>
                        <a:rPr lang="ru-RU" sz="1200" dirty="0" err="1" smtClean="0"/>
                        <a:t>Тахтамукайский</a:t>
                      </a:r>
                      <a:r>
                        <a:rPr lang="ru-RU" sz="1200" dirty="0" smtClean="0"/>
                        <a:t> район» на</a:t>
                      </a:r>
                      <a:r>
                        <a:rPr lang="ru-RU" sz="1200" baseline="0" dirty="0" smtClean="0"/>
                        <a:t> 1 жителя , рублей</a:t>
                      </a:r>
                      <a:endParaRPr lang="ru-RU" sz="1200" dirty="0"/>
                    </a:p>
                  </a:txBody>
                  <a:tcPr/>
                </a:tc>
                <a:tc>
                  <a:txBody>
                    <a:bodyPr/>
                    <a:lstStyle/>
                    <a:p>
                      <a:r>
                        <a:rPr lang="ru-RU" sz="1200" dirty="0" smtClean="0"/>
                        <a:t>10 266</a:t>
                      </a:r>
                      <a:endParaRPr lang="ru-RU" sz="1200" dirty="0"/>
                    </a:p>
                  </a:txBody>
                  <a:tcPr/>
                </a:tc>
                <a:tc>
                  <a:txBody>
                    <a:bodyPr/>
                    <a:lstStyle/>
                    <a:p>
                      <a:r>
                        <a:rPr lang="ru-RU" sz="1200" dirty="0" smtClean="0"/>
                        <a:t>11</a:t>
                      </a:r>
                      <a:r>
                        <a:rPr lang="ru-RU" sz="1200" baseline="0" dirty="0" smtClean="0"/>
                        <a:t> 258</a:t>
                      </a:r>
                      <a:endParaRPr lang="ru-RU" sz="1200" dirty="0"/>
                    </a:p>
                  </a:txBody>
                  <a:tcPr/>
                </a:tc>
                <a:tc>
                  <a:txBody>
                    <a:bodyPr/>
                    <a:lstStyle/>
                    <a:p>
                      <a:r>
                        <a:rPr lang="ru-RU" sz="1200" dirty="0" smtClean="0"/>
                        <a:t>11</a:t>
                      </a:r>
                      <a:r>
                        <a:rPr lang="ru-RU" sz="1200" baseline="0" dirty="0" smtClean="0"/>
                        <a:t> 368</a:t>
                      </a:r>
                      <a:endParaRPr lang="ru-RU" sz="1200" dirty="0"/>
                    </a:p>
                  </a:txBody>
                  <a:tcPr/>
                </a:tc>
                <a:tc>
                  <a:txBody>
                    <a:bodyPr/>
                    <a:lstStyle/>
                    <a:p>
                      <a:r>
                        <a:rPr lang="ru-RU" sz="1200" dirty="0" smtClean="0"/>
                        <a:t>12</a:t>
                      </a:r>
                      <a:r>
                        <a:rPr lang="ru-RU" sz="1200" baseline="0" dirty="0" smtClean="0"/>
                        <a:t> 095</a:t>
                      </a:r>
                      <a:endParaRPr lang="ru-RU" sz="1200" dirty="0"/>
                    </a:p>
                  </a:txBody>
                  <a:tcPr/>
                </a:tc>
                <a:tc>
                  <a:txBody>
                    <a:bodyPr/>
                    <a:lstStyle/>
                    <a:p>
                      <a:r>
                        <a:rPr lang="ru-RU" sz="1200" dirty="0" smtClean="0"/>
                        <a:t>12</a:t>
                      </a:r>
                      <a:r>
                        <a:rPr lang="ru-RU" sz="1200" baseline="0" dirty="0" smtClean="0"/>
                        <a:t> 524</a:t>
                      </a:r>
                      <a:endParaRPr lang="ru-RU" sz="1200" dirty="0"/>
                    </a:p>
                  </a:txBody>
                  <a:tcPr/>
                </a:tc>
              </a:tr>
              <a:tr h="702078">
                <a:tc>
                  <a:txBody>
                    <a:bodyPr/>
                    <a:lstStyle/>
                    <a:p>
                      <a:r>
                        <a:rPr lang="ru-RU" sz="1200" dirty="0" smtClean="0"/>
                        <a:t>Муниципальный долг МО</a:t>
                      </a:r>
                      <a:r>
                        <a:rPr lang="ru-RU" sz="1200" baseline="0" dirty="0" smtClean="0"/>
                        <a:t> «</a:t>
                      </a:r>
                      <a:r>
                        <a:rPr lang="ru-RU" sz="1200" baseline="0" dirty="0" err="1" smtClean="0"/>
                        <a:t>Тахтамукайский</a:t>
                      </a:r>
                      <a:r>
                        <a:rPr lang="ru-RU" sz="1200" baseline="0" dirty="0" smtClean="0"/>
                        <a:t> район» на 1 жителя, рублей</a:t>
                      </a:r>
                      <a:endParaRPr lang="ru-RU" sz="1200" dirty="0"/>
                    </a:p>
                  </a:txBody>
                  <a:tcPr/>
                </a:tc>
                <a:tc>
                  <a:txBody>
                    <a:bodyPr/>
                    <a:lstStyle/>
                    <a:p>
                      <a:r>
                        <a:rPr lang="ru-RU" sz="1200" dirty="0" smtClean="0"/>
                        <a:t>0</a:t>
                      </a:r>
                      <a:endParaRPr lang="ru-RU" sz="1200" dirty="0"/>
                    </a:p>
                  </a:txBody>
                  <a:tcPr/>
                </a:tc>
                <a:tc>
                  <a:txBody>
                    <a:bodyPr/>
                    <a:lstStyle/>
                    <a:p>
                      <a:r>
                        <a:rPr lang="ru-RU" sz="1200" dirty="0" smtClean="0"/>
                        <a:t>742</a:t>
                      </a:r>
                      <a:endParaRPr lang="ru-RU" sz="1200" dirty="0"/>
                    </a:p>
                  </a:txBody>
                  <a:tcPr/>
                </a:tc>
                <a:tc>
                  <a:txBody>
                    <a:bodyPr/>
                    <a:lstStyle/>
                    <a:p>
                      <a:r>
                        <a:rPr lang="ru-RU" sz="1200" dirty="0" smtClean="0"/>
                        <a:t>261</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bl>
          </a:graphicData>
        </a:graphic>
      </p:graphicFrame>
    </p:spTree>
    <p:extLst>
      <p:ext uri="{BB962C8B-B14F-4D97-AF65-F5344CB8AC3E}">
        <p14:creationId xmlns:p14="http://schemas.microsoft.com/office/powerpoint/2010/main" val="2865421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КУЛЬТУРЫ»</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950724"/>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2018 год (факт)</a:t>
                      </a:r>
                      <a:endParaRPr lang="ru-RU" sz="1400" dirty="0"/>
                    </a:p>
                  </a:txBody>
                  <a:tcPr/>
                </a:tc>
                <a:tc>
                  <a:txBody>
                    <a:bodyPr/>
                    <a:lstStyle/>
                    <a:p>
                      <a:r>
                        <a:rPr lang="ru-RU" sz="1400" dirty="0" smtClean="0"/>
                        <a:t>104 763,0</a:t>
                      </a:r>
                      <a:endParaRPr lang="ru-RU" sz="1400" dirty="0"/>
                    </a:p>
                  </a:txBody>
                  <a:tcPr/>
                </a:tc>
              </a:tr>
              <a:tr h="346837">
                <a:tc>
                  <a:txBody>
                    <a:bodyPr/>
                    <a:lstStyle/>
                    <a:p>
                      <a:r>
                        <a:rPr lang="ru-RU" sz="1400" dirty="0" smtClean="0"/>
                        <a:t>2019 год (план)</a:t>
                      </a:r>
                      <a:endParaRPr lang="ru-RU" sz="1400" dirty="0"/>
                    </a:p>
                  </a:txBody>
                  <a:tcPr/>
                </a:tc>
                <a:tc>
                  <a:txBody>
                    <a:bodyPr/>
                    <a:lstStyle/>
                    <a:p>
                      <a:r>
                        <a:rPr lang="ru-RU" sz="1400" dirty="0" smtClean="0"/>
                        <a:t>109 980,0</a:t>
                      </a:r>
                      <a:endParaRPr lang="ru-RU" sz="1400" dirty="0"/>
                    </a:p>
                  </a:txBody>
                  <a:tcPr/>
                </a:tc>
              </a:tr>
              <a:tr h="346837">
                <a:tc>
                  <a:txBody>
                    <a:bodyPr/>
                    <a:lstStyle/>
                    <a:p>
                      <a:r>
                        <a:rPr lang="ru-RU" sz="1400" dirty="0" smtClean="0"/>
                        <a:t>2020</a:t>
                      </a:r>
                      <a:r>
                        <a:rPr lang="ru-RU" sz="1400" baseline="0" dirty="0" smtClean="0"/>
                        <a:t> год</a:t>
                      </a:r>
                      <a:endParaRPr lang="ru-RU" sz="1400" dirty="0"/>
                    </a:p>
                  </a:txBody>
                  <a:tcPr/>
                </a:tc>
                <a:tc>
                  <a:txBody>
                    <a:bodyPr/>
                    <a:lstStyle/>
                    <a:p>
                      <a:r>
                        <a:rPr lang="ru-RU" sz="1400" dirty="0" smtClean="0"/>
                        <a:t>120 590,0</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124 028,0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134 547,0</a:t>
                      </a:r>
                      <a:endParaRPr lang="ru-RU" sz="1400" dirty="0"/>
                    </a:p>
                  </a:txBody>
                  <a:tcPr/>
                </a:tc>
              </a:tr>
            </a:tbl>
          </a:graphicData>
        </a:graphic>
      </p:graphicFrame>
      <p:sp>
        <p:nvSpPr>
          <p:cNvPr id="4" name="Объект 3"/>
          <p:cNvSpPr txBox="1">
            <a:spLocks/>
          </p:cNvSpPr>
          <p:nvPr/>
        </p:nvSpPr>
        <p:spPr>
          <a:xfrm>
            <a:off x="118050" y="764704"/>
            <a:ext cx="6192688"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smtClean="0"/>
              <a:t>ЗАДАЧИ: </a:t>
            </a:r>
            <a:r>
              <a:rPr lang="ru-RU" sz="1200" dirty="0" smtClean="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271317354"/>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2018 год (факт)</a:t>
                      </a:r>
                      <a:endParaRPr lang="ru-RU" sz="1400" dirty="0"/>
                    </a:p>
                  </a:txBody>
                  <a:tcPr/>
                </a:tc>
                <a:tc>
                  <a:txBody>
                    <a:bodyPr/>
                    <a:lstStyle/>
                    <a:p>
                      <a:pPr algn="ctr"/>
                      <a:r>
                        <a:rPr lang="ru-RU" sz="1400" dirty="0" smtClean="0"/>
                        <a:t>2019 год (план)</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r>
              <a:tr h="522763">
                <a:tc>
                  <a:txBody>
                    <a:bodyPr/>
                    <a:lstStyle/>
                    <a:p>
                      <a:r>
                        <a:rPr lang="ru-RU" sz="1200" dirty="0" smtClean="0"/>
                        <a:t>Увеличение количества посещений организаций культуры (к предыдущему году), %</a:t>
                      </a:r>
                      <a:endParaRPr lang="ru-RU" sz="1200" dirty="0"/>
                    </a:p>
                  </a:txBody>
                  <a:tcPr/>
                </a:tc>
                <a:tc>
                  <a:txBody>
                    <a:bodyPr/>
                    <a:lstStyle/>
                    <a:p>
                      <a:r>
                        <a:rPr lang="ru-RU" sz="1200" dirty="0" smtClean="0"/>
                        <a:t>1,1</a:t>
                      </a:r>
                      <a:endParaRPr lang="ru-RU" sz="1200" dirty="0"/>
                    </a:p>
                  </a:txBody>
                  <a:tcPr/>
                </a:tc>
                <a:tc>
                  <a:txBody>
                    <a:bodyPr/>
                    <a:lstStyle/>
                    <a:p>
                      <a:r>
                        <a:rPr lang="ru-RU" sz="1200" dirty="0" smtClean="0"/>
                        <a:t>3,1</a:t>
                      </a:r>
                      <a:endParaRPr lang="ru-RU" sz="1200" dirty="0"/>
                    </a:p>
                  </a:txBody>
                  <a:tcPr/>
                </a:tc>
                <a:tc>
                  <a:txBody>
                    <a:bodyPr/>
                    <a:lstStyle/>
                    <a:p>
                      <a:r>
                        <a:rPr lang="ru-RU" sz="1200" dirty="0" smtClean="0"/>
                        <a:t>5,1</a:t>
                      </a:r>
                      <a:endParaRPr lang="ru-RU" sz="1200" dirty="0"/>
                    </a:p>
                  </a:txBody>
                  <a:tcPr/>
                </a:tc>
                <a:tc>
                  <a:txBody>
                    <a:bodyPr/>
                    <a:lstStyle/>
                    <a:p>
                      <a:r>
                        <a:rPr lang="ru-RU" sz="1200" dirty="0" smtClean="0"/>
                        <a:t>5,2</a:t>
                      </a:r>
                      <a:endParaRPr lang="ru-RU" sz="1200" dirty="0"/>
                    </a:p>
                  </a:txBody>
                  <a:tcPr/>
                </a:tc>
                <a:tc>
                  <a:txBody>
                    <a:bodyPr/>
                    <a:lstStyle/>
                    <a:p>
                      <a:r>
                        <a:rPr lang="ru-RU" sz="1200" dirty="0" smtClean="0"/>
                        <a:t>5,5</a:t>
                      </a:r>
                    </a:p>
                    <a:p>
                      <a:endParaRPr lang="ru-RU" sz="1200" dirty="0"/>
                    </a:p>
                  </a:txBody>
                  <a:tcPr/>
                </a:tc>
              </a:tr>
              <a:tr h="672124">
                <a:tc>
                  <a:txBody>
                    <a:bodyPr/>
                    <a:lstStyle/>
                    <a:p>
                      <a:r>
                        <a:rPr lang="ru-RU" sz="1200" dirty="0" smtClean="0"/>
                        <a:t>Увеличение доли детей, привлекаемых к участию в творческих мероприятиях, в общем количестве детей, %</a:t>
                      </a:r>
                      <a:endParaRPr lang="ru-RU" sz="1200" dirty="0"/>
                    </a:p>
                  </a:txBody>
                  <a:tcPr/>
                </a:tc>
                <a:tc>
                  <a:txBody>
                    <a:bodyPr/>
                    <a:lstStyle/>
                    <a:p>
                      <a:r>
                        <a:rPr lang="ru-RU" sz="1200" dirty="0" smtClean="0"/>
                        <a:t>1</a:t>
                      </a:r>
                      <a:endParaRPr lang="ru-RU" sz="1200" dirty="0"/>
                    </a:p>
                  </a:txBody>
                  <a:tcPr/>
                </a:tc>
                <a:tc>
                  <a:txBody>
                    <a:bodyPr/>
                    <a:lstStyle/>
                    <a:p>
                      <a:r>
                        <a:rPr lang="ru-RU" sz="1200" dirty="0" smtClean="0"/>
                        <a:t>3,0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5,5</a:t>
                      </a:r>
                      <a:endParaRPr lang="ru-RU" sz="1200" dirty="0"/>
                    </a:p>
                  </a:txBody>
                  <a:tcPr/>
                </a:tc>
                <a:tc>
                  <a:txBody>
                    <a:bodyPr/>
                    <a:lstStyle/>
                    <a:p>
                      <a:r>
                        <a:rPr lang="ru-RU" sz="1200" dirty="0" smtClean="0"/>
                        <a:t>6,0</a:t>
                      </a:r>
                      <a:endParaRPr lang="ru-RU" sz="1200" dirty="0"/>
                    </a:p>
                  </a:txBody>
                  <a:tcPr/>
                </a:tc>
              </a:tr>
              <a:tr h="522763">
                <a:tc>
                  <a:txBody>
                    <a:bodyPr/>
                    <a:lstStyle/>
                    <a:p>
                      <a:r>
                        <a:rPr lang="ru-RU" sz="1200" dirty="0" smtClean="0"/>
                        <a:t>Увеличение количества посещений театрально-концертных мероприятий, %</a:t>
                      </a:r>
                      <a:endParaRPr lang="ru-RU" sz="1200" dirty="0"/>
                    </a:p>
                  </a:txBody>
                  <a:tcPr/>
                </a:tc>
                <a:tc>
                  <a:txBody>
                    <a:bodyPr/>
                    <a:lstStyle/>
                    <a:p>
                      <a:r>
                        <a:rPr lang="ru-RU" sz="1200" dirty="0" smtClean="0"/>
                        <a:t>1,4</a:t>
                      </a:r>
                      <a:endParaRPr lang="ru-RU" sz="1200" dirty="0"/>
                    </a:p>
                  </a:txBody>
                  <a:tcPr/>
                </a:tc>
                <a:tc>
                  <a:txBody>
                    <a:bodyPr/>
                    <a:lstStyle/>
                    <a:p>
                      <a:r>
                        <a:rPr lang="ru-RU" sz="1200" dirty="0" smtClean="0"/>
                        <a:t>1,6</a:t>
                      </a:r>
                      <a:endParaRPr lang="ru-RU" sz="1200" dirty="0"/>
                    </a:p>
                  </a:txBody>
                  <a:tcPr/>
                </a:tc>
                <a:tc>
                  <a:txBody>
                    <a:bodyPr/>
                    <a:lstStyle/>
                    <a:p>
                      <a:r>
                        <a:rPr lang="ru-RU" sz="1200" dirty="0" smtClean="0"/>
                        <a:t>1,8</a:t>
                      </a:r>
                      <a:endParaRPr lang="ru-RU" sz="1200" dirty="0"/>
                    </a:p>
                  </a:txBody>
                  <a:tcPr/>
                </a:tc>
                <a:tc>
                  <a:txBody>
                    <a:bodyPr/>
                    <a:lstStyle/>
                    <a:p>
                      <a:r>
                        <a:rPr lang="ru-RU" sz="1200" dirty="0" smtClean="0"/>
                        <a:t>2,0</a:t>
                      </a:r>
                      <a:endParaRPr lang="ru-RU" sz="1200" dirty="0"/>
                    </a:p>
                  </a:txBody>
                  <a:tcPr/>
                </a:tc>
                <a:tc>
                  <a:txBody>
                    <a:bodyPr/>
                    <a:lstStyle/>
                    <a:p>
                      <a:r>
                        <a:rPr lang="ru-RU" sz="1200" dirty="0" smtClean="0"/>
                        <a:t>2,2</a:t>
                      </a:r>
                      <a:endParaRPr lang="ru-RU" sz="1200" dirty="0"/>
                    </a:p>
                  </a:txBody>
                  <a:tcPr/>
                </a:tc>
              </a:tr>
              <a:tr h="522763">
                <a:tc>
                  <a:txBody>
                    <a:bodyPr/>
                    <a:lstStyle/>
                    <a:p>
                      <a:r>
                        <a:rPr lang="ru-RU" sz="1200" dirty="0" smtClean="0"/>
                        <a:t>Увеличение численности участников культурно-досуговых</a:t>
                      </a:r>
                      <a:r>
                        <a:rPr lang="ru-RU" sz="1200" baseline="0" dirty="0" smtClean="0"/>
                        <a:t> мероприятий, %</a:t>
                      </a:r>
                      <a:endParaRPr lang="ru-RU" sz="1200" dirty="0"/>
                    </a:p>
                  </a:txBody>
                  <a:tcPr/>
                </a:tc>
                <a:tc>
                  <a:txBody>
                    <a:bodyPr/>
                    <a:lstStyle/>
                    <a:p>
                      <a:r>
                        <a:rPr lang="ru-RU" sz="1200" dirty="0" smtClean="0"/>
                        <a:t>2,2</a:t>
                      </a:r>
                      <a:endParaRPr lang="ru-RU" sz="1200" dirty="0"/>
                    </a:p>
                  </a:txBody>
                  <a:tcPr/>
                </a:tc>
                <a:tc>
                  <a:txBody>
                    <a:bodyPr/>
                    <a:lstStyle/>
                    <a:p>
                      <a:r>
                        <a:rPr lang="ru-RU" sz="1200" dirty="0" smtClean="0"/>
                        <a:t>2,3</a:t>
                      </a:r>
                      <a:endParaRPr lang="ru-RU" sz="1200" dirty="0"/>
                    </a:p>
                  </a:txBody>
                  <a:tcPr/>
                </a:tc>
                <a:tc>
                  <a:txBody>
                    <a:bodyPr/>
                    <a:lstStyle/>
                    <a:p>
                      <a:r>
                        <a:rPr lang="ru-RU" sz="1200" dirty="0" smtClean="0"/>
                        <a:t>2,4</a:t>
                      </a:r>
                      <a:endParaRPr lang="ru-RU" sz="1200" dirty="0"/>
                    </a:p>
                  </a:txBody>
                  <a:tcPr/>
                </a:tc>
                <a:tc>
                  <a:txBody>
                    <a:bodyPr/>
                    <a:lstStyle/>
                    <a:p>
                      <a:r>
                        <a:rPr lang="ru-RU" sz="1200" dirty="0" smtClean="0"/>
                        <a:t>2,5</a:t>
                      </a:r>
                      <a:endParaRPr lang="ru-RU" sz="1200" dirty="0"/>
                    </a:p>
                  </a:txBody>
                  <a:tcPr/>
                </a:tc>
                <a:tc>
                  <a:txBody>
                    <a:bodyPr/>
                    <a:lstStyle/>
                    <a:p>
                      <a:r>
                        <a:rPr lang="ru-RU" sz="1200" dirty="0" smtClean="0"/>
                        <a:t>2,7</a:t>
                      </a:r>
                      <a:endParaRPr lang="ru-RU" sz="1200" dirty="0"/>
                    </a:p>
                  </a:txBody>
                  <a:tcPr/>
                </a:tc>
              </a:tr>
              <a:tr h="663835">
                <a:tc>
                  <a:txBody>
                    <a:bodyPr/>
                    <a:lstStyle/>
                    <a:p>
                      <a:r>
                        <a:rPr lang="ru-RU" sz="1200" dirty="0" smtClean="0"/>
                        <a:t>Количество тематических материалов в средствах массовой информации, направленных на сохранение межнационального</a:t>
                      </a:r>
                      <a:r>
                        <a:rPr lang="ru-RU" sz="1200" baseline="0" dirty="0" smtClean="0"/>
                        <a:t> согласия</a:t>
                      </a:r>
                      <a:endParaRPr lang="ru-RU" sz="1200" dirty="0"/>
                    </a:p>
                  </a:txBody>
                  <a:tcPr/>
                </a:tc>
                <a:tc>
                  <a:txBody>
                    <a:bodyPr/>
                    <a:lstStyle/>
                    <a:p>
                      <a:r>
                        <a:rPr lang="ru-RU" sz="1200" dirty="0" smtClean="0"/>
                        <a:t>7</a:t>
                      </a:r>
                      <a:endParaRPr lang="ru-RU" sz="1200" dirty="0"/>
                    </a:p>
                  </a:txBody>
                  <a:tcPr/>
                </a:tc>
                <a:tc>
                  <a:txBody>
                    <a:bodyPr/>
                    <a:lstStyle/>
                    <a:p>
                      <a:r>
                        <a:rPr lang="ru-RU" sz="1200" dirty="0" smtClean="0"/>
                        <a:t>10</a:t>
                      </a:r>
                      <a:endParaRPr lang="ru-RU" sz="1200" dirty="0"/>
                    </a:p>
                  </a:txBody>
                  <a:tcPr/>
                </a:tc>
                <a:tc>
                  <a:txBody>
                    <a:bodyPr/>
                    <a:lstStyle/>
                    <a:p>
                      <a:r>
                        <a:rPr lang="ru-RU" sz="1200" dirty="0" smtClean="0"/>
                        <a:t>15</a:t>
                      </a:r>
                      <a:endParaRPr lang="ru-RU" sz="1200" dirty="0"/>
                    </a:p>
                  </a:txBody>
                  <a:tcPr/>
                </a:tc>
                <a:tc>
                  <a:txBody>
                    <a:bodyPr/>
                    <a:lstStyle/>
                    <a:p>
                      <a:r>
                        <a:rPr lang="ru-RU" sz="1200" dirty="0" smtClean="0"/>
                        <a:t>20</a:t>
                      </a:r>
                      <a:endParaRPr lang="ru-RU" sz="1200" dirty="0"/>
                    </a:p>
                  </a:txBody>
                  <a:tcPr/>
                </a:tc>
                <a:tc>
                  <a:txBody>
                    <a:bodyPr/>
                    <a:lstStyle/>
                    <a:p>
                      <a:r>
                        <a:rPr lang="ru-RU" sz="1200" dirty="0" smtClean="0"/>
                        <a:t>22</a:t>
                      </a:r>
                    </a:p>
                    <a:p>
                      <a:endParaRPr lang="ru-RU" sz="1200" dirty="0"/>
                    </a:p>
                  </a:txBody>
                  <a:tcPr/>
                </a:tc>
              </a:tr>
              <a:tr h="386739">
                <a:tc>
                  <a:txBody>
                    <a:bodyPr/>
                    <a:lstStyle/>
                    <a:p>
                      <a:r>
                        <a:rPr lang="ru-RU" sz="1200" dirty="0" smtClean="0"/>
                        <a:t>Число граждан, вовлеченных в мероприятия по сохранению и развитию культуры народов</a:t>
                      </a:r>
                      <a:endParaRPr lang="ru-RU" sz="1200" dirty="0"/>
                    </a:p>
                  </a:txBody>
                  <a:tcPr/>
                </a:tc>
                <a:tc>
                  <a:txBody>
                    <a:bodyPr/>
                    <a:lstStyle/>
                    <a:p>
                      <a:r>
                        <a:rPr lang="ru-RU" sz="1200" dirty="0" smtClean="0"/>
                        <a:t>700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1534420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ФИЗИЧЕСКОЙ КУЛЬТУРЫ И СПОРТА»</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796274029"/>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2018 год (факт)</a:t>
                      </a:r>
                      <a:endParaRPr lang="ru-RU" sz="1400" dirty="0"/>
                    </a:p>
                  </a:txBody>
                  <a:tcPr/>
                </a:tc>
                <a:tc>
                  <a:txBody>
                    <a:bodyPr/>
                    <a:lstStyle/>
                    <a:p>
                      <a:r>
                        <a:rPr lang="ru-RU" sz="1400" dirty="0" smtClean="0"/>
                        <a:t>75 340,0</a:t>
                      </a:r>
                      <a:endParaRPr lang="ru-RU" sz="1400" dirty="0"/>
                    </a:p>
                  </a:txBody>
                  <a:tcPr/>
                </a:tc>
              </a:tr>
              <a:tr h="346837">
                <a:tc>
                  <a:txBody>
                    <a:bodyPr/>
                    <a:lstStyle/>
                    <a:p>
                      <a:r>
                        <a:rPr lang="ru-RU" sz="1400" dirty="0" smtClean="0"/>
                        <a:t>2019 год (план)</a:t>
                      </a:r>
                      <a:endParaRPr lang="ru-RU" sz="1400" dirty="0"/>
                    </a:p>
                  </a:txBody>
                  <a:tcPr/>
                </a:tc>
                <a:tc>
                  <a:txBody>
                    <a:bodyPr/>
                    <a:lstStyle/>
                    <a:p>
                      <a:r>
                        <a:rPr lang="ru-RU" sz="1400" dirty="0" smtClean="0"/>
                        <a:t>74</a:t>
                      </a:r>
                      <a:r>
                        <a:rPr lang="ru-RU" sz="1400" baseline="0" dirty="0" smtClean="0"/>
                        <a:t> 439</a:t>
                      </a:r>
                      <a:r>
                        <a:rPr lang="ru-RU" sz="1400" dirty="0" smtClean="0"/>
                        <a:t>,0</a:t>
                      </a:r>
                      <a:endParaRPr lang="ru-RU" sz="1400" dirty="0"/>
                    </a:p>
                  </a:txBody>
                  <a:tcPr/>
                </a:tc>
              </a:tr>
              <a:tr h="346837">
                <a:tc>
                  <a:txBody>
                    <a:bodyPr/>
                    <a:lstStyle/>
                    <a:p>
                      <a:r>
                        <a:rPr lang="ru-RU" sz="1400" dirty="0" smtClean="0"/>
                        <a:t>2020</a:t>
                      </a:r>
                      <a:r>
                        <a:rPr lang="ru-RU" sz="1400" baseline="0" dirty="0" smtClean="0"/>
                        <a:t> год</a:t>
                      </a:r>
                      <a:endParaRPr lang="ru-RU" sz="1400" dirty="0"/>
                    </a:p>
                  </a:txBody>
                  <a:tcPr/>
                </a:tc>
                <a:tc>
                  <a:txBody>
                    <a:bodyPr/>
                    <a:lstStyle/>
                    <a:p>
                      <a:r>
                        <a:rPr lang="ru-RU" sz="1400" dirty="0" smtClean="0"/>
                        <a:t>75 948,0</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81 837,0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88 355,0</a:t>
                      </a:r>
                      <a:endParaRPr lang="ru-RU" sz="1400" dirty="0"/>
                    </a:p>
                  </a:txBody>
                  <a:tcPr/>
                </a:tc>
              </a:tr>
            </a:tbl>
          </a:graphicData>
        </a:graphic>
      </p:graphicFrame>
      <p:sp>
        <p:nvSpPr>
          <p:cNvPr id="4" name="Объект 3"/>
          <p:cNvSpPr txBox="1">
            <a:spLocks/>
          </p:cNvSpPr>
          <p:nvPr/>
        </p:nvSpPr>
        <p:spPr>
          <a:xfrm>
            <a:off x="107504" y="764704"/>
            <a:ext cx="633670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ориентирующих граждан на здоровый образ жизни, в </a:t>
            </a:r>
            <a:r>
              <a:rPr lang="ru-RU" sz="1200" dirty="0" err="1" smtClean="0"/>
              <a:t>т.ч</a:t>
            </a:r>
            <a:r>
              <a:rPr lang="ru-RU" sz="1200" dirty="0" smtClean="0"/>
              <a:t>. на занятия физической культурой и спортом, развитие спортивной инфраструктуры.</a:t>
            </a:r>
            <a:endParaRPr lang="ru-RU" sz="1200" b="1" dirty="0" smtClean="0"/>
          </a:p>
          <a:p>
            <a:pPr algn="just" fontAlgn="auto"/>
            <a:r>
              <a:rPr lang="ru-RU" sz="1200" b="1" dirty="0" smtClean="0"/>
              <a:t>ЗАДАЧИ: </a:t>
            </a:r>
            <a:r>
              <a:rPr lang="ru-RU" sz="1200" dirty="0" smtClean="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smtClean="0"/>
              <a:t>Тахтамукайский</a:t>
            </a:r>
            <a:r>
              <a:rPr lang="ru-RU" sz="1200" dirty="0" smtClean="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754023906"/>
              </p:ext>
            </p:extLst>
          </p:nvPr>
        </p:nvGraphicFramePr>
        <p:xfrm>
          <a:off x="179513" y="2782476"/>
          <a:ext cx="8784976" cy="3619009"/>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2018 год (факт)</a:t>
                      </a:r>
                      <a:endParaRPr lang="ru-RU" sz="1200" dirty="0"/>
                    </a:p>
                  </a:txBody>
                  <a:tcPr/>
                </a:tc>
                <a:tc>
                  <a:txBody>
                    <a:bodyPr/>
                    <a:lstStyle/>
                    <a:p>
                      <a:pPr algn="ctr"/>
                      <a:r>
                        <a:rPr lang="ru-RU" sz="1200" dirty="0" smtClean="0"/>
                        <a:t>2019 год (план)</a:t>
                      </a:r>
                      <a:endParaRPr lang="ru-RU" sz="1200" dirty="0"/>
                    </a:p>
                  </a:txBody>
                  <a:tcPr/>
                </a:tc>
                <a:tc>
                  <a:txBody>
                    <a:bodyPr/>
                    <a:lstStyle/>
                    <a:p>
                      <a:pPr algn="ctr"/>
                      <a:r>
                        <a:rPr lang="ru-RU" sz="1200" dirty="0" smtClean="0"/>
                        <a:t>2020 год</a:t>
                      </a:r>
                      <a:endParaRPr lang="ru-RU" sz="1200" dirty="0"/>
                    </a:p>
                  </a:txBody>
                  <a:tcPr/>
                </a:tc>
                <a:tc>
                  <a:txBody>
                    <a:bodyPr/>
                    <a:lstStyle/>
                    <a:p>
                      <a:pPr algn="ctr"/>
                      <a:r>
                        <a:rPr lang="ru-RU" sz="1200" dirty="0" smtClean="0"/>
                        <a:t>2021 год</a:t>
                      </a:r>
                      <a:endParaRPr lang="ru-RU" sz="1200" dirty="0"/>
                    </a:p>
                  </a:txBody>
                  <a:tcPr/>
                </a:tc>
                <a:tc>
                  <a:txBody>
                    <a:bodyPr/>
                    <a:lstStyle/>
                    <a:p>
                      <a:pPr algn="ctr"/>
                      <a:r>
                        <a:rPr lang="ru-RU" sz="1200" dirty="0" smtClean="0"/>
                        <a:t>2022 год</a:t>
                      </a:r>
                      <a:endParaRPr lang="ru-RU" sz="1200" dirty="0"/>
                    </a:p>
                  </a:txBody>
                  <a:tcPr/>
                </a:tc>
              </a:tr>
              <a:tr h="522763">
                <a:tc>
                  <a:txBody>
                    <a:bodyPr/>
                    <a:lstStyle/>
                    <a:p>
                      <a:r>
                        <a:rPr lang="ru-RU" sz="1200" dirty="0" smtClean="0"/>
                        <a:t>Удельный вес регулярно занимающихся физической культурой и спортом</a:t>
                      </a:r>
                      <a:endParaRPr lang="ru-RU" sz="1200" dirty="0"/>
                    </a:p>
                  </a:txBody>
                  <a:tcPr/>
                </a:tc>
                <a:tc>
                  <a:txBody>
                    <a:bodyPr/>
                    <a:lstStyle/>
                    <a:p>
                      <a:r>
                        <a:rPr lang="ru-RU" sz="1200" dirty="0" smtClean="0"/>
                        <a:t>33,9</a:t>
                      </a:r>
                      <a:endParaRPr lang="ru-RU" sz="1200" dirty="0"/>
                    </a:p>
                  </a:txBody>
                  <a:tcPr/>
                </a:tc>
                <a:tc>
                  <a:txBody>
                    <a:bodyPr/>
                    <a:lstStyle/>
                    <a:p>
                      <a:r>
                        <a:rPr lang="ru-RU" sz="1200" dirty="0" smtClean="0"/>
                        <a:t>34,5</a:t>
                      </a:r>
                      <a:endParaRPr lang="ru-RU" sz="1200" dirty="0"/>
                    </a:p>
                  </a:txBody>
                  <a:tcPr/>
                </a:tc>
                <a:tc>
                  <a:txBody>
                    <a:bodyPr/>
                    <a:lstStyle/>
                    <a:p>
                      <a:r>
                        <a:rPr lang="ru-RU" sz="1200" dirty="0" smtClean="0"/>
                        <a:t>35,2</a:t>
                      </a:r>
                      <a:endParaRPr lang="ru-RU" sz="1200" dirty="0"/>
                    </a:p>
                  </a:txBody>
                  <a:tcPr/>
                </a:tc>
                <a:tc>
                  <a:txBody>
                    <a:bodyPr/>
                    <a:lstStyle/>
                    <a:p>
                      <a:r>
                        <a:rPr lang="ru-RU" sz="1200" dirty="0" smtClean="0"/>
                        <a:t>36,7</a:t>
                      </a:r>
                      <a:endParaRPr lang="ru-RU" sz="1200" dirty="0"/>
                    </a:p>
                  </a:txBody>
                  <a:tcPr/>
                </a:tc>
                <a:tc>
                  <a:txBody>
                    <a:bodyPr/>
                    <a:lstStyle/>
                    <a:p>
                      <a:r>
                        <a:rPr lang="ru-RU" sz="1200" dirty="0" smtClean="0"/>
                        <a:t>37,2</a:t>
                      </a:r>
                      <a:endParaRPr lang="ru-RU" sz="1200" dirty="0"/>
                    </a:p>
                  </a:txBody>
                  <a:tcPr/>
                </a:tc>
              </a:tr>
              <a:tr h="672124">
                <a:tc>
                  <a:txBody>
                    <a:bodyPr/>
                    <a:lstStyle/>
                    <a:p>
                      <a:r>
                        <a:rPr lang="ru-RU" sz="1200" dirty="0" smtClean="0"/>
                        <a:t>Количество спортивных сооружений</a:t>
                      </a:r>
                      <a:endParaRPr lang="ru-RU" sz="1200" dirty="0"/>
                    </a:p>
                  </a:txBody>
                  <a:tcPr/>
                </a:tc>
                <a:tc>
                  <a:txBody>
                    <a:bodyPr/>
                    <a:lstStyle/>
                    <a:p>
                      <a:r>
                        <a:rPr lang="ru-RU" sz="1200" dirty="0" smtClean="0"/>
                        <a:t>130</a:t>
                      </a:r>
                      <a:endParaRPr lang="ru-RU" sz="1200" dirty="0"/>
                    </a:p>
                  </a:txBody>
                  <a:tcPr/>
                </a:tc>
                <a:tc>
                  <a:txBody>
                    <a:bodyPr/>
                    <a:lstStyle/>
                    <a:p>
                      <a:r>
                        <a:rPr lang="ru-RU" sz="1200" dirty="0" smtClean="0"/>
                        <a:t>131</a:t>
                      </a:r>
                      <a:endParaRPr lang="ru-RU" sz="1200" dirty="0"/>
                    </a:p>
                  </a:txBody>
                  <a:tcPr/>
                </a:tc>
                <a:tc>
                  <a:txBody>
                    <a:bodyPr/>
                    <a:lstStyle/>
                    <a:p>
                      <a:r>
                        <a:rPr lang="ru-RU" sz="1200" dirty="0" smtClean="0"/>
                        <a:t>132</a:t>
                      </a:r>
                    </a:p>
                    <a:p>
                      <a:endParaRPr lang="ru-RU" sz="1200" dirty="0"/>
                    </a:p>
                  </a:txBody>
                  <a:tcPr/>
                </a:tc>
                <a:tc>
                  <a:txBody>
                    <a:bodyPr/>
                    <a:lstStyle/>
                    <a:p>
                      <a:r>
                        <a:rPr lang="ru-RU" sz="1200" dirty="0" smtClean="0"/>
                        <a:t>132</a:t>
                      </a:r>
                      <a:endParaRPr lang="ru-RU" sz="1200" dirty="0"/>
                    </a:p>
                  </a:txBody>
                  <a:tcPr/>
                </a:tc>
                <a:tc>
                  <a:txBody>
                    <a:bodyPr/>
                    <a:lstStyle/>
                    <a:p>
                      <a:r>
                        <a:rPr lang="ru-RU" sz="1200" dirty="0" smtClean="0"/>
                        <a:t>132</a:t>
                      </a:r>
                      <a:endParaRPr lang="ru-RU" sz="1200" dirty="0"/>
                    </a:p>
                  </a:txBody>
                  <a:tcPr/>
                </a:tc>
              </a:tr>
              <a:tr h="522763">
                <a:tc>
                  <a:txBody>
                    <a:bodyPr/>
                    <a:lstStyle/>
                    <a:p>
                      <a:r>
                        <a:rPr lang="ru-RU" sz="1200" dirty="0" smtClean="0"/>
                        <a:t>Количество организованных и проведенных физкультурно-спортивных,</a:t>
                      </a:r>
                      <a:r>
                        <a:rPr lang="ru-RU" sz="1200" baseline="0" dirty="0" smtClean="0"/>
                        <a:t> спортивно-массовых мероприятий</a:t>
                      </a:r>
                      <a:endParaRPr lang="ru-RU" sz="1200" dirty="0"/>
                    </a:p>
                  </a:txBody>
                  <a:tcPr/>
                </a:tc>
                <a:tc>
                  <a:txBody>
                    <a:bodyPr/>
                    <a:lstStyle/>
                    <a:p>
                      <a:r>
                        <a:rPr lang="ru-RU" sz="1200" dirty="0" smtClean="0"/>
                        <a:t>297</a:t>
                      </a:r>
                      <a:endParaRPr lang="ru-RU" sz="1200" dirty="0"/>
                    </a:p>
                  </a:txBody>
                  <a:tcPr/>
                </a:tc>
                <a:tc>
                  <a:txBody>
                    <a:bodyPr/>
                    <a:lstStyle/>
                    <a:p>
                      <a:r>
                        <a:rPr lang="ru-RU" sz="1200" dirty="0" smtClean="0"/>
                        <a:t>299</a:t>
                      </a:r>
                      <a:endParaRPr lang="ru-RU" sz="1200" dirty="0"/>
                    </a:p>
                  </a:txBody>
                  <a:tcPr/>
                </a:tc>
                <a:tc>
                  <a:txBody>
                    <a:bodyPr/>
                    <a:lstStyle/>
                    <a:p>
                      <a:r>
                        <a:rPr lang="ru-RU" sz="1200" dirty="0" smtClean="0"/>
                        <a:t>301</a:t>
                      </a:r>
                      <a:endParaRPr lang="ru-RU" sz="1200" dirty="0"/>
                    </a:p>
                  </a:txBody>
                  <a:tcPr/>
                </a:tc>
                <a:tc>
                  <a:txBody>
                    <a:bodyPr/>
                    <a:lstStyle/>
                    <a:p>
                      <a:r>
                        <a:rPr lang="ru-RU" sz="1200" dirty="0" smtClean="0"/>
                        <a:t>308</a:t>
                      </a:r>
                      <a:endParaRPr lang="ru-RU" sz="1200" dirty="0"/>
                    </a:p>
                  </a:txBody>
                  <a:tcPr/>
                </a:tc>
                <a:tc>
                  <a:txBody>
                    <a:bodyPr/>
                    <a:lstStyle/>
                    <a:p>
                      <a:r>
                        <a:rPr lang="ru-RU" sz="1200" dirty="0" smtClean="0"/>
                        <a:t>310</a:t>
                      </a:r>
                      <a:endParaRPr lang="ru-RU" sz="1200" dirty="0"/>
                    </a:p>
                  </a:txBody>
                  <a:tcPr/>
                </a:tc>
              </a:tr>
              <a:tr h="522763">
                <a:tc>
                  <a:txBody>
                    <a:bodyPr/>
                    <a:lstStyle/>
                    <a:p>
                      <a:r>
                        <a:rPr lang="ru-RU" sz="1200" dirty="0" smtClean="0"/>
                        <a:t>Количество детей,</a:t>
                      </a:r>
                      <a:r>
                        <a:rPr lang="ru-RU" sz="1200" baseline="0" dirty="0" smtClean="0"/>
                        <a:t> занимающихся физической культурой и спортом в спортивных школах</a:t>
                      </a:r>
                      <a:endParaRPr lang="ru-RU" sz="1200" dirty="0"/>
                    </a:p>
                  </a:txBody>
                  <a:tcPr/>
                </a:tc>
                <a:tc>
                  <a:txBody>
                    <a:bodyPr/>
                    <a:lstStyle/>
                    <a:p>
                      <a:r>
                        <a:rPr lang="ru-RU" sz="1200" dirty="0" smtClean="0"/>
                        <a:t>1640</a:t>
                      </a:r>
                      <a:endParaRPr lang="ru-RU" sz="1200" dirty="0"/>
                    </a:p>
                  </a:txBody>
                  <a:tcPr/>
                </a:tc>
                <a:tc>
                  <a:txBody>
                    <a:bodyPr/>
                    <a:lstStyle/>
                    <a:p>
                      <a:r>
                        <a:rPr lang="ru-RU" sz="1200" dirty="0" smtClean="0"/>
                        <a:t>1680</a:t>
                      </a:r>
                      <a:endParaRPr lang="ru-RU" sz="1200" dirty="0"/>
                    </a:p>
                  </a:txBody>
                  <a:tcPr/>
                </a:tc>
                <a:tc>
                  <a:txBody>
                    <a:bodyPr/>
                    <a:lstStyle/>
                    <a:p>
                      <a:r>
                        <a:rPr lang="ru-RU" sz="1200" dirty="0" smtClean="0"/>
                        <a:t>1700</a:t>
                      </a:r>
                      <a:endParaRPr lang="ru-RU" sz="1200" dirty="0"/>
                    </a:p>
                  </a:txBody>
                  <a:tcPr/>
                </a:tc>
                <a:tc>
                  <a:txBody>
                    <a:bodyPr/>
                    <a:lstStyle/>
                    <a:p>
                      <a:r>
                        <a:rPr lang="ru-RU" sz="1200" dirty="0" smtClean="0"/>
                        <a:t>1725</a:t>
                      </a:r>
                      <a:endParaRPr lang="ru-RU" sz="1200" dirty="0"/>
                    </a:p>
                  </a:txBody>
                  <a:tcPr/>
                </a:tc>
                <a:tc>
                  <a:txBody>
                    <a:bodyPr/>
                    <a:lstStyle/>
                    <a:p>
                      <a:r>
                        <a:rPr lang="ru-RU" sz="1200" dirty="0" smtClean="0"/>
                        <a:t>1750</a:t>
                      </a:r>
                      <a:endParaRPr lang="ru-RU" sz="1200" dirty="0"/>
                    </a:p>
                  </a:txBody>
                  <a:tcPr/>
                </a:tc>
              </a:tr>
              <a:tr h="663835">
                <a:tc>
                  <a:txBody>
                    <a:bodyPr/>
                    <a:lstStyle/>
                    <a:p>
                      <a:r>
                        <a:rPr lang="ru-RU" sz="1200" dirty="0" smtClean="0"/>
                        <a:t>Количество победителей и призеров республиканских, всероссийских,</a:t>
                      </a:r>
                      <a:r>
                        <a:rPr lang="ru-RU" sz="1200" baseline="0" dirty="0" smtClean="0"/>
                        <a:t> </a:t>
                      </a:r>
                      <a:r>
                        <a:rPr lang="ru-RU" sz="1200" dirty="0" smtClean="0"/>
                        <a:t>международных и региональных соревнований</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117</a:t>
                      </a:r>
                      <a:endParaRPr lang="ru-RU" sz="1200" dirty="0"/>
                    </a:p>
                  </a:txBody>
                  <a:tcPr/>
                </a:tc>
                <a:tc>
                  <a:txBody>
                    <a:bodyPr/>
                    <a:lstStyle/>
                    <a:p>
                      <a:r>
                        <a:rPr lang="ru-RU" sz="1200" dirty="0" smtClean="0"/>
                        <a:t>118</a:t>
                      </a:r>
                      <a:endParaRPr lang="ru-RU" sz="1200" dirty="0"/>
                    </a:p>
                  </a:txBody>
                  <a:tcPr/>
                </a:tc>
                <a:tc>
                  <a:txBody>
                    <a:bodyPr/>
                    <a:lstStyle/>
                    <a:p>
                      <a:r>
                        <a:rPr lang="ru-RU" sz="1200" dirty="0" smtClean="0"/>
                        <a:t>119</a:t>
                      </a:r>
                      <a:endParaRPr lang="ru-RU" sz="1200" dirty="0"/>
                    </a:p>
                  </a:txBody>
                  <a:tcPr/>
                </a:tc>
              </a:tr>
            </a:tbl>
          </a:graphicData>
        </a:graphic>
      </p:graphicFrame>
    </p:spTree>
    <p:extLst>
      <p:ext uri="{BB962C8B-B14F-4D97-AF65-F5344CB8AC3E}">
        <p14:creationId xmlns:p14="http://schemas.microsoft.com/office/powerpoint/2010/main" val="320060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«Обеспечение жильем молодых семей на территории сельских поселений МО «</a:t>
            </a:r>
            <a:r>
              <a:rPr lang="ru-RU" sz="1200" dirty="0" err="1" smtClean="0"/>
              <a:t>Тахтамукайский</a:t>
            </a:r>
            <a:r>
              <a:rPr lang="ru-RU" sz="1200" dirty="0" smtClean="0"/>
              <a:t> район» на 2016-2020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38493957"/>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2018 год (факт)</a:t>
                      </a:r>
                      <a:endParaRPr lang="ru-RU" sz="1200" dirty="0"/>
                    </a:p>
                  </a:txBody>
                  <a:tcPr/>
                </a:tc>
                <a:tc>
                  <a:txBody>
                    <a:bodyPr/>
                    <a:lstStyle/>
                    <a:p>
                      <a:r>
                        <a:rPr lang="ru-RU" sz="1200" dirty="0" smtClean="0"/>
                        <a:t>1</a:t>
                      </a:r>
                      <a:r>
                        <a:rPr lang="ru-RU" sz="1200" baseline="0" dirty="0" smtClean="0"/>
                        <a:t> 252</a:t>
                      </a:r>
                      <a:r>
                        <a:rPr lang="ru-RU" sz="1200" dirty="0" smtClean="0"/>
                        <a:t>,5</a:t>
                      </a:r>
                      <a:endParaRPr lang="ru-RU" sz="1200" dirty="0"/>
                    </a:p>
                  </a:txBody>
                  <a:tcPr/>
                </a:tc>
              </a:tr>
              <a:tr h="346837">
                <a:tc>
                  <a:txBody>
                    <a:bodyPr/>
                    <a:lstStyle/>
                    <a:p>
                      <a:r>
                        <a:rPr lang="ru-RU" sz="1200" dirty="0" smtClean="0"/>
                        <a:t>2019 год (план)</a:t>
                      </a:r>
                      <a:endParaRPr lang="ru-RU" sz="1200" dirty="0"/>
                    </a:p>
                  </a:txBody>
                  <a:tcPr/>
                </a:tc>
                <a:tc>
                  <a:txBody>
                    <a:bodyPr/>
                    <a:lstStyle/>
                    <a:p>
                      <a:r>
                        <a:rPr lang="ru-RU" sz="1200" dirty="0" smtClean="0"/>
                        <a:t>1 300,8</a:t>
                      </a:r>
                      <a:endParaRPr lang="ru-RU" sz="1200" dirty="0"/>
                    </a:p>
                  </a:txBody>
                  <a:tcPr/>
                </a:tc>
              </a:tr>
              <a:tr h="346837">
                <a:tc>
                  <a:txBody>
                    <a:bodyPr/>
                    <a:lstStyle/>
                    <a:p>
                      <a:r>
                        <a:rPr lang="ru-RU" sz="1200" dirty="0" smtClean="0"/>
                        <a:t>2020</a:t>
                      </a:r>
                      <a:r>
                        <a:rPr lang="ru-RU" sz="1200" baseline="0" dirty="0" smtClean="0"/>
                        <a:t> год</a:t>
                      </a:r>
                      <a:endParaRPr lang="ru-RU" sz="1200" dirty="0"/>
                    </a:p>
                  </a:txBody>
                  <a:tcPr/>
                </a:tc>
                <a:tc>
                  <a:txBody>
                    <a:bodyPr/>
                    <a:lstStyle/>
                    <a:p>
                      <a:r>
                        <a:rPr lang="ru-RU" sz="1200" dirty="0" smtClean="0"/>
                        <a:t>5 075,0</a:t>
                      </a:r>
                      <a:endParaRPr lang="ru-RU" sz="1200" dirty="0"/>
                    </a:p>
                  </a:txBody>
                  <a:tcPr/>
                </a:tc>
              </a:tr>
              <a:tr h="346837">
                <a:tc>
                  <a:txBody>
                    <a:bodyPr/>
                    <a:lstStyle/>
                    <a:p>
                      <a:r>
                        <a:rPr lang="ru-RU" sz="1200" dirty="0" smtClean="0"/>
                        <a:t>2021</a:t>
                      </a:r>
                      <a:r>
                        <a:rPr lang="ru-RU" sz="1200" baseline="0" dirty="0" smtClean="0"/>
                        <a:t> </a:t>
                      </a:r>
                      <a:r>
                        <a:rPr lang="ru-RU" sz="1200" dirty="0" smtClean="0"/>
                        <a:t>год</a:t>
                      </a:r>
                      <a:endParaRPr lang="ru-RU" sz="1200" dirty="0"/>
                    </a:p>
                  </a:txBody>
                  <a:tcPr/>
                </a:tc>
                <a:tc>
                  <a:txBody>
                    <a:bodyPr/>
                    <a:lstStyle/>
                    <a:p>
                      <a:r>
                        <a:rPr lang="ru-RU" sz="1200" dirty="0" smtClean="0"/>
                        <a:t>0,00</a:t>
                      </a:r>
                      <a:endParaRPr lang="ru-RU" sz="1200" dirty="0"/>
                    </a:p>
                  </a:txBody>
                  <a:tcPr/>
                </a:tc>
              </a:tr>
              <a:tr h="346837">
                <a:tc>
                  <a:txBody>
                    <a:bodyPr/>
                    <a:lstStyle/>
                    <a:p>
                      <a:r>
                        <a:rPr lang="ru-RU" sz="1200" dirty="0" smtClean="0"/>
                        <a:t>2022 год</a:t>
                      </a:r>
                      <a:endParaRPr lang="ru-RU" sz="1200" dirty="0"/>
                    </a:p>
                  </a:txBody>
                  <a:tcPr/>
                </a:tc>
                <a:tc>
                  <a:txBody>
                    <a:bodyPr/>
                    <a:lstStyle/>
                    <a:p>
                      <a:r>
                        <a:rPr lang="ru-RU" sz="1200" dirty="0" smtClean="0"/>
                        <a:t>0,00</a:t>
                      </a:r>
                      <a:endParaRPr lang="ru-RU" sz="1200" dirty="0"/>
                    </a:p>
                  </a:txBody>
                  <a:tcPr/>
                </a:tc>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smtClean="0"/>
              <a:t>Тахтамукайский</a:t>
            </a:r>
            <a:r>
              <a:rPr lang="ru-RU" sz="1200" dirty="0" smtClean="0"/>
              <a:t> район»</a:t>
            </a:r>
            <a:endParaRPr lang="ru-RU" sz="1200" b="1" dirty="0" smtClean="0"/>
          </a:p>
          <a:p>
            <a:pPr fontAlgn="auto"/>
            <a:r>
              <a:rPr lang="ru-RU" sz="1200" b="1" dirty="0" smtClean="0"/>
              <a:t>ЗАДАЧИ: </a:t>
            </a:r>
            <a:r>
              <a:rPr lang="ru-RU" sz="1200" dirty="0" smtClean="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r>
              <a:rPr lang="ru-RU" sz="1200" b="1" dirty="0" smtClean="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066127665"/>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1655042">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2018 год (факт)</a:t>
                      </a:r>
                      <a:endParaRPr lang="ru-RU" sz="1400" dirty="0"/>
                    </a:p>
                  </a:txBody>
                  <a:tcPr/>
                </a:tc>
                <a:tc>
                  <a:txBody>
                    <a:bodyPr/>
                    <a:lstStyle/>
                    <a:p>
                      <a:pPr algn="ctr"/>
                      <a:r>
                        <a:rPr lang="ru-RU" sz="1400" dirty="0" smtClean="0"/>
                        <a:t>2019 год (план)</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2022год</a:t>
                      </a:r>
                      <a:endParaRPr lang="ru-RU" sz="1400" dirty="0"/>
                    </a:p>
                  </a:txBody>
                  <a:tcPr/>
                </a:tc>
              </a:tr>
              <a:tr h="721221">
                <a:tc>
                  <a:txBody>
                    <a:bodyPr/>
                    <a:lstStyle/>
                    <a:p>
                      <a:r>
                        <a:rPr lang="ru-RU" sz="1100" dirty="0" smtClean="0"/>
                        <a:t>Улучшение жилищных условий молодых семей (семьи)</a:t>
                      </a:r>
                      <a:endParaRPr lang="ru-RU" sz="1100" dirty="0"/>
                    </a:p>
                  </a:txBody>
                  <a:tcPr/>
                </a:tc>
                <a:tc>
                  <a:txBody>
                    <a:bodyPr/>
                    <a:lstStyle/>
                    <a:p>
                      <a:r>
                        <a:rPr lang="ru-RU" sz="1200" dirty="0" smtClean="0"/>
                        <a:t>13</a:t>
                      </a:r>
                      <a:endParaRPr lang="ru-RU" sz="1200" dirty="0"/>
                    </a:p>
                  </a:txBody>
                  <a:tcPr/>
                </a:tc>
                <a:tc>
                  <a:txBody>
                    <a:bodyPr/>
                    <a:lstStyle/>
                    <a:p>
                      <a:r>
                        <a:rPr lang="ru-RU" sz="1200" dirty="0" smtClean="0"/>
                        <a:t>20</a:t>
                      </a:r>
                      <a:endParaRPr lang="ru-RU" sz="1200" dirty="0"/>
                    </a:p>
                  </a:txBody>
                  <a:tcPr/>
                </a:tc>
                <a:tc>
                  <a:txBody>
                    <a:bodyPr/>
                    <a:lstStyle/>
                    <a:p>
                      <a:r>
                        <a:rPr lang="ru-RU" sz="1200" dirty="0" smtClean="0"/>
                        <a:t>18</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32073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«РАЗВИТИЕ ОБРАЗОВАНИЯ»</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594178663"/>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2018 год (факт)</a:t>
                      </a:r>
                      <a:endParaRPr lang="ru-RU" sz="1200" dirty="0"/>
                    </a:p>
                  </a:txBody>
                  <a:tcPr/>
                </a:tc>
                <a:tc>
                  <a:txBody>
                    <a:bodyPr/>
                    <a:lstStyle/>
                    <a:p>
                      <a:r>
                        <a:rPr lang="ru-RU" sz="1200" dirty="0" smtClean="0"/>
                        <a:t>1</a:t>
                      </a:r>
                      <a:r>
                        <a:rPr lang="ru-RU" sz="1200" baseline="0" dirty="0" smtClean="0"/>
                        <a:t> 252 500</a:t>
                      </a:r>
                      <a:r>
                        <a:rPr lang="ru-RU" sz="1200" dirty="0" smtClean="0"/>
                        <a:t>,0</a:t>
                      </a:r>
                      <a:endParaRPr lang="ru-RU" sz="1200" dirty="0"/>
                    </a:p>
                  </a:txBody>
                  <a:tcPr/>
                </a:tc>
              </a:tr>
              <a:tr h="346837">
                <a:tc>
                  <a:txBody>
                    <a:bodyPr/>
                    <a:lstStyle/>
                    <a:p>
                      <a:r>
                        <a:rPr lang="ru-RU" sz="1200" dirty="0" smtClean="0"/>
                        <a:t>2019 год (план)</a:t>
                      </a:r>
                      <a:endParaRPr lang="ru-RU" sz="1200" dirty="0"/>
                    </a:p>
                  </a:txBody>
                  <a:tcPr/>
                </a:tc>
                <a:tc>
                  <a:txBody>
                    <a:bodyPr/>
                    <a:lstStyle/>
                    <a:p>
                      <a:r>
                        <a:rPr lang="ru-RU" sz="1200" dirty="0" smtClean="0"/>
                        <a:t>1 300 872,0</a:t>
                      </a:r>
                      <a:endParaRPr lang="ru-RU" sz="1200" dirty="0"/>
                    </a:p>
                  </a:txBody>
                  <a:tcPr/>
                </a:tc>
              </a:tr>
              <a:tr h="346837">
                <a:tc>
                  <a:txBody>
                    <a:bodyPr/>
                    <a:lstStyle/>
                    <a:p>
                      <a:r>
                        <a:rPr lang="ru-RU" sz="1200" dirty="0" smtClean="0"/>
                        <a:t>2020</a:t>
                      </a:r>
                      <a:r>
                        <a:rPr lang="ru-RU" sz="1200" baseline="0" dirty="0" smtClean="0"/>
                        <a:t> год</a:t>
                      </a:r>
                      <a:endParaRPr lang="ru-RU" sz="1200" dirty="0"/>
                    </a:p>
                  </a:txBody>
                  <a:tcPr/>
                </a:tc>
                <a:tc>
                  <a:txBody>
                    <a:bodyPr/>
                    <a:lstStyle/>
                    <a:p>
                      <a:r>
                        <a:rPr lang="ru-RU" sz="1200" dirty="0" smtClean="0"/>
                        <a:t>883 904,0</a:t>
                      </a:r>
                      <a:endParaRPr lang="ru-RU" sz="1200" dirty="0"/>
                    </a:p>
                  </a:txBody>
                  <a:tcPr/>
                </a:tc>
              </a:tr>
              <a:tr h="346837">
                <a:tc>
                  <a:txBody>
                    <a:bodyPr/>
                    <a:lstStyle/>
                    <a:p>
                      <a:r>
                        <a:rPr lang="ru-RU" sz="1200" dirty="0" smtClean="0"/>
                        <a:t>2021</a:t>
                      </a:r>
                      <a:r>
                        <a:rPr lang="ru-RU" sz="1200" baseline="0" dirty="0" smtClean="0"/>
                        <a:t> </a:t>
                      </a:r>
                      <a:r>
                        <a:rPr lang="ru-RU" sz="1200" dirty="0" smtClean="0"/>
                        <a:t>год</a:t>
                      </a:r>
                      <a:endParaRPr lang="ru-RU" sz="1200" dirty="0"/>
                    </a:p>
                  </a:txBody>
                  <a:tcPr/>
                </a:tc>
                <a:tc>
                  <a:txBody>
                    <a:bodyPr/>
                    <a:lstStyle/>
                    <a:p>
                      <a:r>
                        <a:rPr lang="ru-RU" sz="1200" dirty="0" smtClean="0"/>
                        <a:t>898 870,0</a:t>
                      </a:r>
                      <a:endParaRPr lang="ru-RU" sz="1200" dirty="0"/>
                    </a:p>
                  </a:txBody>
                  <a:tcPr/>
                </a:tc>
              </a:tr>
              <a:tr h="346837">
                <a:tc>
                  <a:txBody>
                    <a:bodyPr/>
                    <a:lstStyle/>
                    <a:p>
                      <a:r>
                        <a:rPr lang="ru-RU" sz="1200" dirty="0" smtClean="0"/>
                        <a:t>2022 год</a:t>
                      </a:r>
                      <a:endParaRPr lang="ru-RU" sz="1200" dirty="0"/>
                    </a:p>
                  </a:txBody>
                  <a:tcPr/>
                </a:tc>
                <a:tc>
                  <a:txBody>
                    <a:bodyPr/>
                    <a:lstStyle/>
                    <a:p>
                      <a:r>
                        <a:rPr lang="ru-RU" sz="1200" dirty="0" smtClean="0"/>
                        <a:t>914 631,0</a:t>
                      </a:r>
                      <a:endParaRPr lang="ru-RU" sz="1200" dirty="0"/>
                    </a:p>
                  </a:txBody>
                  <a:tcPr/>
                </a:tc>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доступности и высокого качества образования в </a:t>
            </a:r>
            <a:r>
              <a:rPr lang="ru-RU" sz="1200" dirty="0" err="1" smtClean="0"/>
              <a:t>Тахтамукайском</a:t>
            </a:r>
            <a:r>
              <a:rPr lang="ru-RU" sz="1200" dirty="0" smtClean="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smtClean="0"/>
          </a:p>
          <a:p>
            <a:pPr fontAlgn="auto"/>
            <a:r>
              <a:rPr lang="ru-RU" sz="1200" b="1" dirty="0" smtClean="0"/>
              <a:t>ЗАДАЧИ: </a:t>
            </a:r>
            <a:r>
              <a:rPr lang="ru-RU" sz="1200" dirty="0" smtClean="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97376913"/>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61667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2018 год (факт)</a:t>
                      </a:r>
                      <a:endParaRPr lang="ru-RU" sz="1400" dirty="0"/>
                    </a:p>
                  </a:txBody>
                  <a:tcPr/>
                </a:tc>
                <a:tc>
                  <a:txBody>
                    <a:bodyPr/>
                    <a:lstStyle/>
                    <a:p>
                      <a:pPr algn="ctr"/>
                      <a:r>
                        <a:rPr lang="ru-RU" sz="1400" dirty="0" smtClean="0"/>
                        <a:t>2019 год (план)</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c>
                  <a:txBody>
                    <a:bodyPr/>
                    <a:lstStyle/>
                    <a:p>
                      <a:pPr algn="ctr"/>
                      <a:r>
                        <a:rPr lang="ru-RU" sz="1400" dirty="0" smtClean="0"/>
                        <a:t>2022 год</a:t>
                      </a:r>
                      <a:endParaRPr lang="ru-RU" sz="1400" dirty="0"/>
                    </a:p>
                  </a:txBody>
                  <a:tcPr/>
                </a:tc>
              </a:tr>
              <a:tr h="539590">
                <a:tc>
                  <a:txBody>
                    <a:bodyPr/>
                    <a:lstStyle/>
                    <a:p>
                      <a:r>
                        <a:rPr lang="ru-RU" sz="1100" dirty="0" smtClean="0"/>
                        <a:t>Уровень удовлетворенности населения качеством предоставляемых услуг в сфере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43936">
                <a:tc>
                  <a:txBody>
                    <a:bodyPr/>
                    <a:lstStyle/>
                    <a:p>
                      <a:r>
                        <a:rPr lang="ru-RU" sz="1100" dirty="0" smtClean="0"/>
                        <a:t>Отношение</a:t>
                      </a:r>
                      <a:r>
                        <a:rPr lang="ru-RU" sz="1100" baseline="0" dirty="0" smtClean="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792088">
                <a:tc>
                  <a:txBody>
                    <a:bodyPr/>
                    <a:lstStyle/>
                    <a:p>
                      <a:r>
                        <a:rPr lang="ru-RU" sz="1100" dirty="0" smtClean="0"/>
                        <a:t>Удельный вес численности дошкольников, обучающихся по</a:t>
                      </a:r>
                      <a:r>
                        <a:rPr lang="ru-RU" sz="1100" baseline="0" dirty="0" smtClean="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539590">
                <a:tc>
                  <a:txBody>
                    <a:bodyPr/>
                    <a:lstStyle/>
                    <a:p>
                      <a:r>
                        <a:rPr lang="ru-RU" sz="1100" dirty="0" smtClean="0"/>
                        <a:t>Охват детей в возрасте 5-18 лет программами дополнительного образования (удельный</a:t>
                      </a:r>
                      <a:r>
                        <a:rPr lang="ru-RU" sz="1100" baseline="0" dirty="0" smtClean="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r>
              <a:tr h="685202">
                <a:tc>
                  <a:txBody>
                    <a:bodyPr/>
                    <a:lstStyle/>
                    <a:p>
                      <a:r>
                        <a:rPr lang="ru-RU" sz="1100" dirty="0" smtClean="0"/>
                        <a:t>Число новых мест в общеобразовательных учреждениях </a:t>
                      </a:r>
                      <a:r>
                        <a:rPr lang="ru-RU" sz="1100" dirty="0" err="1" smtClean="0"/>
                        <a:t>Тахтамукайского</a:t>
                      </a:r>
                      <a:r>
                        <a:rPr lang="ru-RU" sz="1100" dirty="0" smtClean="0"/>
                        <a:t> района, в том числе введенных за счет строительства (выкупа) новых зданий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990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76939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200" dirty="0" smtClean="0"/>
              <a:t>Перечень муниципальных </a:t>
            </a:r>
            <a:r>
              <a:rPr lang="ru-RU" sz="1200" dirty="0"/>
              <a:t>программ МО «</a:t>
            </a:r>
            <a:r>
              <a:rPr lang="ru-RU" sz="1200" dirty="0" err="1"/>
              <a:t>Тахтамукайский</a:t>
            </a:r>
            <a:r>
              <a:rPr lang="ru-RU" sz="1200" dirty="0"/>
              <a:t> район» на </a:t>
            </a:r>
            <a:r>
              <a:rPr lang="ru-RU" sz="1200" dirty="0" smtClean="0"/>
              <a:t>2020 г. (</a:t>
            </a:r>
            <a:r>
              <a:rPr lang="ru-RU" sz="1200" dirty="0" err="1" smtClean="0"/>
              <a:t>тыс.руб</a:t>
            </a:r>
            <a:r>
              <a:rPr lang="ru-RU" sz="1200" dirty="0" smtClean="0"/>
              <a:t>.)</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1724553632"/>
              </p:ext>
            </p:extLst>
          </p:nvPr>
        </p:nvGraphicFramePr>
        <p:xfrm>
          <a:off x="395536" y="620688"/>
          <a:ext cx="8424936" cy="5925616"/>
        </p:xfrm>
        <a:graphic>
          <a:graphicData uri="http://schemas.openxmlformats.org/drawingml/2006/table">
            <a:tbl>
              <a:tblPr firstRow="1" bandRow="1">
                <a:tableStyleId>{5C22544A-7EE6-4342-B048-85BDC9FD1C3A}</a:tableStyleId>
              </a:tblPr>
              <a:tblGrid>
                <a:gridCol w="432048"/>
                <a:gridCol w="6768752"/>
                <a:gridCol w="1224136"/>
              </a:tblGrid>
              <a:tr h="360040">
                <a:tc>
                  <a:txBody>
                    <a:bodyPr/>
                    <a:lstStyle/>
                    <a:p>
                      <a:r>
                        <a:rPr lang="ru-RU" sz="1200" dirty="0" smtClean="0"/>
                        <a:t>№</a:t>
                      </a:r>
                      <a:endParaRPr lang="ru-RU" sz="1200" dirty="0"/>
                    </a:p>
                  </a:txBody>
                  <a:tcPr/>
                </a:tc>
                <a:tc>
                  <a:txBody>
                    <a:bodyPr/>
                    <a:lstStyle/>
                    <a:p>
                      <a:r>
                        <a:rPr lang="ru-RU" sz="1200" dirty="0" smtClean="0"/>
                        <a:t>Наименование программы</a:t>
                      </a:r>
                      <a:endParaRPr lang="ru-RU" sz="1200" dirty="0"/>
                    </a:p>
                  </a:txBody>
                  <a:tcPr/>
                </a:tc>
                <a:tc>
                  <a:txBody>
                    <a:bodyPr/>
                    <a:lstStyle/>
                    <a:p>
                      <a:r>
                        <a:rPr lang="ru-RU" sz="1200" dirty="0" smtClean="0"/>
                        <a:t>Сумма</a:t>
                      </a:r>
                      <a:endParaRPr lang="ru-RU" sz="1200" dirty="0"/>
                    </a:p>
                  </a:txBody>
                  <a:tcPr/>
                </a:tc>
              </a:tr>
              <a:tr h="360040">
                <a:tc>
                  <a:txBody>
                    <a:bodyPr/>
                    <a:lstStyle/>
                    <a:p>
                      <a:endParaRPr lang="ru-RU" sz="1200" dirty="0"/>
                    </a:p>
                  </a:txBody>
                  <a:tcPr/>
                </a:tc>
                <a:tc>
                  <a:txBody>
                    <a:bodyPr/>
                    <a:lstStyle/>
                    <a:p>
                      <a:pPr algn="ctr"/>
                      <a:r>
                        <a:rPr lang="ru-RU" sz="1200" b="1" dirty="0" smtClean="0"/>
                        <a:t>Физическая культура и спорт</a:t>
                      </a:r>
                      <a:endParaRPr lang="ru-RU" sz="1200" b="1" dirty="0"/>
                    </a:p>
                  </a:txBody>
                  <a:tcPr/>
                </a:tc>
                <a:tc>
                  <a:txBody>
                    <a:bodyPr/>
                    <a:lstStyle/>
                    <a:p>
                      <a:r>
                        <a:rPr lang="ru-RU" sz="1200" b="1" dirty="0" smtClean="0"/>
                        <a:t>75 948,0</a:t>
                      </a:r>
                      <a:endParaRPr lang="ru-RU" sz="1200" b="1" dirty="0"/>
                    </a:p>
                  </a:txBody>
                  <a:tcPr/>
                </a:tc>
              </a:tr>
              <a:tr h="360040">
                <a:tc>
                  <a:txBody>
                    <a:bodyPr/>
                    <a:lstStyle/>
                    <a:p>
                      <a:r>
                        <a:rPr lang="ru-RU" sz="1200" dirty="0" smtClean="0"/>
                        <a:t>1</a:t>
                      </a:r>
                      <a:endParaRPr lang="ru-RU" sz="1200" dirty="0"/>
                    </a:p>
                  </a:txBody>
                  <a:tcPr/>
                </a:tc>
                <a:tc>
                  <a:txBody>
                    <a:bodyPr/>
                    <a:lstStyle/>
                    <a:p>
                      <a:r>
                        <a:rPr lang="ru-RU" sz="1200" dirty="0" smtClean="0"/>
                        <a:t>МП «Развитие массовой физической культуры и спорта»</a:t>
                      </a:r>
                      <a:endParaRPr lang="ru-RU" sz="1200" dirty="0"/>
                    </a:p>
                  </a:txBody>
                  <a:tcPr/>
                </a:tc>
                <a:tc>
                  <a:txBody>
                    <a:bodyPr/>
                    <a:lstStyle/>
                    <a:p>
                      <a:r>
                        <a:rPr lang="ru-RU" sz="1200" dirty="0" smtClean="0"/>
                        <a:t>75 948,0</a:t>
                      </a:r>
                      <a:endParaRPr lang="ru-RU" sz="1200" dirty="0"/>
                    </a:p>
                  </a:txBody>
                  <a:tcPr/>
                </a:tc>
              </a:tr>
              <a:tr h="288032">
                <a:tc>
                  <a:txBody>
                    <a:bodyPr/>
                    <a:lstStyle/>
                    <a:p>
                      <a:endParaRPr lang="ru-RU" sz="1200" dirty="0"/>
                    </a:p>
                  </a:txBody>
                  <a:tcPr/>
                </a:tc>
                <a:tc>
                  <a:txBody>
                    <a:bodyPr/>
                    <a:lstStyle/>
                    <a:p>
                      <a:pPr algn="ctr"/>
                      <a:r>
                        <a:rPr lang="ru-RU" sz="1200" b="1" dirty="0" smtClean="0"/>
                        <a:t>Культура</a:t>
                      </a:r>
                      <a:endParaRPr lang="ru-RU" sz="1200" b="1" dirty="0"/>
                    </a:p>
                  </a:txBody>
                  <a:tcPr/>
                </a:tc>
                <a:tc>
                  <a:txBody>
                    <a:bodyPr/>
                    <a:lstStyle/>
                    <a:p>
                      <a:r>
                        <a:rPr lang="ru-RU" sz="1200" b="1" dirty="0" smtClean="0"/>
                        <a:t>120 590,0</a:t>
                      </a:r>
                      <a:endParaRPr lang="ru-RU" sz="1200" b="1" dirty="0"/>
                    </a:p>
                  </a:txBody>
                  <a:tcPr/>
                </a:tc>
              </a:tr>
              <a:tr h="343272">
                <a:tc>
                  <a:txBody>
                    <a:bodyPr/>
                    <a:lstStyle/>
                    <a:p>
                      <a:r>
                        <a:rPr lang="ru-RU" sz="1200" dirty="0" smtClean="0"/>
                        <a:t>2</a:t>
                      </a:r>
                      <a:endParaRPr lang="ru-RU" sz="1200" dirty="0"/>
                    </a:p>
                  </a:txBody>
                  <a:tcPr/>
                </a:tc>
                <a:tc>
                  <a:txBody>
                    <a:bodyPr/>
                    <a:lstStyle/>
                    <a:p>
                      <a:r>
                        <a:rPr lang="ru-RU" sz="1200" dirty="0" smtClean="0"/>
                        <a:t>МП</a:t>
                      </a:r>
                      <a:r>
                        <a:rPr lang="ru-RU" sz="1200" baseline="0" dirty="0" smtClean="0"/>
                        <a:t> «Обеспечение деятельности учреждений культуры»</a:t>
                      </a:r>
                      <a:endParaRPr lang="ru-RU" sz="1200" dirty="0"/>
                    </a:p>
                  </a:txBody>
                  <a:tcPr/>
                </a:tc>
                <a:tc>
                  <a:txBody>
                    <a:bodyPr/>
                    <a:lstStyle/>
                    <a:p>
                      <a:r>
                        <a:rPr lang="ru-RU" sz="1200" baseline="0" dirty="0" smtClean="0"/>
                        <a:t>120 590</a:t>
                      </a:r>
                      <a:r>
                        <a:rPr lang="ru-RU" sz="1200" dirty="0" smtClean="0"/>
                        <a:t>,0</a:t>
                      </a:r>
                      <a:endParaRPr lang="ru-RU" sz="1200" dirty="0"/>
                    </a:p>
                  </a:txBody>
                  <a:tcPr/>
                </a:tc>
              </a:tr>
              <a:tr h="288032">
                <a:tc>
                  <a:txBody>
                    <a:bodyPr/>
                    <a:lstStyle/>
                    <a:p>
                      <a:endParaRPr lang="ru-RU" sz="1200" dirty="0"/>
                    </a:p>
                  </a:txBody>
                  <a:tcPr/>
                </a:tc>
                <a:tc>
                  <a:txBody>
                    <a:bodyPr/>
                    <a:lstStyle/>
                    <a:p>
                      <a:pPr algn="ctr"/>
                      <a:r>
                        <a:rPr lang="ru-RU" sz="1200" b="1" dirty="0" smtClean="0"/>
                        <a:t>Национальная экономика</a:t>
                      </a:r>
                      <a:endParaRPr lang="ru-RU" sz="1200" b="1" dirty="0"/>
                    </a:p>
                  </a:txBody>
                  <a:tcPr/>
                </a:tc>
                <a:tc>
                  <a:txBody>
                    <a:bodyPr/>
                    <a:lstStyle/>
                    <a:p>
                      <a:r>
                        <a:rPr lang="ru-RU" sz="1200" b="1" dirty="0" smtClean="0"/>
                        <a:t>8</a:t>
                      </a:r>
                      <a:r>
                        <a:rPr lang="ru-RU" sz="1200" b="1" baseline="0" dirty="0" smtClean="0"/>
                        <a:t> 300</a:t>
                      </a:r>
                      <a:r>
                        <a:rPr lang="ru-RU" sz="1200" b="1" dirty="0" smtClean="0"/>
                        <a:t>,0</a:t>
                      </a:r>
                      <a:endParaRPr lang="ru-RU" sz="1200" b="1" dirty="0"/>
                    </a:p>
                  </a:txBody>
                  <a:tcPr/>
                </a:tc>
              </a:tr>
              <a:tr h="343272">
                <a:tc>
                  <a:txBody>
                    <a:bodyPr/>
                    <a:lstStyle/>
                    <a:p>
                      <a:r>
                        <a:rPr lang="ru-RU" sz="1200" dirty="0" smtClean="0"/>
                        <a:t>3</a:t>
                      </a:r>
                      <a:endParaRPr lang="ru-RU" sz="1200" dirty="0"/>
                    </a:p>
                  </a:txBody>
                  <a:tcPr/>
                </a:tc>
                <a:tc>
                  <a:txBody>
                    <a:bodyPr/>
                    <a:lstStyle/>
                    <a:p>
                      <a:r>
                        <a:rPr lang="ru-RU" sz="1200" dirty="0" smtClean="0"/>
                        <a:t>МП</a:t>
                      </a:r>
                      <a:r>
                        <a:rPr lang="ru-RU" sz="1200" baseline="0" dirty="0" smtClean="0"/>
                        <a:t> «Развитие малого и среднего предпринимательства»</a:t>
                      </a:r>
                      <a:endParaRPr lang="ru-RU" sz="1200" dirty="0"/>
                    </a:p>
                  </a:txBody>
                  <a:tcPr/>
                </a:tc>
                <a:tc>
                  <a:txBody>
                    <a:bodyPr/>
                    <a:lstStyle/>
                    <a:p>
                      <a:r>
                        <a:rPr lang="ru-RU" sz="1200" dirty="0" smtClean="0"/>
                        <a:t>1 600,0</a:t>
                      </a:r>
                      <a:endParaRPr lang="ru-RU" sz="1200" dirty="0"/>
                    </a:p>
                  </a:txBody>
                  <a:tcPr/>
                </a:tc>
              </a:tr>
              <a:tr h="360040">
                <a:tc>
                  <a:txBody>
                    <a:bodyPr/>
                    <a:lstStyle/>
                    <a:p>
                      <a:r>
                        <a:rPr lang="ru-RU" sz="1200" dirty="0" smtClean="0"/>
                        <a:t>4</a:t>
                      </a:r>
                      <a:endParaRPr lang="ru-RU" sz="1200" dirty="0"/>
                    </a:p>
                  </a:txBody>
                  <a:tcPr/>
                </a:tc>
                <a:tc>
                  <a:txBody>
                    <a:bodyPr/>
                    <a:lstStyle/>
                    <a:p>
                      <a:pPr algn="l"/>
                      <a:r>
                        <a:rPr lang="ru-RU" sz="1200" dirty="0" smtClean="0"/>
                        <a:t>МП «Градостроительное развитие и формирование земельных участков»</a:t>
                      </a:r>
                    </a:p>
                  </a:txBody>
                  <a:tcPr/>
                </a:tc>
                <a:tc>
                  <a:txBody>
                    <a:bodyPr/>
                    <a:lstStyle/>
                    <a:p>
                      <a:r>
                        <a:rPr lang="ru-RU" sz="1200" dirty="0" smtClean="0"/>
                        <a:t>6 700,0</a:t>
                      </a:r>
                      <a:endParaRPr lang="ru-RU" sz="1200" b="0" dirty="0"/>
                    </a:p>
                  </a:txBody>
                  <a:tcPr/>
                </a:tc>
              </a:tr>
              <a:tr h="432048">
                <a:tc>
                  <a:txBody>
                    <a:bodyPr/>
                    <a:lstStyle/>
                    <a:p>
                      <a:endParaRPr lang="ru-RU" sz="1200" dirty="0"/>
                    </a:p>
                  </a:txBody>
                  <a:tcPr/>
                </a:tc>
                <a:tc>
                  <a:txBody>
                    <a:bodyPr/>
                    <a:lstStyle/>
                    <a:p>
                      <a:pPr algn="ctr"/>
                      <a:r>
                        <a:rPr lang="ru-RU" sz="1200" b="1" dirty="0" smtClean="0"/>
                        <a:t>Общегосударственные расходы</a:t>
                      </a:r>
                    </a:p>
                    <a:p>
                      <a:pPr algn="ctr"/>
                      <a:endParaRPr lang="ru-RU" sz="1200" dirty="0" smtClean="0"/>
                    </a:p>
                  </a:txBody>
                  <a:tcPr/>
                </a:tc>
                <a:tc>
                  <a:txBody>
                    <a:bodyPr/>
                    <a:lstStyle/>
                    <a:p>
                      <a:r>
                        <a:rPr lang="ru-RU" sz="1200" b="1" dirty="0" smtClean="0"/>
                        <a:t>65 944,0</a:t>
                      </a:r>
                      <a:endParaRPr lang="ru-RU" sz="1200" b="1" dirty="0"/>
                    </a:p>
                  </a:txBody>
                  <a:tcPr/>
                </a:tc>
              </a:tr>
              <a:tr h="345936">
                <a:tc>
                  <a:txBody>
                    <a:bodyPr/>
                    <a:lstStyle/>
                    <a:p>
                      <a:r>
                        <a:rPr lang="ru-RU" sz="1200" dirty="0" smtClean="0"/>
                        <a:t>5</a:t>
                      </a:r>
                      <a:endParaRPr lang="ru-RU" sz="1200" dirty="0"/>
                    </a:p>
                  </a:txBody>
                  <a:tcPr/>
                </a:tc>
                <a:tc>
                  <a:txBody>
                    <a:bodyPr/>
                    <a:lstStyle/>
                    <a:p>
                      <a:r>
                        <a:rPr lang="ru-RU" sz="1200" dirty="0" smtClean="0"/>
                        <a:t>МП</a:t>
                      </a:r>
                      <a:r>
                        <a:rPr lang="ru-RU" sz="1200" baseline="0" dirty="0" smtClean="0"/>
                        <a:t> «Профилактика правонарушений»</a:t>
                      </a:r>
                      <a:endParaRPr lang="ru-RU" sz="1200" dirty="0"/>
                    </a:p>
                  </a:txBody>
                  <a:tcPr/>
                </a:tc>
                <a:tc>
                  <a:txBody>
                    <a:bodyPr/>
                    <a:lstStyle/>
                    <a:p>
                      <a:r>
                        <a:rPr lang="ru-RU" sz="1200" dirty="0" smtClean="0"/>
                        <a:t>3</a:t>
                      </a:r>
                      <a:r>
                        <a:rPr lang="ru-RU" sz="1200" baseline="0" dirty="0" smtClean="0"/>
                        <a:t> 960</a:t>
                      </a:r>
                      <a:r>
                        <a:rPr lang="ru-RU" sz="1200" dirty="0" smtClean="0"/>
                        <a:t>,0</a:t>
                      </a:r>
                      <a:endParaRPr lang="ru-RU" sz="1200" dirty="0"/>
                    </a:p>
                  </a:txBody>
                  <a:tcPr/>
                </a:tc>
              </a:tr>
              <a:tr h="525780">
                <a:tc>
                  <a:txBody>
                    <a:bodyPr/>
                    <a:lstStyle/>
                    <a:p>
                      <a:r>
                        <a:rPr lang="ru-RU" sz="1200" dirty="0" smtClean="0"/>
                        <a:t>6</a:t>
                      </a:r>
                      <a:endParaRPr lang="ru-RU" sz="1200" dirty="0"/>
                    </a:p>
                  </a:txBody>
                  <a:tcPr/>
                </a:tc>
                <a:tc>
                  <a:txBody>
                    <a:bodyPr/>
                    <a:lstStyle/>
                    <a:p>
                      <a:r>
                        <a:rPr lang="ru-RU" sz="1200" dirty="0" smtClean="0"/>
                        <a:t>МП «Основные</a:t>
                      </a:r>
                      <a:r>
                        <a:rPr lang="ru-RU" sz="1200" baseline="0" dirty="0" smtClean="0"/>
                        <a:t> мероприятия по противодействию проявлений терроризма и экстремизма на территории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1 637,0</a:t>
                      </a:r>
                      <a:endParaRPr lang="ru-RU" sz="1200" dirty="0"/>
                    </a:p>
                  </a:txBody>
                  <a:tcPr/>
                </a:tc>
              </a:tr>
              <a:tr h="525780">
                <a:tc>
                  <a:txBody>
                    <a:bodyPr/>
                    <a:lstStyle/>
                    <a:p>
                      <a:r>
                        <a:rPr lang="ru-RU" sz="1200" dirty="0" smtClean="0"/>
                        <a:t>7</a:t>
                      </a:r>
                      <a:endParaRPr lang="ru-RU" sz="1200" dirty="0"/>
                    </a:p>
                  </a:txBody>
                  <a:tcPr/>
                </a:tc>
                <a:tc>
                  <a:txBody>
                    <a:bodyPr/>
                    <a:lstStyle/>
                    <a:p>
                      <a:r>
                        <a:rPr lang="ru-RU" sz="1200" dirty="0" smtClean="0"/>
                        <a:t>МП «Комплексные меры противодействия злоупотреблению наркотиками и их незаконному обороту на территории </a:t>
                      </a:r>
                      <a:r>
                        <a:rPr lang="ru-RU" sz="1200" dirty="0" err="1" smtClean="0"/>
                        <a:t>Тахтамукайского</a:t>
                      </a:r>
                      <a:r>
                        <a:rPr lang="ru-RU" sz="1200" dirty="0" smtClean="0"/>
                        <a:t> района»</a:t>
                      </a:r>
                      <a:endParaRPr lang="ru-RU" sz="1200" dirty="0"/>
                    </a:p>
                  </a:txBody>
                  <a:tcPr/>
                </a:tc>
                <a:tc>
                  <a:txBody>
                    <a:bodyPr/>
                    <a:lstStyle/>
                    <a:p>
                      <a:r>
                        <a:rPr lang="ru-RU" sz="1200" dirty="0" smtClean="0"/>
                        <a:t>50,0</a:t>
                      </a:r>
                      <a:endParaRPr lang="ru-RU" sz="1200" dirty="0"/>
                    </a:p>
                  </a:txBody>
                  <a:tcPr/>
                </a:tc>
              </a:tr>
              <a:tr h="316592">
                <a:tc>
                  <a:txBody>
                    <a:bodyPr/>
                    <a:lstStyle/>
                    <a:p>
                      <a:r>
                        <a:rPr lang="ru-RU" sz="1200" dirty="0" smtClean="0"/>
                        <a:t>8</a:t>
                      </a:r>
                      <a:endParaRPr lang="ru-RU" sz="1200" dirty="0"/>
                    </a:p>
                  </a:txBody>
                  <a:tcPr/>
                </a:tc>
                <a:tc>
                  <a:txBody>
                    <a:bodyPr/>
                    <a:lstStyle/>
                    <a:p>
                      <a:r>
                        <a:rPr lang="ru-RU" sz="1200" dirty="0" smtClean="0"/>
                        <a:t>МП</a:t>
                      </a:r>
                      <a:r>
                        <a:rPr lang="ru-RU" sz="1200" baseline="0" dirty="0" smtClean="0"/>
                        <a:t> «Обеспечение безопасности дорожного движения в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430,0</a:t>
                      </a:r>
                      <a:endParaRPr lang="ru-RU" sz="1200" dirty="0"/>
                    </a:p>
                  </a:txBody>
                  <a:tcPr/>
                </a:tc>
              </a:tr>
              <a:tr h="525780">
                <a:tc>
                  <a:txBody>
                    <a:bodyPr/>
                    <a:lstStyle/>
                    <a:p>
                      <a:r>
                        <a:rPr lang="ru-RU" sz="1200" dirty="0" smtClean="0"/>
                        <a:t>9</a:t>
                      </a:r>
                      <a:endParaRPr lang="ru-RU" sz="1200" dirty="0"/>
                    </a:p>
                  </a:txBody>
                  <a:tcPr/>
                </a:tc>
                <a:tc>
                  <a:txBody>
                    <a:bodyPr/>
                    <a:lstStyle/>
                    <a:p>
                      <a:r>
                        <a:rPr lang="ru-RU" sz="1200" dirty="0" smtClean="0"/>
                        <a:t>МП «Санитарное и экологическое благополучие МО «</a:t>
                      </a:r>
                      <a:r>
                        <a:rPr lang="ru-RU" sz="1200" dirty="0" err="1" smtClean="0"/>
                        <a:t>Тахтамукайский</a:t>
                      </a:r>
                      <a:r>
                        <a:rPr lang="ru-RU" sz="1200" dirty="0" smtClean="0"/>
                        <a:t> район»</a:t>
                      </a:r>
                      <a:endParaRPr lang="ru-RU" sz="1200" dirty="0"/>
                    </a:p>
                  </a:txBody>
                  <a:tcPr/>
                </a:tc>
                <a:tc>
                  <a:txBody>
                    <a:bodyPr/>
                    <a:lstStyle/>
                    <a:p>
                      <a:r>
                        <a:rPr lang="ru-RU" sz="1200" dirty="0" smtClean="0"/>
                        <a:t>75,0</a:t>
                      </a:r>
                      <a:endParaRPr lang="ru-RU" sz="1200" dirty="0"/>
                    </a:p>
                  </a:txBody>
                  <a:tcPr/>
                </a:tc>
              </a:tr>
              <a:tr h="525780">
                <a:tc>
                  <a:txBody>
                    <a:bodyPr/>
                    <a:lstStyle/>
                    <a:p>
                      <a:r>
                        <a:rPr lang="ru-RU" sz="1200" dirty="0" smtClean="0"/>
                        <a:t>10</a:t>
                      </a:r>
                      <a:endParaRPr lang="ru-RU" sz="1200" dirty="0"/>
                    </a:p>
                  </a:txBody>
                  <a:tcPr/>
                </a:tc>
                <a:tc>
                  <a:txBody>
                    <a:bodyPr/>
                    <a:lstStyle/>
                    <a:p>
                      <a:r>
                        <a:rPr lang="ru-RU" sz="1200" dirty="0" smtClean="0"/>
                        <a:t>МП «Профилактика безнадзорности и правонарушений среди несовершеннолетних»</a:t>
                      </a:r>
                      <a:endParaRPr lang="ru-RU" sz="1200" dirty="0"/>
                    </a:p>
                  </a:txBody>
                  <a:tcPr/>
                </a:tc>
                <a:tc>
                  <a:txBody>
                    <a:bodyPr/>
                    <a:lstStyle/>
                    <a:p>
                      <a:r>
                        <a:rPr lang="ru-RU" sz="1200" dirty="0" smtClean="0"/>
                        <a:t>100,0</a:t>
                      </a:r>
                      <a:endParaRPr lang="ru-RU" sz="1200"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15035055"/>
              </p:ext>
            </p:extLst>
          </p:nvPr>
        </p:nvGraphicFramePr>
        <p:xfrm>
          <a:off x="179512" y="360637"/>
          <a:ext cx="8712968" cy="616470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«Энергосбережение и </a:t>
                      </a:r>
                      <a:r>
                        <a:rPr kumimoji="0" lang="ru-RU" sz="1200" u="none" strike="noStrike" cap="none" normalizeH="0" baseline="0" dirty="0" err="1" smtClean="0">
                          <a:ln>
                            <a:noFill/>
                          </a:ln>
                          <a:effectLst/>
                        </a:rPr>
                        <a:t>энергоэффективность</a:t>
                      </a:r>
                      <a:r>
                        <a:rPr kumimoji="0" lang="ru-RU" sz="1200" u="none" strike="noStrike" cap="none" normalizeH="0" baseline="0" dirty="0" smtClean="0">
                          <a:ln>
                            <a:noFill/>
                          </a:ln>
                          <a:effectLst/>
                        </a:rPr>
                        <a:t> на объектах социальной сферы»</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12</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13</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социально-значимых объектов жизнеобеспечения резервными источниками энергосбережения»</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600,0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14</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«Управление муниципальными финансами и муниципальным долгом»</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58 192,0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«Улучшение демографической ситуации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300,0</a:t>
                      </a: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Социальная политика</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5 075,0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16</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Устойчивое развитие сельских территорий в </a:t>
                      </a:r>
                      <a:r>
                        <a:rPr kumimoji="0" lang="ru-RU" sz="1200" u="none" strike="noStrike" cap="none" normalizeH="0" baseline="0" dirty="0" err="1" smtClean="0">
                          <a:ln>
                            <a:noFill/>
                          </a:ln>
                          <a:effectLst/>
                        </a:rPr>
                        <a:t>Тахтамукайском</a:t>
                      </a:r>
                      <a:r>
                        <a:rPr kumimoji="0" lang="ru-RU" sz="1200" u="none" strike="noStrike" cap="none" normalizeH="0" baseline="0" dirty="0" smtClean="0">
                          <a:ln>
                            <a:noFill/>
                          </a:ln>
                          <a:effectLst/>
                        </a:rPr>
                        <a:t> районе»</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17</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жильем молодых семей на территории  сельских поселений»</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5075,0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Образование</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884 704,0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18</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«Молодежная политика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200,0</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19</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образования»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883 904,0</a:t>
                      </a:r>
                    </a:p>
                  </a:txBody>
                  <a:tcPr horzOverflow="overflow"/>
                </a:tc>
              </a:tr>
              <a:tr h="3411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20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«Формирование доступной среды для инвалидов маломобильных групп населения в учреждениях образования»</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600,0</a:t>
                      </a: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84068094"/>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Жилищно-коммунальное хозяйство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21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«Формирование современной городской среды  в МО «</a:t>
                      </a:r>
                      <a:r>
                        <a:rPr kumimoji="0" lang="ru-RU" sz="1200" u="none" strike="noStrike" cap="none" normalizeH="0" baseline="0" dirty="0" err="1" smtClean="0">
                          <a:ln>
                            <a:noFill/>
                          </a:ln>
                          <a:effectLst/>
                        </a:rPr>
                        <a:t>Тахтамукайкий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Средства массовой информации</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r>
                        <a:rPr kumimoji="0" lang="ru-RU" sz="1200" b="1" u="none" strike="noStrike" cap="none" normalizeH="0" baseline="0" dirty="0" smtClean="0">
                          <a:ln>
                            <a:noFill/>
                          </a:ln>
                          <a:effectLst/>
                        </a:rPr>
                        <a:t>15 016,0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«Поддержка и развитие печатного средства массовой информации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4 363,0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23</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телевидения на территории </a:t>
                      </a:r>
                      <a:r>
                        <a:rPr kumimoji="0" lang="ru-RU" sz="1200" b="0" i="0" u="none" strike="noStrike" cap="none" normalizeH="0" baseline="0" dirty="0" err="1" smtClean="0">
                          <a:ln>
                            <a:noFill/>
                          </a:ln>
                          <a:solidFill>
                            <a:srgbClr val="000000"/>
                          </a:solidFill>
                          <a:effectLst/>
                          <a:latin typeface="+mn-lt"/>
                          <a:cs typeface="Arial" charset="0"/>
                        </a:rPr>
                        <a:t>Тахтамукайского</a:t>
                      </a:r>
                      <a:r>
                        <a:rPr kumimoji="0" lang="ru-RU" sz="1200" b="0" i="0" u="none" strike="noStrike" cap="none" normalizeH="0" baseline="0" dirty="0" smtClean="0">
                          <a:ln>
                            <a:noFill/>
                          </a:ln>
                          <a:solidFill>
                            <a:srgbClr val="000000"/>
                          </a:solidFill>
                          <a:effectLst/>
                          <a:latin typeface="+mn-lt"/>
                          <a:cs typeface="Arial" charset="0"/>
                        </a:rPr>
                        <a:t> района»</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10 653,0</a:t>
                      </a: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ВСЕГО: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1 175 577,0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2020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362319494"/>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2000,0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a:t>
                      </a:r>
                      <a:endParaRPr lang="ru-RU" sz="1400" dirty="0"/>
                    </a:p>
                  </a:txBody>
                  <a:tcPr/>
                </a:tc>
                <a:tc>
                  <a:txBody>
                    <a:bodyPr/>
                    <a:lstStyle/>
                    <a:p>
                      <a:r>
                        <a:rPr lang="ru-RU" sz="1400" dirty="0" smtClean="0"/>
                        <a:t>2000,0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4</a:t>
                      </a:r>
                      <a:r>
                        <a:rPr lang="ru-RU" sz="1400" b="1" baseline="0" dirty="0" smtClean="0"/>
                        <a:t> 700</a:t>
                      </a:r>
                      <a:r>
                        <a:rPr lang="ru-RU" sz="1400" b="1" dirty="0" smtClean="0"/>
                        <a:t>,0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a:t>
                      </a:r>
                      <a:endParaRPr lang="ru-RU" sz="1400" dirty="0"/>
                    </a:p>
                  </a:txBody>
                  <a:tcPr/>
                </a:tc>
                <a:tc>
                  <a:txBody>
                    <a:bodyPr/>
                    <a:lstStyle/>
                    <a:p>
                      <a:r>
                        <a:rPr lang="ru-RU" sz="1400" dirty="0" smtClean="0"/>
                        <a:t>4</a:t>
                      </a:r>
                      <a:r>
                        <a:rPr lang="ru-RU" sz="1400" baseline="0" dirty="0" smtClean="0"/>
                        <a:t> 7</a:t>
                      </a:r>
                      <a:r>
                        <a:rPr lang="ru-RU" sz="1400" dirty="0" smtClean="0"/>
                        <a:t>00,0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800,0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a:t>
                      </a:r>
                      <a:endParaRPr lang="ru-RU" sz="1400" dirty="0"/>
                    </a:p>
                  </a:txBody>
                  <a:tcPr/>
                </a:tc>
                <a:tc>
                  <a:txBody>
                    <a:bodyPr/>
                    <a:lstStyle/>
                    <a:p>
                      <a:r>
                        <a:rPr lang="ru-RU" sz="1400" dirty="0" smtClean="0"/>
                        <a:t>800,0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6 273,0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a:t>
                      </a:r>
                      <a:endParaRPr lang="ru-RU" sz="1400" dirty="0"/>
                    </a:p>
                  </a:txBody>
                  <a:tcPr/>
                </a:tc>
                <a:tc>
                  <a:txBody>
                    <a:bodyPr/>
                    <a:lstStyle/>
                    <a:p>
                      <a:r>
                        <a:rPr lang="ru-RU" sz="1400" dirty="0" smtClean="0"/>
                        <a:t>5673,0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a:t>
                      </a:r>
                      <a:endParaRPr lang="ru-RU" sz="1400" dirty="0"/>
                    </a:p>
                  </a:txBody>
                  <a:tcPr/>
                </a:tc>
                <a:tc>
                  <a:txBody>
                    <a:bodyPr/>
                    <a:lstStyle/>
                    <a:p>
                      <a:r>
                        <a:rPr lang="ru-RU" sz="1400" dirty="0" smtClean="0"/>
                        <a:t>600,0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936898541"/>
              </p:ext>
            </p:extLst>
          </p:nvPr>
        </p:nvGraphicFramePr>
        <p:xfrm>
          <a:off x="457200" y="116636"/>
          <a:ext cx="8280920" cy="4902398"/>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6</a:t>
                      </a:r>
                      <a:r>
                        <a:rPr lang="ru-RU" sz="1400" b="1" baseline="0" dirty="0" smtClean="0"/>
                        <a:t> 965</a:t>
                      </a:r>
                      <a:r>
                        <a:rPr lang="ru-RU" sz="1400" b="1" dirty="0" smtClean="0"/>
                        <a:t>,0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800,0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a:t>
                      </a:r>
                      <a:endParaRPr lang="ru-RU" sz="1400" dirty="0"/>
                    </a:p>
                  </a:txBody>
                  <a:tcPr/>
                </a:tc>
                <a:tc>
                  <a:txBody>
                    <a:bodyPr/>
                    <a:lstStyle/>
                    <a:p>
                      <a:r>
                        <a:rPr lang="ru-RU" sz="1400" dirty="0" smtClean="0"/>
                        <a:t>700,0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 материально- технической базы муниципальных</a:t>
                      </a:r>
                      <a:r>
                        <a:rPr lang="ru-RU" sz="1400" b="0" baseline="0" dirty="0" smtClean="0"/>
                        <a:t> бюджетных образовательных учреждений»</a:t>
                      </a:r>
                      <a:endParaRPr lang="ru-RU" sz="1400" b="0" dirty="0"/>
                    </a:p>
                  </a:txBody>
                  <a:tcPr/>
                </a:tc>
                <a:tc>
                  <a:txBody>
                    <a:bodyPr/>
                    <a:lstStyle/>
                    <a:p>
                      <a:r>
                        <a:rPr lang="ru-RU" sz="1400" b="0" dirty="0" smtClean="0"/>
                        <a:t>4 865</a:t>
                      </a:r>
                      <a:endParaRPr lang="ru-RU" sz="1400" b="0" dirty="0"/>
                    </a:p>
                  </a:txBody>
                  <a:tcPr/>
                </a:tc>
              </a:tr>
              <a:tr h="669502">
                <a:tc>
                  <a:txBody>
                    <a:bodyPr/>
                    <a:lstStyle/>
                    <a:p>
                      <a:r>
                        <a:rPr lang="ru-RU" sz="1400" dirty="0" smtClean="0"/>
                        <a:t>9</a:t>
                      </a:r>
                      <a:endParaRPr lang="ru-RU" sz="1400" dirty="0"/>
                    </a:p>
                  </a:txBody>
                  <a:tcPr/>
                </a:tc>
                <a:tc>
                  <a:txBody>
                    <a:bodyPr/>
                    <a:lstStyle/>
                    <a:p>
                      <a:pPr algn="l"/>
                      <a:r>
                        <a:rPr lang="ru-RU" sz="1400" b="0" dirty="0" smtClean="0"/>
                        <a:t>ВЦП «Совершенствование</a:t>
                      </a:r>
                      <a:r>
                        <a:rPr lang="ru-RU" sz="1400" b="0" baseline="0" dirty="0" smtClean="0"/>
                        <a:t> материально-технической базы муниципальных образовательных учреждений»</a:t>
                      </a:r>
                      <a:endParaRPr lang="ru-RU" sz="1400" b="0" dirty="0"/>
                    </a:p>
                  </a:txBody>
                  <a:tcPr/>
                </a:tc>
                <a:tc>
                  <a:txBody>
                    <a:bodyPr/>
                    <a:lstStyle/>
                    <a:p>
                      <a:r>
                        <a:rPr lang="ru-RU" sz="1400" b="0" dirty="0" smtClean="0"/>
                        <a:t>600,0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dirty="0" smtClean="0"/>
                        <a:t>20 738,0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idx="1"/>
          </p:nvPr>
        </p:nvSpPr>
        <p:spPr>
          <a:xfrm>
            <a:off x="0" y="404664"/>
            <a:ext cx="9144000" cy="5976664"/>
          </a:xfrm>
        </p:spPr>
        <p:txBody>
          <a:bodyPr>
            <a:normAutofit/>
          </a:bodyPr>
          <a:lstStyle/>
          <a:p>
            <a:endParaRPr lang="ru-RU" sz="1400" dirty="0" smtClean="0"/>
          </a:p>
          <a:p>
            <a:endParaRPr lang="ru-RU" sz="1400" dirty="0"/>
          </a:p>
          <a:p>
            <a:r>
              <a:rPr lang="ru-RU" sz="1200" dirty="0" smtClean="0"/>
              <a:t>Создаются новые места в общеобразовательных организациях для обеспечения односменного режима обучения, улучшения технических характеристик зданий общеобразовательных организаций. </a:t>
            </a:r>
            <a:r>
              <a:rPr lang="ru-RU" sz="1200" dirty="0"/>
              <a:t>В   рамках программы по содействию создания в субъектах  РФ новых мест в общеобразовательных организациях   в 2019 году в </a:t>
            </a:r>
            <a:r>
              <a:rPr lang="ru-RU" sz="1200" dirty="0" err="1"/>
              <a:t>п.Энем</a:t>
            </a:r>
            <a:r>
              <a:rPr lang="ru-RU" sz="1200" dirty="0"/>
              <a:t> планируется завершить строительство новой школы на общую сумму 198 599,1 </a:t>
            </a:r>
            <a:r>
              <a:rPr lang="ru-RU" sz="1200" dirty="0" err="1"/>
              <a:t>млн.руб</a:t>
            </a:r>
            <a:r>
              <a:rPr lang="ru-RU" sz="1200" dirty="0"/>
              <a:t>. на 1100 новых </a:t>
            </a:r>
            <a:r>
              <a:rPr lang="ru-RU" sz="1200" dirty="0" smtClean="0"/>
              <a:t>мест. </a:t>
            </a:r>
          </a:p>
          <a:p>
            <a:r>
              <a:rPr lang="ru-RU" sz="1200" dirty="0" smtClean="0"/>
              <a:t>В </a:t>
            </a:r>
            <a:r>
              <a:rPr lang="ru-RU" sz="1200" dirty="0" err="1" smtClean="0"/>
              <a:t>п.Энем</a:t>
            </a:r>
            <a:r>
              <a:rPr lang="ru-RU" sz="1200" dirty="0" smtClean="0"/>
              <a:t> в рамках программы «Создание в субъектах РФ дополнительных мест для детей в возрасте от 1,5 лет до 3 лет в образовательных организациях» в 2019 г. планируется освоить 169 915,5 </a:t>
            </a:r>
            <a:r>
              <a:rPr lang="ru-RU" sz="1200" dirty="0" err="1" smtClean="0"/>
              <a:t>тыс.руб</a:t>
            </a:r>
            <a:r>
              <a:rPr lang="ru-RU" sz="1200" dirty="0" smtClean="0"/>
              <a:t>.</a:t>
            </a:r>
          </a:p>
          <a:p>
            <a:r>
              <a:rPr lang="ru-RU" sz="1200" dirty="0" smtClean="0"/>
              <a:t>В </a:t>
            </a:r>
            <a:r>
              <a:rPr lang="ru-RU" sz="1200" dirty="0"/>
              <a:t>2019 году планируется завершение строительства  дошкольного образовательного учреждения в </a:t>
            </a:r>
            <a:r>
              <a:rPr lang="ru-RU" sz="1200" dirty="0" err="1"/>
              <a:t>п.Яблоновский</a:t>
            </a:r>
            <a:r>
              <a:rPr lang="ru-RU" sz="1200" dirty="0"/>
              <a:t>. На  эти цели освоено 33 760,1 </a:t>
            </a:r>
            <a:r>
              <a:rPr lang="ru-RU" sz="1200" dirty="0" err="1"/>
              <a:t>тыс.руб</a:t>
            </a:r>
            <a:r>
              <a:rPr lang="ru-RU" sz="1200" dirty="0"/>
              <a:t>. </a:t>
            </a:r>
          </a:p>
          <a:p>
            <a:r>
              <a:rPr lang="ru-RU" sz="1200" dirty="0" smtClean="0"/>
              <a:t>Завершилось   строительство    физкультурно-оздоровительного комплекса в </a:t>
            </a:r>
            <a:r>
              <a:rPr lang="ru-RU" sz="1200" dirty="0" err="1" smtClean="0"/>
              <a:t>п.Энем</a:t>
            </a:r>
            <a:r>
              <a:rPr lang="ru-RU" sz="1200" dirty="0" smtClean="0"/>
              <a:t>. В 2019 году освоено  3 780,2 </a:t>
            </a:r>
            <a:r>
              <a:rPr lang="ru-RU" sz="1200" dirty="0" err="1" smtClean="0"/>
              <a:t>тыс.руб</a:t>
            </a:r>
            <a:r>
              <a:rPr lang="ru-RU" sz="1200" dirty="0" smtClean="0"/>
              <a:t>.</a:t>
            </a:r>
          </a:p>
          <a:p>
            <a:pPr marL="45720" indent="0">
              <a:buNone/>
            </a:pPr>
            <a:r>
              <a:rPr lang="ru-RU" sz="1400" dirty="0" smtClean="0"/>
              <a:t>  </a:t>
            </a:r>
            <a:endParaRPr lang="ru-RU" sz="1400" dirty="0"/>
          </a:p>
        </p:txBody>
      </p:sp>
      <p:graphicFrame>
        <p:nvGraphicFramePr>
          <p:cNvPr id="5" name="Схема 4"/>
          <p:cNvGraphicFramePr/>
          <p:nvPr>
            <p:extLst>
              <p:ext uri="{D42A27DB-BD31-4B8C-83A1-F6EECF244321}">
                <p14:modId xmlns:p14="http://schemas.microsoft.com/office/powerpoint/2010/main" val="260842013"/>
              </p:ext>
            </p:extLst>
          </p:nvPr>
        </p:nvGraphicFramePr>
        <p:xfrm>
          <a:off x="251520" y="278092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smtClean="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85765398"/>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smtClean="0"/>
              <a:t>Социальные расходы из бюджета на каждого жителя </a:t>
            </a:r>
            <a:r>
              <a:rPr lang="ru-RU" sz="1400" dirty="0" err="1" smtClean="0"/>
              <a:t>Тахтамукайского</a:t>
            </a:r>
            <a:r>
              <a:rPr lang="ru-RU" sz="1400" dirty="0" smtClean="0"/>
              <a:t> района в 2020 году составят примерно 13 232,0 руб.</a:t>
            </a:r>
            <a:endParaRPr lang="ru-RU" sz="1400" dirty="0"/>
          </a:p>
        </p:txBody>
      </p:sp>
    </p:spTree>
    <p:extLst>
      <p:ext uri="{BB962C8B-B14F-4D97-AF65-F5344CB8AC3E}">
        <p14:creationId xmlns:p14="http://schemas.microsoft.com/office/powerpoint/2010/main" val="921836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2020 году составит 38 286,0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3210292931"/>
              </p:ext>
            </p:extLst>
          </p:nvPr>
        </p:nvGraphicFramePr>
        <p:xfrm>
          <a:off x="3707904" y="1739717"/>
          <a:ext cx="5184576"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548680"/>
          </a:xfrm>
        </p:spPr>
        <p:txBody>
          <a:bodyPr>
            <a:normAutofit/>
          </a:bodyPr>
          <a:lstStyle/>
          <a:p>
            <a:r>
              <a:rPr lang="ru-RU" sz="1400" dirty="0"/>
              <a:t>ОСНОВНЫЕ ПОКАЗАТЕЛИ ПО ВСЕМ ОТРАСЛЯМ ЭКОНОМИКИ НА </a:t>
            </a:r>
            <a:r>
              <a:rPr lang="ru-RU" sz="1400" dirty="0" smtClean="0"/>
              <a:t>2020 </a:t>
            </a:r>
            <a:r>
              <a:rPr lang="ru-RU" sz="1400" dirty="0"/>
              <a:t>ГОД И НА ПЕРИОД ДО </a:t>
            </a:r>
            <a:r>
              <a:rPr lang="ru-RU" sz="1400" dirty="0" smtClean="0"/>
              <a:t>2022 </a:t>
            </a:r>
            <a:r>
              <a:rPr lang="ru-RU" sz="1400" dirty="0"/>
              <a:t>ГОДА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91661405"/>
              </p:ext>
            </p:extLst>
          </p:nvPr>
        </p:nvGraphicFramePr>
        <p:xfrm>
          <a:off x="107505" y="620688"/>
          <a:ext cx="9036494" cy="5636166"/>
        </p:xfrm>
        <a:graphic>
          <a:graphicData uri="http://schemas.openxmlformats.org/drawingml/2006/table">
            <a:tbl>
              <a:tblPr>
                <a:tableStyleId>{5C22544A-7EE6-4342-B048-85BDC9FD1C3A}</a:tableStyleId>
              </a:tblPr>
              <a:tblGrid>
                <a:gridCol w="1343682"/>
                <a:gridCol w="409775"/>
                <a:gridCol w="543190"/>
                <a:gridCol w="486014"/>
                <a:gridCol w="533661"/>
                <a:gridCol w="581310"/>
                <a:gridCol w="581310"/>
                <a:gridCol w="536042"/>
                <a:gridCol w="590838"/>
                <a:gridCol w="593220"/>
                <a:gridCol w="543190"/>
                <a:gridCol w="543190"/>
                <a:gridCol w="536042"/>
                <a:gridCol w="564632"/>
                <a:gridCol w="650398"/>
              </a:tblGrid>
              <a:tr h="537450">
                <a:tc rowSpan="2">
                  <a:txBody>
                    <a:bodyPr/>
                    <a:lstStyle/>
                    <a:p>
                      <a:pPr algn="ctr" fontAlgn="t"/>
                      <a:r>
                        <a:rPr lang="ru-RU" sz="900" u="none" strike="noStrike" dirty="0">
                          <a:effectLst/>
                        </a:rPr>
                        <a:t>Показатели</a:t>
                      </a:r>
                      <a:endParaRPr lang="ru-RU" sz="900" b="0" i="0" u="none" strike="noStrike" dirty="0">
                        <a:effectLst/>
                        <a:latin typeface="Times New Roman"/>
                      </a:endParaRPr>
                    </a:p>
                  </a:txBody>
                  <a:tcPr marL="6019" marR="6019" marT="6019" marB="0"/>
                </a:tc>
                <a:tc rowSpan="2">
                  <a:txBody>
                    <a:bodyPr/>
                    <a:lstStyle/>
                    <a:p>
                      <a:pPr algn="ctr" fontAlgn="t"/>
                      <a:r>
                        <a:rPr lang="ru-RU" sz="900" u="none" strike="noStrike" dirty="0">
                          <a:effectLst/>
                        </a:rPr>
                        <a:t>Ед. изм.</a:t>
                      </a:r>
                      <a:endParaRPr lang="ru-RU" sz="900" b="0" i="0" u="none" strike="noStrike" dirty="0">
                        <a:effectLst/>
                        <a:latin typeface="Times New Roman"/>
                      </a:endParaRPr>
                    </a:p>
                  </a:txBody>
                  <a:tcPr marL="6019" marR="6019" marT="6019" marB="0"/>
                </a:tc>
                <a:tc rowSpan="2">
                  <a:txBody>
                    <a:bodyPr/>
                    <a:lstStyle/>
                    <a:p>
                      <a:pPr algn="ctr" fontAlgn="t"/>
                      <a:r>
                        <a:rPr lang="ru-RU" sz="900" u="none" strike="noStrike" dirty="0">
                          <a:effectLst/>
                        </a:rPr>
                        <a:t>Факт             2018г.</a:t>
                      </a:r>
                      <a:endParaRPr lang="ru-RU" sz="900" b="0" i="0" u="none" strike="noStrike" dirty="0">
                        <a:effectLst/>
                        <a:latin typeface="Times New Roman"/>
                      </a:endParaRPr>
                    </a:p>
                  </a:txBody>
                  <a:tcPr marL="6019" marR="6019" marT="6019" marB="0"/>
                </a:tc>
                <a:tc rowSpan="2">
                  <a:txBody>
                    <a:bodyPr/>
                    <a:lstStyle/>
                    <a:p>
                      <a:pPr algn="ctr" fontAlgn="t"/>
                      <a:r>
                        <a:rPr lang="ru-RU" sz="900" u="none" strike="noStrike" dirty="0">
                          <a:effectLst/>
                        </a:rPr>
                        <a:t>Оценка 2019г.</a:t>
                      </a:r>
                      <a:endParaRPr lang="ru-RU" sz="900" b="0" i="0" u="none" strike="noStrike" dirty="0">
                        <a:effectLst/>
                        <a:latin typeface="Times New Roman"/>
                      </a:endParaRPr>
                    </a:p>
                  </a:txBody>
                  <a:tcPr marL="6019" marR="6019" marT="6019" marB="0"/>
                </a:tc>
                <a:tc gridSpan="3">
                  <a:txBody>
                    <a:bodyPr/>
                    <a:lstStyle/>
                    <a:p>
                      <a:pPr algn="ctr" fontAlgn="t"/>
                      <a:r>
                        <a:rPr lang="ru-RU" sz="900" u="none" strike="noStrike">
                          <a:effectLst/>
                        </a:rPr>
                        <a:t>Прогноз на 2020г.</a:t>
                      </a:r>
                      <a:endParaRPr lang="ru-RU" sz="900" b="0" i="0" u="none" strike="noStrike">
                        <a:effectLst/>
                        <a:latin typeface="Times New Roman"/>
                      </a:endParaRPr>
                    </a:p>
                  </a:txBody>
                  <a:tcPr marL="6019" marR="6019" marT="6019" marB="0"/>
                </a:tc>
                <a:tc hMerge="1">
                  <a:txBody>
                    <a:bodyPr/>
                    <a:lstStyle/>
                    <a:p>
                      <a:endParaRPr lang="ru-RU"/>
                    </a:p>
                  </a:txBody>
                  <a:tcPr/>
                </a:tc>
                <a:tc hMerge="1">
                  <a:txBody>
                    <a:bodyPr/>
                    <a:lstStyle/>
                    <a:p>
                      <a:endParaRPr lang="ru-RU"/>
                    </a:p>
                  </a:txBody>
                  <a:tcPr/>
                </a:tc>
                <a:tc gridSpan="3">
                  <a:txBody>
                    <a:bodyPr/>
                    <a:lstStyle/>
                    <a:p>
                      <a:pPr algn="ctr" fontAlgn="t"/>
                      <a:r>
                        <a:rPr lang="ru-RU" sz="900" u="none" strike="noStrike" dirty="0">
                          <a:effectLst/>
                        </a:rPr>
                        <a:t>Прогноз на 2021 г.</a:t>
                      </a:r>
                      <a:endParaRPr lang="ru-RU" sz="900" b="0" i="0" u="none" strike="noStrike" dirty="0">
                        <a:effectLst/>
                        <a:latin typeface="Times New Roman"/>
                      </a:endParaRPr>
                    </a:p>
                  </a:txBody>
                  <a:tcPr marL="6019" marR="6019" marT="6019" marB="0"/>
                </a:tc>
                <a:tc hMerge="1">
                  <a:txBody>
                    <a:bodyPr/>
                    <a:lstStyle/>
                    <a:p>
                      <a:endParaRPr lang="ru-RU"/>
                    </a:p>
                  </a:txBody>
                  <a:tcPr/>
                </a:tc>
                <a:tc hMerge="1">
                  <a:txBody>
                    <a:bodyPr/>
                    <a:lstStyle/>
                    <a:p>
                      <a:endParaRPr lang="ru-RU"/>
                    </a:p>
                  </a:txBody>
                  <a:tcPr/>
                </a:tc>
                <a:tc gridSpan="3">
                  <a:txBody>
                    <a:bodyPr/>
                    <a:lstStyle/>
                    <a:p>
                      <a:pPr algn="ctr" fontAlgn="t"/>
                      <a:r>
                        <a:rPr lang="ru-RU" sz="900" u="none" strike="noStrike">
                          <a:effectLst/>
                        </a:rPr>
                        <a:t>Прогноз на 2022 г.</a:t>
                      </a:r>
                      <a:endParaRPr lang="ru-RU" sz="900" b="0" i="0" u="none" strike="noStrike">
                        <a:effectLst/>
                        <a:latin typeface="Times New Roman"/>
                      </a:endParaRPr>
                    </a:p>
                  </a:txBody>
                  <a:tcPr marL="6019" marR="6019" marT="6019" marB="0"/>
                </a:tc>
                <a:tc hMerge="1">
                  <a:txBody>
                    <a:bodyPr/>
                    <a:lstStyle/>
                    <a:p>
                      <a:endParaRPr lang="ru-RU"/>
                    </a:p>
                  </a:txBody>
                  <a:tcPr/>
                </a:tc>
                <a:tc hMerge="1">
                  <a:txBody>
                    <a:bodyPr/>
                    <a:lstStyle/>
                    <a:p>
                      <a:endParaRPr lang="ru-RU"/>
                    </a:p>
                  </a:txBody>
                  <a:tcPr/>
                </a:tc>
                <a:tc rowSpan="2">
                  <a:txBody>
                    <a:bodyPr/>
                    <a:lstStyle/>
                    <a:p>
                      <a:pPr algn="ctr" fontAlgn="t"/>
                      <a:r>
                        <a:rPr lang="ru-RU" sz="900" u="none" strike="noStrike" dirty="0">
                          <a:effectLst/>
                        </a:rPr>
                        <a:t>Темп роста, снижения, 2019г к 2018г. % </a:t>
                      </a:r>
                      <a:endParaRPr lang="ru-RU" sz="900" b="0" i="0" u="none" strike="noStrike" dirty="0">
                        <a:effectLst/>
                        <a:latin typeface="Times New Roman"/>
                      </a:endParaRPr>
                    </a:p>
                  </a:txBody>
                  <a:tcPr marL="6019" marR="6019" marT="6019" marB="0"/>
                </a:tc>
                <a:tc rowSpan="2">
                  <a:txBody>
                    <a:bodyPr/>
                    <a:lstStyle/>
                    <a:p>
                      <a:pPr algn="ctr" fontAlgn="t"/>
                      <a:r>
                        <a:rPr lang="ru-RU" sz="900" u="none" strike="noStrike">
                          <a:effectLst/>
                        </a:rPr>
                        <a:t>Темп роста, снижения, 2020г (осн. 2 вариант) к 2019г. % </a:t>
                      </a:r>
                      <a:endParaRPr lang="ru-RU" sz="900" b="0" i="0" u="none" strike="noStrike">
                        <a:effectLst/>
                        <a:latin typeface="Times New Roman"/>
                      </a:endParaRPr>
                    </a:p>
                  </a:txBody>
                  <a:tcPr marL="6019" marR="6019" marT="6019" marB="0"/>
                </a:tc>
              </a:tr>
              <a:tr h="4706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900" u="none" strike="noStrike">
                          <a:effectLst/>
                        </a:rPr>
                        <a:t>1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2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3 вар</a:t>
                      </a:r>
                      <a:endParaRPr lang="ru-RU" sz="900" b="0" i="0" u="none" strike="noStrike">
                        <a:effectLst/>
                        <a:latin typeface="Times New Roman"/>
                      </a:endParaRPr>
                    </a:p>
                  </a:txBody>
                  <a:tcPr marL="6019" marR="6019" marT="6019" marB="0"/>
                </a:tc>
                <a:tc>
                  <a:txBody>
                    <a:bodyPr/>
                    <a:lstStyle/>
                    <a:p>
                      <a:pPr algn="ctr" fontAlgn="t"/>
                      <a:r>
                        <a:rPr lang="ru-RU" sz="900" u="none" strike="noStrike" dirty="0">
                          <a:effectLst/>
                        </a:rPr>
                        <a:t>1 вар</a:t>
                      </a:r>
                      <a:endParaRPr lang="ru-RU" sz="900" b="0" i="0" u="none" strike="noStrike" dirty="0">
                        <a:effectLst/>
                        <a:latin typeface="Times New Roman"/>
                      </a:endParaRPr>
                    </a:p>
                  </a:txBody>
                  <a:tcPr marL="6019" marR="6019" marT="6019" marB="0"/>
                </a:tc>
                <a:tc>
                  <a:txBody>
                    <a:bodyPr/>
                    <a:lstStyle/>
                    <a:p>
                      <a:pPr algn="ctr" fontAlgn="t"/>
                      <a:r>
                        <a:rPr lang="ru-RU" sz="900" u="none" strike="noStrike">
                          <a:effectLst/>
                        </a:rPr>
                        <a:t>2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3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1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2 вар</a:t>
                      </a:r>
                      <a:endParaRPr lang="ru-RU" sz="900" b="0" i="0" u="none" strike="noStrike">
                        <a:effectLst/>
                        <a:latin typeface="Times New Roman"/>
                      </a:endParaRPr>
                    </a:p>
                  </a:txBody>
                  <a:tcPr marL="6019" marR="6019" marT="6019" marB="0"/>
                </a:tc>
                <a:tc>
                  <a:txBody>
                    <a:bodyPr/>
                    <a:lstStyle/>
                    <a:p>
                      <a:pPr algn="ctr" fontAlgn="t"/>
                      <a:r>
                        <a:rPr lang="ru-RU" sz="900" u="none" strike="noStrike">
                          <a:effectLst/>
                        </a:rPr>
                        <a:t>3 вар</a:t>
                      </a:r>
                      <a:endParaRPr lang="ru-RU" sz="900" b="0" i="0" u="none" strike="noStrike">
                        <a:effectLst/>
                        <a:latin typeface="Times New Roman"/>
                      </a:endParaRPr>
                    </a:p>
                  </a:txBody>
                  <a:tcPr marL="6019" marR="6019" marT="6019" marB="0"/>
                </a:tc>
                <a:tc vMerge="1">
                  <a:txBody>
                    <a:bodyPr/>
                    <a:lstStyle/>
                    <a:p>
                      <a:endParaRPr lang="ru-RU"/>
                    </a:p>
                  </a:txBody>
                  <a:tcPr/>
                </a:tc>
                <a:tc vMerge="1">
                  <a:txBody>
                    <a:bodyPr/>
                    <a:lstStyle/>
                    <a:p>
                      <a:endParaRPr lang="ru-RU"/>
                    </a:p>
                  </a:txBody>
                  <a:tcPr/>
                </a:tc>
              </a:tr>
              <a:tr h="147726">
                <a:tc gridSpan="15">
                  <a:txBody>
                    <a:bodyPr/>
                    <a:lstStyle/>
                    <a:p>
                      <a:pPr algn="ctr" fontAlgn="t"/>
                      <a:r>
                        <a:rPr lang="ru-RU" sz="900" u="none" strike="noStrike" dirty="0">
                          <a:effectLst/>
                        </a:rPr>
                        <a:t>Жизненный уровень населения</a:t>
                      </a:r>
                      <a:endParaRPr lang="ru-RU" sz="900" b="1" i="1" u="none" strike="noStrike" dirty="0">
                        <a:effectLst/>
                        <a:latin typeface="Times New Roman"/>
                      </a:endParaRPr>
                    </a:p>
                  </a:txBody>
                  <a:tcPr marL="6019" marR="6019" marT="6019"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9242">
                <a:tc>
                  <a:txBody>
                    <a:bodyPr/>
                    <a:lstStyle/>
                    <a:p>
                      <a:pPr algn="l" fontAlgn="ctr"/>
                      <a:r>
                        <a:rPr lang="ru-RU" sz="900" u="none" strike="noStrike">
                          <a:effectLst/>
                        </a:rPr>
                        <a:t>Численность постоянного населения</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85905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87653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87999</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88013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88029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89246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89369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89559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90978</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91223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91403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102,03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100,41</a:t>
                      </a:r>
                      <a:endParaRPr lang="ru-RU" sz="900" b="0" i="0" u="none" strike="noStrike">
                        <a:effectLst/>
                        <a:latin typeface="Times New Roman"/>
                      </a:endParaRPr>
                    </a:p>
                  </a:txBody>
                  <a:tcPr marL="6019" marR="6019" marT="6019" marB="0" anchor="ctr"/>
                </a:tc>
              </a:tr>
              <a:tr h="147726">
                <a:tc gridSpan="15">
                  <a:txBody>
                    <a:bodyPr/>
                    <a:lstStyle/>
                    <a:p>
                      <a:pPr algn="ctr" fontAlgn="ctr"/>
                      <a:r>
                        <a:rPr lang="ru-RU" sz="900" u="none" strike="noStrike" dirty="0">
                          <a:effectLst/>
                        </a:rPr>
                        <a:t>в том числе:</a:t>
                      </a:r>
                      <a:endParaRPr lang="ru-RU" sz="900" b="0" i="0" u="none" strike="noStrike" dirty="0">
                        <a:effectLst/>
                        <a:latin typeface="Times New Roman"/>
                      </a:endParaRPr>
                    </a:p>
                  </a:txBody>
                  <a:tcPr marL="6019" marR="6019" marT="6019"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9242">
                <a:tc>
                  <a:txBody>
                    <a:bodyPr/>
                    <a:lstStyle/>
                    <a:p>
                      <a:pPr algn="l" fontAlgn="ctr"/>
                      <a:r>
                        <a:rPr lang="ru-RU" sz="900" u="none" strike="noStrike">
                          <a:effectLst/>
                        </a:rPr>
                        <a:t>поселки городс кого типа</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55300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56412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56655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56659</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56663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57071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57084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57214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58124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58324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58451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102,01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100,44</a:t>
                      </a:r>
                      <a:endParaRPr lang="ru-RU" sz="900" b="0" i="0" u="none" strike="noStrike">
                        <a:effectLst/>
                        <a:latin typeface="Times New Roman"/>
                      </a:endParaRPr>
                    </a:p>
                  </a:txBody>
                  <a:tcPr marL="6019" marR="6019" marT="6019" marB="0" anchor="ctr"/>
                </a:tc>
              </a:tr>
              <a:tr h="165978">
                <a:tc>
                  <a:txBody>
                    <a:bodyPr/>
                    <a:lstStyle/>
                    <a:p>
                      <a:pPr algn="l" fontAlgn="ctr"/>
                      <a:r>
                        <a:rPr lang="ru-RU" sz="900" u="none" strike="noStrike">
                          <a:effectLst/>
                        </a:rPr>
                        <a:t>сельского</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30605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31241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31344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31354</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31366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32175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32285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32345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32854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32899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32952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102,08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100,36</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Численность трудовых ресурсов</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48767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48954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49512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49631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49752</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50121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50231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50258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50341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50354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50367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100,38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101,38</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Численность занятых в экономике</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25966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26164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26413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26574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26719</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26887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27049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27209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27366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27522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27688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100,76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101,57</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Численность занятых в сельском хозяйстве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 чел.</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3741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3874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3954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4030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4149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4177</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4187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4199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4212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4234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4250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49,00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104,03</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Экономически активное население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27209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27854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27950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28123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28423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28566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28954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28990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29123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29456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29758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102,37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100,97</a:t>
                      </a:r>
                      <a:endParaRPr lang="ru-RU" sz="900" b="0" i="0" u="none" strike="noStrike" dirty="0">
                        <a:effectLst/>
                        <a:latin typeface="Times New Roman"/>
                      </a:endParaRPr>
                    </a:p>
                  </a:txBody>
                  <a:tcPr marL="6019" marR="6019" marT="6019" marB="0" anchor="ctr"/>
                </a:tc>
              </a:tr>
              <a:tr h="572274">
                <a:tc>
                  <a:txBody>
                    <a:bodyPr/>
                    <a:lstStyle/>
                    <a:p>
                      <a:pPr algn="l" fontAlgn="ctr"/>
                      <a:r>
                        <a:rPr lang="ru-RU" sz="900" u="none" strike="noStrike">
                          <a:effectLst/>
                        </a:rPr>
                        <a:t>Среднесписочной численности работников по полному кругу организаций</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15029</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15 220</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15 281</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15 360</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15 386</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dirty="0">
                          <a:effectLst/>
                        </a:rPr>
                        <a:t>15 413</a:t>
                      </a:r>
                      <a:endParaRPr lang="ru-RU" sz="900" b="0" i="0" u="none" strike="noStrike" dirty="0">
                        <a:solidFill>
                          <a:srgbClr val="000000"/>
                        </a:solidFill>
                        <a:effectLst/>
                        <a:latin typeface="Times New Roman"/>
                      </a:endParaRPr>
                    </a:p>
                  </a:txBody>
                  <a:tcPr marL="6019" marR="6019" marT="6019" marB="0" anchor="ctr"/>
                </a:tc>
                <a:tc>
                  <a:txBody>
                    <a:bodyPr/>
                    <a:lstStyle/>
                    <a:p>
                      <a:pPr algn="ctr" fontAlgn="ctr"/>
                      <a:r>
                        <a:rPr lang="ru-RU" sz="900" u="none" strike="noStrike" dirty="0">
                          <a:effectLst/>
                        </a:rPr>
                        <a:t>15 514</a:t>
                      </a:r>
                      <a:endParaRPr lang="ru-RU" sz="900" b="0" i="0" u="none" strike="noStrike" dirty="0">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15 550</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15 600</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15 684</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15 731</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101,27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100,92</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по крупным и средним предприятиям </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11037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11219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11204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11257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11274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11287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11357</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11385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11418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11460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11490</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101,65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100,34</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по малым и микро-  предприятиям</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3992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4001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4077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4103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4112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4126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4157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4165</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4182</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4224</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4241</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100,23</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102,55</a:t>
                      </a:r>
                      <a:endParaRPr lang="ru-RU" sz="900" b="0" i="0" u="none" strike="noStrike">
                        <a:effectLst/>
                        <a:latin typeface="Times New Roman"/>
                      </a:endParaRPr>
                    </a:p>
                  </a:txBody>
                  <a:tcPr marL="6019" marR="6019" marT="6019" marB="0" anchor="ctr"/>
                </a:tc>
              </a:tr>
              <a:tr h="252920">
                <a:tc>
                  <a:txBody>
                    <a:bodyPr/>
                    <a:lstStyle/>
                    <a:p>
                      <a:pPr algn="l" fontAlgn="ctr"/>
                      <a:r>
                        <a:rPr lang="ru-RU" sz="900" u="none" strike="noStrike">
                          <a:effectLst/>
                        </a:rPr>
                        <a:t>в бюджетной сфере</a:t>
                      </a:r>
                      <a:endParaRPr lang="ru-RU" sz="900" b="0" i="0" u="none" strike="noStrike">
                        <a:solidFill>
                          <a:srgbClr val="000000"/>
                        </a:solidFill>
                        <a:effectLst/>
                        <a:latin typeface="Times New Roman"/>
                      </a:endParaRPr>
                    </a:p>
                  </a:txBody>
                  <a:tcPr marL="6019" marR="6019" marT="6019" marB="0" anchor="ctr"/>
                </a:tc>
                <a:tc>
                  <a:txBody>
                    <a:bodyPr/>
                    <a:lstStyle/>
                    <a:p>
                      <a:pPr algn="ctr" fontAlgn="ctr"/>
                      <a:r>
                        <a:rPr lang="ru-RU" sz="900" u="none" strike="noStrike">
                          <a:effectLst/>
                        </a:rPr>
                        <a:t>чел. </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3896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3987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4025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4085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4099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4105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4115</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4129</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4139</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4153</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4168</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102,34</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102,46</a:t>
                      </a:r>
                      <a:endParaRPr lang="ru-RU" sz="900" b="0" i="0" u="none" strike="noStrike">
                        <a:effectLst/>
                        <a:latin typeface="Times New Roman"/>
                      </a:endParaRPr>
                    </a:p>
                  </a:txBody>
                  <a:tcPr marL="6019" marR="6019" marT="6019" marB="0" anchor="ctr"/>
                </a:tc>
              </a:tr>
              <a:tr h="289242">
                <a:tc>
                  <a:txBody>
                    <a:bodyPr/>
                    <a:lstStyle/>
                    <a:p>
                      <a:pPr algn="l" fontAlgn="ctr"/>
                      <a:r>
                        <a:rPr lang="ru-RU" sz="900" u="none" strike="noStrike">
                          <a:effectLst/>
                        </a:rPr>
                        <a:t>Уровень официальной безработицы</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0,6</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0,7</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a:effectLst/>
                        </a:rPr>
                        <a:t>0,7</a:t>
                      </a:r>
                      <a:endParaRPr lang="ru-RU" sz="900" b="0" i="0" u="none" strike="noStrike">
                        <a:effectLst/>
                        <a:latin typeface="Times New Roman"/>
                      </a:endParaRPr>
                    </a:p>
                  </a:txBody>
                  <a:tcPr marL="6019" marR="6019" marT="6019" marB="0" anchor="ctr"/>
                </a:tc>
                <a:tc>
                  <a:txBody>
                    <a:bodyPr/>
                    <a:lstStyle/>
                    <a:p>
                      <a:pPr algn="ctr" fontAlgn="ctr"/>
                      <a:r>
                        <a:rPr lang="ru-RU" sz="900" u="none" strike="noStrike" dirty="0">
                          <a:effectLst/>
                        </a:rPr>
                        <a:t>100,00</a:t>
                      </a:r>
                      <a:endParaRPr lang="ru-RU" sz="900" b="0" i="0" u="none" strike="noStrike" dirty="0">
                        <a:effectLst/>
                        <a:latin typeface="Times New Roman"/>
                      </a:endParaRPr>
                    </a:p>
                  </a:txBody>
                  <a:tcPr marL="6019" marR="6019" marT="6019" marB="0" anchor="ctr"/>
                </a:tc>
                <a:tc>
                  <a:txBody>
                    <a:bodyPr/>
                    <a:lstStyle/>
                    <a:p>
                      <a:pPr algn="ctr" fontAlgn="ctr"/>
                      <a:r>
                        <a:rPr lang="ru-RU" sz="900" u="none" strike="noStrike" dirty="0">
                          <a:effectLst/>
                        </a:rPr>
                        <a:t>116,67</a:t>
                      </a:r>
                      <a:endParaRPr lang="ru-RU" sz="900" b="0" i="0" u="none" strike="noStrike" dirty="0">
                        <a:effectLst/>
                        <a:latin typeface="Times New Roman"/>
                      </a:endParaRPr>
                    </a:p>
                  </a:txBody>
                  <a:tcPr marL="6019" marR="6019" marT="6019" marB="0" anchor="ctr"/>
                </a:tc>
              </a:tr>
              <a:tr h="165978">
                <a:tc gridSpan="15">
                  <a:txBody>
                    <a:bodyPr/>
                    <a:lstStyle/>
                    <a:p>
                      <a:pPr algn="ctr" fontAlgn="ctr"/>
                      <a:r>
                        <a:rPr lang="ru-RU" sz="900" u="none" strike="noStrike" dirty="0">
                          <a:effectLst/>
                        </a:rPr>
                        <a:t>Материальное производство</a:t>
                      </a:r>
                      <a:endParaRPr lang="ru-RU" sz="900" b="1" i="1" u="none" strike="noStrike" dirty="0">
                        <a:effectLst/>
                        <a:latin typeface="Times New Roman"/>
                      </a:endParaRPr>
                    </a:p>
                  </a:txBody>
                  <a:tcPr marL="6019" marR="6019" marT="6019"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2274">
                <a:tc>
                  <a:txBody>
                    <a:bodyPr/>
                    <a:lstStyle/>
                    <a:p>
                      <a:pPr algn="l" fontAlgn="ctr"/>
                      <a:r>
                        <a:rPr lang="ru-RU" sz="900" u="none" strike="noStrike">
                          <a:effectLst/>
                        </a:rPr>
                        <a:t>Объемы производства продукции (работ, услуг) по всем отраслям экономики) </a:t>
                      </a:r>
                      <a:endParaRPr lang="ru-RU" sz="900" b="1" i="1" u="none" strike="noStrike">
                        <a:effectLst/>
                        <a:latin typeface="Times New Roman"/>
                      </a:endParaRPr>
                    </a:p>
                  </a:txBody>
                  <a:tcPr marL="6019" marR="6019" marT="6019" marB="0" anchor="ctr"/>
                </a:tc>
                <a:tc>
                  <a:txBody>
                    <a:bodyPr/>
                    <a:lstStyle/>
                    <a:p>
                      <a:pPr algn="ctr" fontAlgn="ctr"/>
                      <a:r>
                        <a:rPr lang="ru-RU" sz="900" u="none" strike="noStrike">
                          <a:effectLst/>
                        </a:rPr>
                        <a:t>млн.руб.</a:t>
                      </a:r>
                      <a:endParaRPr lang="ru-RU" sz="900" b="0" i="0" u="none" strike="noStrike">
                        <a:effectLst/>
                        <a:latin typeface="Times New Roman"/>
                      </a:endParaRPr>
                    </a:p>
                  </a:txBody>
                  <a:tcPr marL="6019" marR="6019" marT="6019" marB="0" anchor="ctr"/>
                </a:tc>
                <a:tc>
                  <a:txBody>
                    <a:bodyPr/>
                    <a:lstStyle/>
                    <a:p>
                      <a:pPr algn="ctr" fontAlgn="ctr"/>
                      <a:r>
                        <a:rPr lang="ru-RU" sz="800" u="none" strike="noStrike" dirty="0">
                          <a:effectLst/>
                        </a:rPr>
                        <a:t>79905,09</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84226,13</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87637,79</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88366,00</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89829,30</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91963,13</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a:effectLst/>
                        </a:rPr>
                        <a:t>92934,85</a:t>
                      </a:r>
                      <a:endParaRPr lang="ru-RU" sz="800" b="0" i="0" u="none" strike="noStrike">
                        <a:effectLst/>
                        <a:latin typeface="Times New Roman"/>
                      </a:endParaRPr>
                    </a:p>
                  </a:txBody>
                  <a:tcPr marL="6019" marR="6019" marT="6019" marB="0" anchor="ctr"/>
                </a:tc>
                <a:tc>
                  <a:txBody>
                    <a:bodyPr/>
                    <a:lstStyle/>
                    <a:p>
                      <a:pPr algn="ctr" fontAlgn="ctr"/>
                      <a:r>
                        <a:rPr lang="ru-RU" sz="800" u="none" strike="noStrike">
                          <a:effectLst/>
                        </a:rPr>
                        <a:t>94828,33</a:t>
                      </a:r>
                      <a:endParaRPr lang="ru-RU" sz="800" b="0" i="0" u="none" strike="noStrike">
                        <a:effectLst/>
                        <a:latin typeface="Times New Roman"/>
                      </a:endParaRPr>
                    </a:p>
                  </a:txBody>
                  <a:tcPr marL="6019" marR="6019" marT="6019" marB="0" anchor="ctr"/>
                </a:tc>
                <a:tc>
                  <a:txBody>
                    <a:bodyPr/>
                    <a:lstStyle/>
                    <a:p>
                      <a:pPr algn="ctr" fontAlgn="ctr"/>
                      <a:r>
                        <a:rPr lang="ru-RU" sz="800" u="none" strike="noStrike">
                          <a:effectLst/>
                        </a:rPr>
                        <a:t>96830,70</a:t>
                      </a:r>
                      <a:endParaRPr lang="ru-RU" sz="800" b="0" i="0" u="none" strike="noStrike">
                        <a:effectLst/>
                        <a:latin typeface="Times New Roman"/>
                      </a:endParaRPr>
                    </a:p>
                  </a:txBody>
                  <a:tcPr marL="6019" marR="6019" marT="6019" marB="0" anchor="ctr"/>
                </a:tc>
                <a:tc>
                  <a:txBody>
                    <a:bodyPr/>
                    <a:lstStyle/>
                    <a:p>
                      <a:pPr algn="ctr" fontAlgn="ctr"/>
                      <a:r>
                        <a:rPr lang="ru-RU" sz="800" u="none" strike="noStrike" dirty="0">
                          <a:effectLst/>
                        </a:rPr>
                        <a:t>98086,08</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104084,26</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105,41</a:t>
                      </a:r>
                      <a:endParaRPr lang="ru-RU" sz="800" b="0" i="0" u="none" strike="noStrike" dirty="0">
                        <a:effectLst/>
                        <a:latin typeface="Times New Roman"/>
                      </a:endParaRPr>
                    </a:p>
                  </a:txBody>
                  <a:tcPr marL="6019" marR="6019" marT="6019" marB="0" anchor="ctr"/>
                </a:tc>
                <a:tc>
                  <a:txBody>
                    <a:bodyPr/>
                    <a:lstStyle/>
                    <a:p>
                      <a:pPr algn="ctr" fontAlgn="ctr"/>
                      <a:r>
                        <a:rPr lang="ru-RU" sz="800" u="none" strike="noStrike" dirty="0">
                          <a:effectLst/>
                        </a:rPr>
                        <a:t>104,92</a:t>
                      </a:r>
                      <a:endParaRPr lang="ru-RU" sz="800" b="0" i="0" u="none" strike="noStrike" dirty="0">
                        <a:effectLst/>
                        <a:latin typeface="Times New Roman"/>
                      </a:endParaRPr>
                    </a:p>
                  </a:txBody>
                  <a:tcPr marL="6019" marR="6019" marT="6019" marB="0" anchor="ctr"/>
                </a:tc>
              </a:tr>
            </a:tbl>
          </a:graphicData>
        </a:graphic>
      </p:graphicFrame>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0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dirty="0" smtClean="0"/>
              <a:t>Финансовое управление</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360040"/>
          </a:xfrm>
        </p:spPr>
        <p:txBody>
          <a:bodyPr>
            <a:normAutofit fontScale="90000"/>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73297997"/>
              </p:ext>
            </p:extLst>
          </p:nvPr>
        </p:nvGraphicFramePr>
        <p:xfrm>
          <a:off x="2" y="0"/>
          <a:ext cx="9143996" cy="6741367"/>
        </p:xfrm>
        <a:graphic>
          <a:graphicData uri="http://schemas.openxmlformats.org/drawingml/2006/table">
            <a:tbl>
              <a:tblPr>
                <a:tableStyleId>{5C22544A-7EE6-4342-B048-85BDC9FD1C3A}</a:tableStyleId>
              </a:tblPr>
              <a:tblGrid>
                <a:gridCol w="1379303"/>
                <a:gridCol w="420638"/>
                <a:gridCol w="557591"/>
                <a:gridCol w="498896"/>
                <a:gridCol w="518460"/>
                <a:gridCol w="550254"/>
                <a:gridCol w="596721"/>
                <a:gridCol w="550254"/>
                <a:gridCol w="550254"/>
                <a:gridCol w="608948"/>
                <a:gridCol w="557591"/>
                <a:gridCol w="557591"/>
                <a:gridCol w="550254"/>
                <a:gridCol w="579600"/>
                <a:gridCol w="667641"/>
              </a:tblGrid>
              <a:tr h="163912">
                <a:tc gridSpan="15">
                  <a:txBody>
                    <a:bodyPr/>
                    <a:lstStyle/>
                    <a:p>
                      <a:pPr algn="ctr" fontAlgn="ctr"/>
                      <a:r>
                        <a:rPr lang="ru-RU" sz="700" u="none" strike="noStrike" dirty="0">
                          <a:effectLst/>
                        </a:rPr>
                        <a:t>             Промышленность</a:t>
                      </a:r>
                      <a:endParaRPr lang="ru-RU" sz="700" b="1" i="1" u="none" strike="noStrike" dirty="0">
                        <a:effectLst/>
                        <a:latin typeface="Times New Roman"/>
                      </a:endParaRPr>
                    </a:p>
                  </a:txBody>
                  <a:tcPr marL="6617" marR="6617" marT="661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43175">
                <a:tc>
                  <a:txBody>
                    <a:bodyPr/>
                    <a:lstStyle/>
                    <a:p>
                      <a:pPr algn="l" fontAlgn="ctr"/>
                      <a:r>
                        <a:rPr lang="ru-RU" sz="700" u="none" strike="noStrike">
                          <a:effectLst/>
                        </a:rPr>
                        <a:t>Объем отгруженных товаров собственного производства, выполненных работ и услуг собственными силами - всего</a:t>
                      </a:r>
                      <a:endParaRPr lang="ru-RU" sz="700" b="0" i="0" u="none" strike="noStrike">
                        <a:effectLst/>
                        <a:latin typeface="Times New Roman"/>
                      </a:endParaRPr>
                    </a:p>
                  </a:txBody>
                  <a:tcPr marL="6617" marR="6617" marT="6617"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617" marR="6617" marT="6617" marB="0" anchor="ctr"/>
                </a:tc>
                <a:tc>
                  <a:txBody>
                    <a:bodyPr/>
                    <a:lstStyle/>
                    <a:p>
                      <a:pPr algn="ctr" fontAlgn="ctr"/>
                      <a:r>
                        <a:rPr lang="ru-RU" sz="700" u="none" strike="noStrike">
                          <a:effectLst/>
                        </a:rPr>
                        <a:t>17514,057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18601,717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19488,315</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19588,757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20535,926</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20326,142</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20446,225</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21460,838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21173,019</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21366,851</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26314,467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106,21</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105,31</a:t>
                      </a:r>
                      <a:endParaRPr lang="ru-RU" sz="700" b="1" i="0" u="none" strike="noStrike">
                        <a:effectLst/>
                        <a:latin typeface="Times New Roman"/>
                      </a:endParaRPr>
                    </a:p>
                  </a:txBody>
                  <a:tcPr marL="6617" marR="6617" marT="6617" marB="0" anchor="ctr"/>
                </a:tc>
              </a:tr>
              <a:tr h="449547">
                <a:tc>
                  <a:txBody>
                    <a:bodyPr/>
                    <a:lstStyle/>
                    <a:p>
                      <a:pPr algn="l" fontAlgn="ctr"/>
                      <a:r>
                        <a:rPr lang="ru-RU" sz="700" u="none" strike="noStrike">
                          <a:effectLst/>
                        </a:rPr>
                        <a:t>в  т. ч. по видам экономической деятельности:</a:t>
                      </a:r>
                      <a:endParaRPr lang="ru-RU" sz="700" b="0"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1" i="0" u="none" strike="noStrike">
                        <a:effectLst/>
                        <a:latin typeface="Times New Roman"/>
                      </a:endParaRPr>
                    </a:p>
                  </a:txBody>
                  <a:tcPr marL="6617" marR="6617" marT="6617" marB="0" anchor="ctr"/>
                </a:tc>
              </a:tr>
              <a:tr h="391567">
                <a:tc>
                  <a:txBody>
                    <a:bodyPr/>
                    <a:lstStyle/>
                    <a:p>
                      <a:pPr algn="l" fontAlgn="ctr"/>
                      <a:r>
                        <a:rPr lang="ru-RU" sz="700" u="none" strike="noStrike">
                          <a:effectLst/>
                        </a:rPr>
                        <a:t>Раздел B: Добыча полезных ископаемых</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801,447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876,460</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907,791</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953,657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955,577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1009,763</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1015,664</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1017,704</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1080,608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1094,317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1094,692</a:t>
                      </a:r>
                      <a:endParaRPr lang="ru-RU" sz="700" b="1" i="1" u="none" strike="noStrike">
                        <a:effectLst/>
                        <a:latin typeface="Times New Roman"/>
                      </a:endParaRPr>
                    </a:p>
                  </a:txBody>
                  <a:tcPr marL="6617" marR="6617" marT="6617" marB="0" anchor="ctr"/>
                </a:tc>
                <a:tc>
                  <a:txBody>
                    <a:bodyPr/>
                    <a:lstStyle/>
                    <a:p>
                      <a:pPr algn="ctr" fontAlgn="ctr"/>
                      <a:r>
                        <a:rPr lang="ru-RU" sz="700" u="none" strike="noStrike">
                          <a:effectLst/>
                        </a:rPr>
                        <a:t>109,36</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108,81</a:t>
                      </a:r>
                      <a:endParaRPr lang="ru-RU" sz="700" b="1" i="0" u="none" strike="noStrike">
                        <a:effectLst/>
                        <a:latin typeface="Times New Roman"/>
                      </a:endParaRPr>
                    </a:p>
                  </a:txBody>
                  <a:tcPr marL="6617" marR="6617" marT="6617" marB="0" anchor="ctr"/>
                </a:tc>
              </a:tr>
              <a:tr h="364249">
                <a:tc>
                  <a:txBody>
                    <a:bodyPr/>
                    <a:lstStyle/>
                    <a:p>
                      <a:pPr algn="l" fontAlgn="ctr"/>
                      <a:r>
                        <a:rPr lang="ru-RU" sz="700" u="none" strike="noStrike">
                          <a:effectLst/>
                        </a:rPr>
                        <a:t>Раздел </a:t>
                      </a:r>
                      <a:r>
                        <a:rPr lang="en-US" sz="700" u="none" strike="noStrike">
                          <a:effectLst/>
                        </a:rPr>
                        <a:t>C: </a:t>
                      </a:r>
                      <a:r>
                        <a:rPr lang="ru-RU" sz="700" u="none" strike="noStrike">
                          <a:effectLst/>
                        </a:rPr>
                        <a:t>Обрабатывающие производства</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15596,458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16516,384</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17320,808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17351,367</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18242,558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17965,189</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18049,706</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19004,048</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18644,510</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18752,220</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19810,599</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105,90</a:t>
                      </a:r>
                      <a:endParaRPr lang="ru-RU" sz="700" b="1" i="0" u="none" strike="noStrike">
                        <a:effectLst/>
                        <a:latin typeface="Times New Roman"/>
                      </a:endParaRPr>
                    </a:p>
                  </a:txBody>
                  <a:tcPr marL="6617" marR="6617" marT="6617" marB="0" anchor="ctr"/>
                </a:tc>
                <a:tc>
                  <a:txBody>
                    <a:bodyPr/>
                    <a:lstStyle/>
                    <a:p>
                      <a:pPr algn="ctr" fontAlgn="ctr"/>
                      <a:r>
                        <a:rPr lang="ru-RU" sz="700" u="none" strike="noStrike">
                          <a:effectLst/>
                        </a:rPr>
                        <a:t>105,06</a:t>
                      </a:r>
                      <a:endParaRPr lang="ru-RU" sz="700" b="1" i="0" u="none" strike="noStrike">
                        <a:effectLst/>
                        <a:latin typeface="Times New Roman"/>
                      </a:endParaRPr>
                    </a:p>
                  </a:txBody>
                  <a:tcPr marL="6617" marR="6617" marT="6617" marB="0" anchor="ctr"/>
                </a:tc>
              </a:tr>
              <a:tr h="449547">
                <a:tc>
                  <a:txBody>
                    <a:bodyPr/>
                    <a:lstStyle/>
                    <a:p>
                      <a:pPr algn="l" fontAlgn="ctr"/>
                      <a:r>
                        <a:rPr lang="ru-RU" sz="700" u="none" strike="noStrike">
                          <a:effectLst/>
                        </a:rPr>
                        <a:t>Подраздел C10: Производство пищевых продуктов</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3134,819</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2752,302</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2877,118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2896,238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3028,570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3021,740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3041,806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3181,835</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3211,940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3232,280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3413,110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87,80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105,23</a:t>
                      </a:r>
                      <a:endParaRPr lang="ru-RU" sz="700" b="0" i="1" u="none" strike="noStrike">
                        <a:effectLst/>
                        <a:latin typeface="Times New Roman"/>
                      </a:endParaRPr>
                    </a:p>
                  </a:txBody>
                  <a:tcPr marL="6617" marR="6617" marT="6617" marB="0" anchor="ctr"/>
                </a:tc>
              </a:tr>
              <a:tr h="336930">
                <a:tc>
                  <a:txBody>
                    <a:bodyPr/>
                    <a:lstStyle/>
                    <a:p>
                      <a:pPr algn="l" fontAlgn="ctr"/>
                      <a:r>
                        <a:rPr lang="ru-RU" sz="700" u="none" strike="noStrike">
                          <a:effectLst/>
                        </a:rPr>
                        <a:t>Подраздел </a:t>
                      </a:r>
                      <a:r>
                        <a:rPr lang="en-US" sz="700" u="none" strike="noStrike">
                          <a:effectLst/>
                        </a:rPr>
                        <a:t>C11: </a:t>
                      </a:r>
                      <a:r>
                        <a:rPr lang="ru-RU" sz="700" u="none" strike="noStrike">
                          <a:effectLst/>
                        </a:rPr>
                        <a:t>Производство напитков</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511,236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1155,733</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1199,841</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1199,928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1248,195</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1248,195</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1252,029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1302,392</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1316,446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1328,277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1396,618</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226,07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103,82</a:t>
                      </a:r>
                      <a:endParaRPr lang="ru-RU" sz="700" b="0" i="1" u="none" strike="noStrike">
                        <a:effectLst/>
                        <a:latin typeface="Times New Roman"/>
                      </a:endParaRPr>
                    </a:p>
                  </a:txBody>
                  <a:tcPr marL="6617" marR="6617" marT="6617" marB="0" anchor="ctr"/>
                </a:tc>
              </a:tr>
              <a:tr h="965260">
                <a:tc>
                  <a:txBody>
                    <a:bodyPr/>
                    <a:lstStyle/>
                    <a:p>
                      <a:pPr algn="l" fontAlgn="ctr"/>
                      <a:r>
                        <a:rPr lang="ru-RU" sz="700" u="none" strike="noStrike" dirty="0">
                          <a:effectLst/>
                        </a:rPr>
                        <a:t>Подраздел C16: Обработка древесины и производство изделий из дерева и пробки,  кроме мебели, производство изделий из соломки и материалов для плетения</a:t>
                      </a:r>
                      <a:endParaRPr lang="ru-RU" sz="700" b="0" i="0" u="none" strike="noStrike" dirty="0">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1,535</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1,552</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1,628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1,646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1,725</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1,647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1,651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1,734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1,677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1,680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1,791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101,11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106,06</a:t>
                      </a:r>
                      <a:endParaRPr lang="ru-RU" sz="700" b="0" i="1" u="none" strike="noStrike">
                        <a:effectLst/>
                        <a:latin typeface="Times New Roman"/>
                      </a:endParaRPr>
                    </a:p>
                  </a:txBody>
                  <a:tcPr marL="6617" marR="6617" marT="6617" marB="0" anchor="ctr"/>
                </a:tc>
              </a:tr>
              <a:tr h="449547">
                <a:tc>
                  <a:txBody>
                    <a:bodyPr/>
                    <a:lstStyle/>
                    <a:p>
                      <a:pPr algn="l" fontAlgn="ctr"/>
                      <a:r>
                        <a:rPr lang="ru-RU" sz="700" u="none" strike="noStrike">
                          <a:effectLst/>
                        </a:rPr>
                        <a:t>Подраздел  C17: Производство бумаги и бумажных изделий</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2624,670</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3159,167</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3348,159</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3350,366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3565,378</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3419,083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3431,872</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3654,707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3509,956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3525,719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3755,432</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120,36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106,05</a:t>
                      </a:r>
                      <a:endParaRPr lang="ru-RU" sz="700" b="0" i="1" u="none" strike="noStrike">
                        <a:effectLst/>
                        <a:latin typeface="Times New Roman"/>
                      </a:endParaRPr>
                    </a:p>
                  </a:txBody>
                  <a:tcPr marL="6617" marR="6617" marT="6617" marB="0" anchor="ctr"/>
                </a:tc>
              </a:tr>
              <a:tr h="596361">
                <a:tc>
                  <a:txBody>
                    <a:bodyPr/>
                    <a:lstStyle/>
                    <a:p>
                      <a:pPr algn="l" fontAlgn="ctr"/>
                      <a:r>
                        <a:rPr lang="ru-RU" sz="700" u="none" strike="noStrike">
                          <a:effectLst/>
                        </a:rPr>
                        <a:t>Подраздел C20: Производство химических веществ и химических продуктов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583,182</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600,000</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621,090</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623,628</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648,713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641,484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637,150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663,373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647,064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642,004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668,560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102,88</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103,94</a:t>
                      </a:r>
                      <a:endParaRPr lang="ru-RU" sz="700" b="0" i="1" u="none" strike="noStrike">
                        <a:effectLst/>
                        <a:latin typeface="Times New Roman"/>
                      </a:endParaRPr>
                    </a:p>
                  </a:txBody>
                  <a:tcPr marL="6617" marR="6617" marT="6617" marB="0" anchor="ctr"/>
                </a:tc>
              </a:tr>
              <a:tr h="491736">
                <a:tc>
                  <a:txBody>
                    <a:bodyPr/>
                    <a:lstStyle/>
                    <a:p>
                      <a:pPr algn="l" fontAlgn="ctr"/>
                      <a:r>
                        <a:rPr lang="ru-RU" sz="700" u="none" strike="noStrike">
                          <a:effectLst/>
                        </a:rPr>
                        <a:t>Подраздел C22: Производство резиновых и пластмассовых изделий</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5910,494</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4913,675</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5124,470</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5102,083</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5347,351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5318,349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5320,616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5604,173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5485,970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5489,460</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5756,207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83,13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103,83</a:t>
                      </a:r>
                      <a:endParaRPr lang="ru-RU" sz="700" b="0" i="1" u="none" strike="noStrike">
                        <a:effectLst/>
                        <a:latin typeface="Times New Roman"/>
                      </a:endParaRPr>
                    </a:p>
                  </a:txBody>
                  <a:tcPr marL="6617" marR="6617" marT="6617" marB="0" anchor="ctr"/>
                </a:tc>
              </a:tr>
              <a:tr h="596361">
                <a:tc>
                  <a:txBody>
                    <a:bodyPr/>
                    <a:lstStyle/>
                    <a:p>
                      <a:pPr algn="l" fontAlgn="ctr"/>
                      <a:r>
                        <a:rPr lang="ru-RU" sz="700" u="none" strike="noStrike">
                          <a:effectLst/>
                        </a:rPr>
                        <a:t>Подраздел C23: Производство прочей неметаллической минеральной продукции</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1170,237</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1222,046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1290,001</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1300,307</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1373,489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1313,173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1324,412</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1398,949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1326,121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1342,276</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1429,908</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104,43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106,40</a:t>
                      </a:r>
                      <a:endParaRPr lang="ru-RU" sz="700" b="0" i="1" u="none" strike="noStrike">
                        <a:effectLst/>
                        <a:latin typeface="Times New Roman"/>
                      </a:endParaRPr>
                    </a:p>
                  </a:txBody>
                  <a:tcPr marL="6617" marR="6617" marT="6617" marB="0" anchor="ctr"/>
                </a:tc>
              </a:tr>
              <a:tr h="743175">
                <a:tc>
                  <a:txBody>
                    <a:bodyPr/>
                    <a:lstStyle/>
                    <a:p>
                      <a:pPr algn="l" fontAlgn="ctr"/>
                      <a:r>
                        <a:rPr lang="ru-RU" sz="700" u="none" strike="noStrike">
                          <a:effectLst/>
                        </a:rPr>
                        <a:t>Подраздел C25: Производство готовых металлических изделий, кроме машин и оборудования</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895,202</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1130,126</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1192,524</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1194,614</a:t>
                      </a:r>
                      <a:endParaRPr lang="ru-RU" sz="700" b="0" i="1" u="none" strike="noStrike">
                        <a:solidFill>
                          <a:srgbClr val="000000"/>
                        </a:solidFill>
                        <a:effectLst/>
                        <a:latin typeface="Times New Roman"/>
                      </a:endParaRPr>
                    </a:p>
                  </a:txBody>
                  <a:tcPr marL="6617" marR="6617" marT="6617" marB="0" anchor="ctr"/>
                </a:tc>
                <a:tc>
                  <a:txBody>
                    <a:bodyPr/>
                    <a:lstStyle/>
                    <a:p>
                      <a:pPr algn="ctr" fontAlgn="ctr"/>
                      <a:r>
                        <a:rPr lang="ru-RU" sz="700" u="none" strike="noStrike">
                          <a:effectLst/>
                        </a:rPr>
                        <a:t>1256,991</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1275,977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1299,549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1363,483</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1379,969</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1423,777</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1507,564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a:effectLst/>
                        </a:rPr>
                        <a:t>126,24</a:t>
                      </a:r>
                      <a:endParaRPr lang="ru-RU" sz="700" b="0" i="1" u="none" strike="noStrike">
                        <a:effectLst/>
                        <a:latin typeface="Times New Roman"/>
                      </a:endParaRPr>
                    </a:p>
                  </a:txBody>
                  <a:tcPr marL="6617" marR="6617" marT="6617" marB="0" anchor="ctr"/>
                </a:tc>
                <a:tc>
                  <a:txBody>
                    <a:bodyPr/>
                    <a:lstStyle/>
                    <a:p>
                      <a:pPr algn="ctr" fontAlgn="ctr"/>
                      <a:r>
                        <a:rPr lang="ru-RU" sz="700" u="none" strike="noStrike" dirty="0">
                          <a:effectLst/>
                        </a:rPr>
                        <a:t>105,71</a:t>
                      </a:r>
                      <a:endParaRPr lang="ru-RU" sz="700" b="0" i="1" u="none" strike="noStrike" dirty="0">
                        <a:effectLst/>
                        <a:latin typeface="Times New Roman"/>
                      </a:endParaRPr>
                    </a:p>
                  </a:txBody>
                  <a:tcPr marL="6617" marR="6617" marT="6617" marB="0" anchor="ctr"/>
                </a:tc>
              </a:tr>
            </a:tbl>
          </a:graphicData>
        </a:graphic>
      </p:graphicFrame>
    </p:spTree>
    <p:extLst>
      <p:ext uri="{BB962C8B-B14F-4D97-AF65-F5344CB8AC3E}">
        <p14:creationId xmlns:p14="http://schemas.microsoft.com/office/powerpoint/2010/main" val="78010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56146834"/>
              </p:ext>
            </p:extLst>
          </p:nvPr>
        </p:nvGraphicFramePr>
        <p:xfrm>
          <a:off x="-1" y="116629"/>
          <a:ext cx="9144002" cy="6624738"/>
        </p:xfrm>
        <a:graphic>
          <a:graphicData uri="http://schemas.openxmlformats.org/drawingml/2006/table">
            <a:tbl>
              <a:tblPr>
                <a:tableStyleId>{5C22544A-7EE6-4342-B048-85BDC9FD1C3A}</a:tableStyleId>
              </a:tblPr>
              <a:tblGrid>
                <a:gridCol w="1379304"/>
                <a:gridCol w="420638"/>
                <a:gridCol w="557591"/>
                <a:gridCol w="498896"/>
                <a:gridCol w="518461"/>
                <a:gridCol w="550255"/>
                <a:gridCol w="596721"/>
                <a:gridCol w="550255"/>
                <a:gridCol w="550255"/>
                <a:gridCol w="608947"/>
                <a:gridCol w="557591"/>
                <a:gridCol w="557591"/>
                <a:gridCol w="550255"/>
                <a:gridCol w="579600"/>
                <a:gridCol w="667642"/>
              </a:tblGrid>
              <a:tr h="470000">
                <a:tc>
                  <a:txBody>
                    <a:bodyPr/>
                    <a:lstStyle/>
                    <a:p>
                      <a:pPr algn="l" fontAlgn="ctr"/>
                      <a:r>
                        <a:rPr lang="ru-RU" sz="700" u="none" strike="noStrike">
                          <a:effectLst/>
                        </a:rPr>
                        <a:t>Подраздел C27: Производство электрического оборудования</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50,036</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53,200</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57,535</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57,761</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62,468</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62,466</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62,773</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67,889</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68,014</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68,417</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74,129</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106,32</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108,57</a:t>
                      </a:r>
                      <a:endParaRPr lang="ru-RU" sz="700" b="0" i="1" u="none" strike="noStrike">
                        <a:effectLst/>
                        <a:latin typeface="Times New Roman"/>
                      </a:endParaRPr>
                    </a:p>
                  </a:txBody>
                  <a:tcPr marL="6931" marR="6931" marT="6931" marB="0" anchor="ctr"/>
                </a:tc>
              </a:tr>
              <a:tr h="440625">
                <a:tc>
                  <a:txBody>
                    <a:bodyPr/>
                    <a:lstStyle/>
                    <a:p>
                      <a:pPr algn="l" fontAlgn="ctr"/>
                      <a:r>
                        <a:rPr lang="ru-RU" sz="700" u="none" strike="noStrike">
                          <a:effectLst/>
                        </a:rPr>
                        <a:t>Подраздел </a:t>
                      </a:r>
                      <a:r>
                        <a:rPr lang="en-US" sz="700" u="none" strike="noStrike">
                          <a:effectLst/>
                        </a:rPr>
                        <a:t>C31: </a:t>
                      </a:r>
                      <a:r>
                        <a:rPr lang="ru-RU" sz="700" u="none" strike="noStrike">
                          <a:effectLst/>
                        </a:rPr>
                        <a:t>Производство мебели</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"_"</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63,240</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68,521</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72,306</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73,176</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77,219</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79,414</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80,369</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84,810</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87,637</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88,607</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96,620</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108,35</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106,79</a:t>
                      </a:r>
                      <a:endParaRPr lang="ru-RU" sz="700" b="0" i="1" u="none" strike="noStrike">
                        <a:effectLst/>
                        <a:latin typeface="Times New Roman"/>
                      </a:endParaRPr>
                    </a:p>
                  </a:txBody>
                  <a:tcPr marL="6931" marR="6931" marT="6931" marB="0" anchor="ctr"/>
                </a:tc>
              </a:tr>
              <a:tr h="411251">
                <a:tc>
                  <a:txBody>
                    <a:bodyPr/>
                    <a:lstStyle/>
                    <a:p>
                      <a:pPr algn="l" fontAlgn="ctr"/>
                      <a:r>
                        <a:rPr lang="ru-RU" sz="700" u="none" strike="noStrike">
                          <a:effectLst/>
                        </a:rPr>
                        <a:t>Подраздел C32: Производство прочих готовых изделий</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651,804</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1460,062</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1536,131</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1551,615</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1632,454</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1583,656</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1597,471</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1680,699</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1609,712</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1609,718</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1710,655</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224,00</a:t>
                      </a:r>
                      <a:endParaRPr lang="ru-RU" sz="700" b="0" i="1" u="none" strike="noStrike">
                        <a:effectLst/>
                        <a:latin typeface="Times New Roman"/>
                      </a:endParaRPr>
                    </a:p>
                  </a:txBody>
                  <a:tcPr marL="6931" marR="6931" marT="6931" marB="0" anchor="ctr"/>
                </a:tc>
                <a:tc>
                  <a:txBody>
                    <a:bodyPr/>
                    <a:lstStyle/>
                    <a:p>
                      <a:pPr algn="ctr" fontAlgn="ctr"/>
                      <a:r>
                        <a:rPr lang="ru-RU" sz="700" u="none" strike="noStrike">
                          <a:effectLst/>
                        </a:rPr>
                        <a:t>106,27</a:t>
                      </a:r>
                      <a:endParaRPr lang="ru-RU" sz="700" b="0" i="1" u="none" strike="noStrike">
                        <a:effectLst/>
                        <a:latin typeface="Times New Roman"/>
                      </a:endParaRPr>
                    </a:p>
                  </a:txBody>
                  <a:tcPr marL="6931" marR="6931" marT="6931" marB="0" anchor="ctr"/>
                </a:tc>
              </a:tr>
              <a:tr h="763752">
                <a:tc>
                  <a:txBody>
                    <a:bodyPr/>
                    <a:lstStyle/>
                    <a:p>
                      <a:pPr algn="l" fontAlgn="ctr"/>
                      <a:r>
                        <a:rPr lang="ru-RU" sz="700" u="none" strike="noStrike">
                          <a:effectLst/>
                        </a:rPr>
                        <a:t>Раздел D: Обеспечение электрической энергией, газом и паром; кондиционирование воздуха</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342,667</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279,025</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290,952</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297,974</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310,723</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308,886</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322,288</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336,097</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333,084</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355,808</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367,715</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81,43</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106,79</a:t>
                      </a:r>
                      <a:endParaRPr lang="ru-RU" sz="700" b="1" i="0" u="none" strike="noStrike">
                        <a:effectLst/>
                        <a:latin typeface="Times New Roman"/>
                      </a:endParaRPr>
                    </a:p>
                  </a:txBody>
                  <a:tcPr marL="6931" marR="6931" marT="6931" marB="0" anchor="ctr"/>
                </a:tc>
              </a:tr>
              <a:tr h="969377">
                <a:tc>
                  <a:txBody>
                    <a:bodyPr/>
                    <a:lstStyle/>
                    <a:p>
                      <a:pPr algn="l" fontAlgn="ctr"/>
                      <a:r>
                        <a:rPr lang="ru-RU" sz="700" u="none" strike="noStrike">
                          <a:effectLst/>
                        </a:rPr>
                        <a:t>Раздел Е: Водоснабжение; водоотведение, организация сбора и утилизации отходов, деятельность по ликвидации загрязнений</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773,454</a:t>
                      </a:r>
                      <a:endParaRPr lang="ru-RU" sz="700" b="1"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929,846</a:t>
                      </a:r>
                      <a:endParaRPr lang="ru-RU" sz="700" b="1"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968,763</a:t>
                      </a:r>
                      <a:endParaRPr lang="ru-RU" sz="700" b="1"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985,758</a:t>
                      </a:r>
                      <a:endParaRPr lang="ru-RU" sz="700" b="1"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1027,066</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1042,303</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1058,566</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1102,987</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1114,816</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1161,900</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1226,460</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120,22</a:t>
                      </a:r>
                      <a:endParaRPr lang="ru-RU" sz="700" b="1" i="0" u="none" strike="noStrike">
                        <a:effectLst/>
                        <a:latin typeface="Times New Roman"/>
                      </a:endParaRPr>
                    </a:p>
                  </a:txBody>
                  <a:tcPr marL="6931" marR="6931" marT="6931" marB="0" anchor="ctr"/>
                </a:tc>
                <a:tc>
                  <a:txBody>
                    <a:bodyPr/>
                    <a:lstStyle/>
                    <a:p>
                      <a:pPr algn="ctr" fontAlgn="ctr"/>
                      <a:r>
                        <a:rPr lang="ru-RU" sz="700" u="none" strike="noStrike">
                          <a:effectLst/>
                        </a:rPr>
                        <a:t>106,01</a:t>
                      </a:r>
                      <a:endParaRPr lang="ru-RU" sz="700" b="1" i="0" u="none" strike="noStrike">
                        <a:effectLst/>
                        <a:latin typeface="Times New Roman"/>
                      </a:endParaRPr>
                    </a:p>
                  </a:txBody>
                  <a:tcPr marL="6931" marR="6931" marT="6931" marB="0" anchor="ctr"/>
                </a:tc>
              </a:tr>
              <a:tr h="577710">
                <a:tc>
                  <a:txBody>
                    <a:bodyPr/>
                    <a:lstStyle/>
                    <a:p>
                      <a:pPr algn="l" fontAlgn="ctr"/>
                      <a:r>
                        <a:rPr lang="ru-RU" sz="700" u="none" strike="noStrike">
                          <a:effectLst/>
                        </a:rPr>
                        <a:t>Производство важнейших видов промышленной продукции:</a:t>
                      </a:r>
                      <a:endParaRPr lang="ru-RU" sz="700" b="1"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effectLst/>
                        <a:latin typeface="Times New Roman"/>
                      </a:endParaRPr>
                    </a:p>
                  </a:txBody>
                  <a:tcPr marL="6931" marR="6931" marT="6931" marB="0" anchor="ctr"/>
                </a:tc>
              </a:tr>
              <a:tr h="205626">
                <a:tc>
                  <a:txBody>
                    <a:bodyPr/>
                    <a:lstStyle/>
                    <a:p>
                      <a:pPr algn="l" fontAlgn="ctr"/>
                      <a:r>
                        <a:rPr lang="ru-RU" sz="700" u="none" strike="noStrike">
                          <a:effectLst/>
                        </a:rPr>
                        <a:t>гравий керамзитовый</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тыс.м3</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106,900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126,900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131,800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132,500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133,800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134,000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134,600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135,200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118,71</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104,02</a:t>
                      </a:r>
                      <a:endParaRPr lang="ru-RU" sz="700" b="0" i="0" u="none" strike="noStrike">
                        <a:effectLst/>
                        <a:latin typeface="Times New Roman"/>
                      </a:endParaRPr>
                    </a:p>
                  </a:txBody>
                  <a:tcPr marL="6931" marR="6931" marT="6931" marB="0" anchor="ctr"/>
                </a:tc>
              </a:tr>
              <a:tr h="205626">
                <a:tc>
                  <a:txBody>
                    <a:bodyPr/>
                    <a:lstStyle/>
                    <a:p>
                      <a:pPr algn="l" fontAlgn="ctr"/>
                      <a:r>
                        <a:rPr lang="ru-RU" sz="700" u="none" strike="noStrike">
                          <a:effectLst/>
                        </a:rPr>
                        <a:t>керамзит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тыс.м3</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38,700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47,500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46,000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46,500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47,500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48,200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48,800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49,000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121,45</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97,87</a:t>
                      </a:r>
                      <a:endParaRPr lang="ru-RU" sz="700" b="0" i="0" u="none" strike="noStrike">
                        <a:effectLst/>
                        <a:latin typeface="Times New Roman"/>
                      </a:endParaRPr>
                    </a:p>
                  </a:txBody>
                  <a:tcPr marL="6931" marR="6931" marT="6931" marB="0" anchor="ctr"/>
                </a:tc>
              </a:tr>
              <a:tr h="205626">
                <a:tc>
                  <a:txBody>
                    <a:bodyPr/>
                    <a:lstStyle/>
                    <a:p>
                      <a:pPr algn="l" fontAlgn="ctr"/>
                      <a:r>
                        <a:rPr lang="ru-RU" sz="700" u="none" strike="noStrike">
                          <a:effectLst/>
                        </a:rPr>
                        <a:t>блоки</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тыс.шт.</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511,000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518,000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529,000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530,000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535,000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540,000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540,000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101,37</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101,35</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производство ПЭТ -преформ</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млн. шт.</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1141,200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1202,000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1264,000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1265,000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105,33</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104,91</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водоснабжение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тыс.м3</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4286,100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3448,000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3512,400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3548,500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3605,310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3614,600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3640,700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3707,670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3745,000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3761,100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3802,730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80,45</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102,91</a:t>
                      </a:r>
                      <a:endParaRPr lang="ru-RU" sz="700" b="0" i="0" u="none" strike="noStrike">
                        <a:effectLst/>
                        <a:latin typeface="Times New Roman"/>
                      </a:endParaRPr>
                    </a:p>
                  </a:txBody>
                  <a:tcPr marL="6931" marR="6931" marT="6931" marB="0" anchor="ctr"/>
                </a:tc>
              </a:tr>
              <a:tr h="311212">
                <a:tc>
                  <a:txBody>
                    <a:bodyPr/>
                    <a:lstStyle/>
                    <a:p>
                      <a:pPr algn="l" fontAlgn="ctr"/>
                      <a:r>
                        <a:rPr lang="ru-RU" sz="700" u="none" strike="noStrike">
                          <a:effectLst/>
                        </a:rPr>
                        <a:t>производство теплоэнергии</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тыс.Гкал.</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64,500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54,400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56,260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56,520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56,520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56,580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56,820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56,820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56,870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56,870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56,870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84,34</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103,90</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химическая продукция</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18698,000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20007,000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20500,000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21600,000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22000,000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22300,000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22800,000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23000,000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23300,000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23500,000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101,62</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107,89</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стиральные машины</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тыс.штук</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53,000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59,000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62,000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107,55</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103,51</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металлические банки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тыс.штук</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137213,9</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182300,0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183000,0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183500,0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183500,0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184000,0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184600,0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184600,0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190500,0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132,86</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100,66</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 Продукты питания</a:t>
                      </a:r>
                      <a:endParaRPr lang="ru-RU" sz="700" b="0" i="1"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 </a:t>
                      </a:r>
                      <a:endParaRPr lang="ru-RU" sz="700" b="0" i="0" u="none" strike="noStrike">
                        <a:effectLst/>
                        <a:latin typeface="Times New Roman"/>
                      </a:endParaRPr>
                    </a:p>
                  </a:txBody>
                  <a:tcPr marL="6931" marR="6931" marT="6931" marB="0" anchor="ctr"/>
                </a:tc>
              </a:tr>
              <a:tr h="195835">
                <a:tc>
                  <a:txBody>
                    <a:bodyPr/>
                    <a:lstStyle/>
                    <a:p>
                      <a:pPr algn="l" fontAlgn="ctr"/>
                      <a:r>
                        <a:rPr lang="ru-RU" sz="700" u="none" strike="noStrike">
                          <a:effectLst/>
                        </a:rPr>
                        <a:t>кондитерские изделия </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тонн</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24331,000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25728,000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27963,000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27879,000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27879,000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29331,000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29188,000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29188,000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30866,000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30707,000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30707,000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105,74</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108,36</a:t>
                      </a:r>
                      <a:endParaRPr lang="ru-RU" sz="700" b="0" i="0" u="none" strike="noStrike">
                        <a:effectLst/>
                        <a:latin typeface="Times New Roman"/>
                      </a:endParaRPr>
                    </a:p>
                  </a:txBody>
                  <a:tcPr marL="6931" marR="6931" marT="6931" marB="0" anchor="ctr"/>
                </a:tc>
              </a:tr>
              <a:tr h="311212">
                <a:tc>
                  <a:txBody>
                    <a:bodyPr/>
                    <a:lstStyle/>
                    <a:p>
                      <a:pPr algn="l" fontAlgn="ctr"/>
                      <a:r>
                        <a:rPr lang="ru-RU" sz="700" u="none" strike="noStrike">
                          <a:effectLst/>
                        </a:rPr>
                        <a:t>фруктовые напитки</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туб.</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136630,200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137000,000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137990,000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138100,000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138150,000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138300,000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138450,000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138550,000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138630,000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138720,000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138810,000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100,27</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100,80</a:t>
                      </a:r>
                      <a:endParaRPr lang="ru-RU" sz="700" b="0" i="0" u="none" strike="noStrike">
                        <a:effectLst/>
                        <a:latin typeface="Times New Roman"/>
                      </a:endParaRPr>
                    </a:p>
                  </a:txBody>
                  <a:tcPr marL="6931" marR="6931" marT="6931" marB="0" anchor="ctr"/>
                </a:tc>
              </a:tr>
              <a:tr h="381876">
                <a:tc>
                  <a:txBody>
                    <a:bodyPr/>
                    <a:lstStyle/>
                    <a:p>
                      <a:pPr algn="l" fontAlgn="ctr"/>
                      <a:r>
                        <a:rPr lang="ru-RU" sz="700" u="none" strike="noStrike">
                          <a:effectLst/>
                        </a:rPr>
                        <a:t>замороженная плодоовощная продукция</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тонн</a:t>
                      </a:r>
                      <a:endParaRPr lang="ru-RU" sz="700" b="0" i="0" u="none" strike="noStrike">
                        <a:solidFill>
                          <a:srgbClr val="000000"/>
                        </a:solidFill>
                        <a:effectLst/>
                        <a:latin typeface="Times New Roman"/>
                      </a:endParaRPr>
                    </a:p>
                  </a:txBody>
                  <a:tcPr marL="6931" marR="6931" marT="6931" marB="0" anchor="ctr"/>
                </a:tc>
                <a:tc>
                  <a:txBody>
                    <a:bodyPr/>
                    <a:lstStyle/>
                    <a:p>
                      <a:pPr algn="ctr" fontAlgn="ctr"/>
                      <a:r>
                        <a:rPr lang="ru-RU" sz="700" u="none" strike="noStrike">
                          <a:effectLst/>
                        </a:rPr>
                        <a:t>16980,000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17000,000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17400,000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17600,000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17600,000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18500,000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19000,000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19400,000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19400,000</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a:effectLst/>
                        </a:rPr>
                        <a:t>100,12</a:t>
                      </a:r>
                      <a:endParaRPr lang="ru-RU" sz="700" b="0" i="0" u="none" strike="noStrike">
                        <a:effectLst/>
                        <a:latin typeface="Times New Roman"/>
                      </a:endParaRPr>
                    </a:p>
                  </a:txBody>
                  <a:tcPr marL="6931" marR="6931" marT="6931" marB="0" anchor="ctr"/>
                </a:tc>
                <a:tc>
                  <a:txBody>
                    <a:bodyPr/>
                    <a:lstStyle/>
                    <a:p>
                      <a:pPr algn="ctr" fontAlgn="ctr"/>
                      <a:r>
                        <a:rPr lang="ru-RU" sz="700" u="none" strike="noStrike" dirty="0">
                          <a:effectLst/>
                        </a:rPr>
                        <a:t>103,53</a:t>
                      </a:r>
                      <a:endParaRPr lang="ru-RU" sz="700" b="0" i="0" u="none" strike="noStrike" dirty="0">
                        <a:effectLst/>
                        <a:latin typeface="Times New Roman"/>
                      </a:endParaRPr>
                    </a:p>
                  </a:txBody>
                  <a:tcPr marL="6931" marR="6931" marT="6931" marB="0" anchor="ctr"/>
                </a:tc>
              </a:tr>
            </a:tbl>
          </a:graphicData>
        </a:graphic>
      </p:graphicFrame>
    </p:spTree>
    <p:extLst>
      <p:ext uri="{BB962C8B-B14F-4D97-AF65-F5344CB8AC3E}">
        <p14:creationId xmlns:p14="http://schemas.microsoft.com/office/powerpoint/2010/main" val="412158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893773704"/>
              </p:ext>
            </p:extLst>
          </p:nvPr>
        </p:nvGraphicFramePr>
        <p:xfrm>
          <a:off x="179512" y="44623"/>
          <a:ext cx="8856985" cy="6696744"/>
        </p:xfrm>
        <a:graphic>
          <a:graphicData uri="http://schemas.openxmlformats.org/drawingml/2006/table">
            <a:tbl>
              <a:tblPr>
                <a:tableStyleId>{5C22544A-7EE6-4342-B048-85BDC9FD1C3A}</a:tableStyleId>
              </a:tblPr>
              <a:tblGrid>
                <a:gridCol w="1336010"/>
                <a:gridCol w="407436"/>
                <a:gridCol w="540089"/>
                <a:gridCol w="483237"/>
                <a:gridCol w="502188"/>
                <a:gridCol w="532982"/>
                <a:gridCol w="577991"/>
                <a:gridCol w="532982"/>
                <a:gridCol w="532982"/>
                <a:gridCol w="589834"/>
                <a:gridCol w="540089"/>
                <a:gridCol w="540089"/>
                <a:gridCol w="532982"/>
                <a:gridCol w="561408"/>
                <a:gridCol w="646686"/>
              </a:tblGrid>
              <a:tr h="177508">
                <a:tc gridSpan="15">
                  <a:txBody>
                    <a:bodyPr/>
                    <a:lstStyle/>
                    <a:p>
                      <a:pPr algn="ctr" fontAlgn="ctr"/>
                      <a:r>
                        <a:rPr lang="ru-RU" sz="700" u="none" strike="noStrike" dirty="0">
                          <a:effectLst/>
                        </a:rPr>
                        <a:t>              Сельское хозяйство</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46099">
                <a:tc>
                  <a:txBody>
                    <a:bodyPr/>
                    <a:lstStyle/>
                    <a:p>
                      <a:pPr algn="l" fontAlgn="ctr"/>
                      <a:r>
                        <a:rPr lang="ru-RU" sz="700" u="none" strike="noStrike">
                          <a:effectLst/>
                        </a:rPr>
                        <a:t>Валовая продукция сельского хозяйства в сельскохозяйствен-ных предприятиях</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1064,800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1102,100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1137,400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1140,900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1144,300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1189,000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1190,200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1191,500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1257,700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1259,000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1273,900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103,50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103,52</a:t>
                      </a:r>
                      <a:endParaRPr lang="ru-RU" sz="700" b="0" i="0" u="none" strike="noStrike">
                        <a:effectLst/>
                        <a:latin typeface="Times New Roman"/>
                      </a:endParaRPr>
                    </a:p>
                  </a:txBody>
                  <a:tcPr marL="6043" marR="6043" marT="6043" marB="0" anchor="ctr"/>
                </a:tc>
              </a:tr>
              <a:tr h="177508">
                <a:tc gridSpan="15">
                  <a:txBody>
                    <a:bodyPr/>
                    <a:lstStyle/>
                    <a:p>
                      <a:pPr algn="ctr" fontAlgn="ctr"/>
                      <a:r>
                        <a:rPr lang="ru-RU" sz="700" u="none" strike="noStrike" dirty="0">
                          <a:effectLst/>
                        </a:rPr>
                        <a:t>Строительство </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70396">
                <a:tc>
                  <a:txBody>
                    <a:bodyPr/>
                    <a:lstStyle/>
                    <a:p>
                      <a:pPr algn="l" fontAlgn="ctr"/>
                      <a:r>
                        <a:rPr lang="ru-RU" sz="700" u="none" strike="noStrike">
                          <a:effectLst/>
                        </a:rPr>
                        <a:t>Объем работ, выполненных по договорам строительного подряда</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5389,500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5430,000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5483,800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5567,800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5655,400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5825,900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5979,400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6146,200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6392,900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6649,500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6926,100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100,75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102,54</a:t>
                      </a:r>
                      <a:endParaRPr lang="ru-RU" sz="700" b="0" i="0" u="none" strike="noStrike">
                        <a:effectLst/>
                        <a:latin typeface="Times New Roman"/>
                      </a:endParaRPr>
                    </a:p>
                  </a:txBody>
                  <a:tcPr marL="6043" marR="6043" marT="6043" marB="0" anchor="ctr"/>
                </a:tc>
              </a:tr>
              <a:tr h="159756">
                <a:tc gridSpan="15">
                  <a:txBody>
                    <a:bodyPr/>
                    <a:lstStyle/>
                    <a:p>
                      <a:pPr algn="ctr" fontAlgn="ctr"/>
                      <a:r>
                        <a:rPr lang="ru-RU" sz="700" u="none" strike="noStrike" dirty="0">
                          <a:effectLst/>
                        </a:rPr>
                        <a:t>Розничная торговля</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5897">
                <a:tc>
                  <a:txBody>
                    <a:bodyPr/>
                    <a:lstStyle/>
                    <a:p>
                      <a:pPr algn="l" fontAlgn="ctr"/>
                      <a:r>
                        <a:rPr lang="ru-RU" sz="700" u="none" strike="noStrike">
                          <a:effectLst/>
                        </a:rPr>
                        <a:t>Оборот розничной торговли</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52797,100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55820,260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58118,940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58641,640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59045,670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61049,820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61722,200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62392,610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64255,360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65028,660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65734,990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105,73</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105,05</a:t>
                      </a:r>
                      <a:endParaRPr lang="ru-RU" sz="700" b="0" i="0" u="none" strike="noStrike">
                        <a:effectLst/>
                        <a:latin typeface="Times New Roman"/>
                      </a:endParaRPr>
                    </a:p>
                  </a:txBody>
                  <a:tcPr marL="6043" marR="6043" marT="6043" marB="0" anchor="ctr"/>
                </a:tc>
              </a:tr>
              <a:tr h="150881">
                <a:tc gridSpan="15">
                  <a:txBody>
                    <a:bodyPr/>
                    <a:lstStyle/>
                    <a:p>
                      <a:pPr algn="ctr" fontAlgn="ctr"/>
                      <a:r>
                        <a:rPr lang="ru-RU" sz="700" u="none" strike="noStrike" dirty="0">
                          <a:effectLst/>
                        </a:rPr>
                        <a:t>Общественное питание </a:t>
                      </a:r>
                      <a:endParaRPr lang="ru-RU" sz="700" b="1" i="1" u="none" strike="noStrike" dirty="0">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05897">
                <a:tc>
                  <a:txBody>
                    <a:bodyPr/>
                    <a:lstStyle/>
                    <a:p>
                      <a:pPr algn="l" fontAlgn="ctr"/>
                      <a:r>
                        <a:rPr lang="ru-RU" sz="700" u="none" strike="noStrike">
                          <a:effectLst/>
                        </a:rPr>
                        <a:t>Оборот общественного питания</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1187,200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1230,250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1281,920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1291,010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1303,790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1344,910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1359,990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1387,050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1416,770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1437,020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1471,390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103,63</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104,94</a:t>
                      </a:r>
                      <a:endParaRPr lang="ru-RU" sz="700" b="0" i="0" u="none" strike="noStrike">
                        <a:effectLst/>
                        <a:latin typeface="Times New Roman"/>
                      </a:endParaRPr>
                    </a:p>
                  </a:txBody>
                  <a:tcPr marL="6043" marR="6043" marT="6043" marB="0" anchor="ctr"/>
                </a:tc>
              </a:tr>
              <a:tr h="177508">
                <a:tc gridSpan="15">
                  <a:txBody>
                    <a:bodyPr/>
                    <a:lstStyle/>
                    <a:p>
                      <a:pPr algn="ctr" fontAlgn="ctr"/>
                      <a:r>
                        <a:rPr lang="ru-RU" sz="700" u="none" strike="noStrike" dirty="0">
                          <a:effectLst/>
                        </a:rPr>
                        <a:t>Объем платных услуг населению</a:t>
                      </a:r>
                      <a:endParaRPr lang="ru-RU" sz="700" b="1" i="1" u="none" strike="noStrike" dirty="0">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390">
                <a:tc>
                  <a:txBody>
                    <a:bodyPr/>
                    <a:lstStyle/>
                    <a:p>
                      <a:pPr algn="l" fontAlgn="ctr"/>
                      <a:r>
                        <a:rPr lang="ru-RU" sz="700" u="none" strike="noStrike">
                          <a:effectLst/>
                        </a:rPr>
                        <a:t>Объем платных услуг населению</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1898,500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1987,730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2073,200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2081,640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2089,920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2173,000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2182,230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2195,250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2279,950</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2290,010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2308,240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104,70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104,72</a:t>
                      </a:r>
                      <a:endParaRPr lang="ru-RU" sz="700" b="0" i="0" u="none" strike="noStrike" dirty="0">
                        <a:effectLst/>
                        <a:latin typeface="Times New Roman"/>
                      </a:endParaRPr>
                    </a:p>
                  </a:txBody>
                  <a:tcPr marL="6043" marR="6043" marT="6043" marB="0" anchor="ctr"/>
                </a:tc>
              </a:tr>
              <a:tr h="150881">
                <a:tc gridSpan="15">
                  <a:txBody>
                    <a:bodyPr/>
                    <a:lstStyle/>
                    <a:p>
                      <a:pPr algn="ctr" fontAlgn="ctr"/>
                      <a:r>
                        <a:rPr lang="ru-RU" sz="700" u="none" strike="noStrike" dirty="0">
                          <a:effectLst/>
                        </a:rPr>
                        <a:t>Транспорт </a:t>
                      </a:r>
                      <a:endParaRPr lang="ru-RU" sz="700" b="1" i="1" u="none" strike="noStrike" dirty="0">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390">
                <a:tc>
                  <a:txBody>
                    <a:bodyPr/>
                    <a:lstStyle/>
                    <a:p>
                      <a:pPr algn="l" fontAlgn="ctr"/>
                      <a:r>
                        <a:rPr lang="ru-RU" sz="700" u="none" strike="noStrike">
                          <a:effectLst/>
                        </a:rPr>
                        <a:t>Оборот по предприятия транспорта</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8,900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8,950</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8,959</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8,974</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8,994</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9,012</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9,055</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9,099</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9,145</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9,167</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9,198</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100,56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100,27</a:t>
                      </a:r>
                      <a:endParaRPr lang="ru-RU" sz="700" b="0" i="0" u="none" strike="noStrike" dirty="0">
                        <a:effectLst/>
                        <a:latin typeface="Times New Roman"/>
                      </a:endParaRPr>
                    </a:p>
                  </a:txBody>
                  <a:tcPr marL="6043" marR="6043" marT="6043" marB="0" anchor="ctr"/>
                </a:tc>
              </a:tr>
              <a:tr h="159756">
                <a:tc gridSpan="15">
                  <a:txBody>
                    <a:bodyPr/>
                    <a:lstStyle/>
                    <a:p>
                      <a:pPr algn="ctr" fontAlgn="ctr"/>
                      <a:r>
                        <a:rPr lang="ru-RU" sz="700" u="none" strike="noStrike" dirty="0">
                          <a:effectLst/>
                        </a:rPr>
                        <a:t>Связь</a:t>
                      </a:r>
                      <a:endParaRPr lang="ru-RU" sz="700" b="1" i="1" u="none" strike="noStrike" dirty="0">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390">
                <a:tc>
                  <a:txBody>
                    <a:bodyPr/>
                    <a:lstStyle/>
                    <a:p>
                      <a:pPr algn="l" fontAlgn="ctr"/>
                      <a:r>
                        <a:rPr lang="ru-RU" sz="700" u="none" strike="noStrike">
                          <a:effectLst/>
                        </a:rPr>
                        <a:t>Оборот по предприятия связи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45,030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45,123</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45,254</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45,274</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45,299</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45,347</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45,545</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45,785</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45,854</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45,876</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45,975</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100,21</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100,33</a:t>
                      </a:r>
                      <a:endParaRPr lang="ru-RU" sz="700" b="0" i="0" u="none" strike="noStrike" dirty="0">
                        <a:effectLst/>
                        <a:latin typeface="Times New Roman"/>
                      </a:endParaRPr>
                    </a:p>
                  </a:txBody>
                  <a:tcPr marL="6043" marR="6043" marT="6043" marB="0" anchor="ctr"/>
                </a:tc>
              </a:tr>
              <a:tr h="150881">
                <a:tc gridSpan="15">
                  <a:txBody>
                    <a:bodyPr/>
                    <a:lstStyle/>
                    <a:p>
                      <a:pPr algn="ctr" fontAlgn="ctr"/>
                      <a:r>
                        <a:rPr lang="ru-RU" sz="700" u="none" strike="noStrike" dirty="0">
                          <a:effectLst/>
                        </a:rPr>
                        <a:t>Финансы</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5138">
                <a:tc>
                  <a:txBody>
                    <a:bodyPr/>
                    <a:lstStyle/>
                    <a:p>
                      <a:pPr algn="l" fontAlgn="ctr"/>
                      <a:r>
                        <a:rPr lang="ru-RU" sz="700" u="none" strike="noStrike">
                          <a:effectLst/>
                        </a:rPr>
                        <a:t>Налогооблагаемая прибыль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5666,470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5836,460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6006,350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6011,550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6017,350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6183,260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6191,900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6203,560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6366,300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6377,660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6389,370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103,00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103,00</a:t>
                      </a:r>
                      <a:endParaRPr lang="ru-RU" sz="700" b="0" i="0" u="none" strike="noStrike" dirty="0">
                        <a:effectLst/>
                        <a:latin typeface="Times New Roman"/>
                      </a:endParaRPr>
                    </a:p>
                  </a:txBody>
                  <a:tcPr marL="6043" marR="6043" marT="6043" marB="0" anchor="ctr"/>
                </a:tc>
              </a:tr>
              <a:tr h="372766">
                <a:tc>
                  <a:txBody>
                    <a:bodyPr/>
                    <a:lstStyle/>
                    <a:p>
                      <a:pPr algn="l" fontAlgn="ctr"/>
                      <a:r>
                        <a:rPr lang="ru-RU" sz="700" u="none" strike="noStrike">
                          <a:effectLst/>
                        </a:rPr>
                        <a:t>Прибыль прибыльных предприятий</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5673,712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5843,845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6013,884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6019,105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6024,917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6190,947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6199,615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6211,286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6374,151</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6385,519</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6397,252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103,00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103,00</a:t>
                      </a:r>
                      <a:endParaRPr lang="ru-RU" sz="700" b="0" i="0" u="none" strike="noStrike" dirty="0">
                        <a:effectLst/>
                        <a:latin typeface="Times New Roman"/>
                      </a:endParaRPr>
                    </a:p>
                  </a:txBody>
                  <a:tcPr marL="6043" marR="6043" marT="6043" marB="0" anchor="ctr"/>
                </a:tc>
              </a:tr>
              <a:tr h="328390">
                <a:tc>
                  <a:txBody>
                    <a:bodyPr/>
                    <a:lstStyle/>
                    <a:p>
                      <a:pPr algn="l" fontAlgn="ctr"/>
                      <a:r>
                        <a:rPr lang="ru-RU" sz="700" u="none" strike="noStrike">
                          <a:effectLst/>
                        </a:rPr>
                        <a:t>Основные фонды на конец года</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 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1712,488</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1718,451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1764,512</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1842,111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1845,411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1848,741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1900,111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1918,452</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dirty="0">
                          <a:effectLst/>
                        </a:rPr>
                        <a:t>1924,211</a:t>
                      </a:r>
                      <a:endParaRPr lang="ru-RU" sz="700" b="0" i="0" u="none" strike="noStrike" dirty="0">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1991,101</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2013,552</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100,35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107,20</a:t>
                      </a:r>
                      <a:endParaRPr lang="ru-RU" sz="700" b="0" i="0" u="none" strike="noStrike" dirty="0">
                        <a:effectLst/>
                        <a:latin typeface="Times New Roman"/>
                      </a:endParaRPr>
                    </a:p>
                  </a:txBody>
                  <a:tcPr marL="6043" marR="6043" marT="6043" marB="0" anchor="ctr"/>
                </a:tc>
              </a:tr>
              <a:tr h="292888">
                <a:tc>
                  <a:txBody>
                    <a:bodyPr/>
                    <a:lstStyle/>
                    <a:p>
                      <a:pPr algn="l" fontAlgn="ctr"/>
                      <a:r>
                        <a:rPr lang="ru-RU" sz="700" u="none" strike="noStrike">
                          <a:effectLst/>
                        </a:rPr>
                        <a:t>Амортизационные отчисления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млн. руб.</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24355,600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24542,900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26072,820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26075,400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26078,660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27697,630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27712,200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27725,030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29472,930</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29501,000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29522,490</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100,77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106,24</a:t>
                      </a:r>
                      <a:endParaRPr lang="ru-RU" sz="700" b="0" i="0" u="none" strike="noStrike" dirty="0">
                        <a:effectLst/>
                        <a:latin typeface="Times New Roman"/>
                      </a:endParaRPr>
                    </a:p>
                  </a:txBody>
                  <a:tcPr marL="6043" marR="6043" marT="6043" marB="0" anchor="ctr"/>
                </a:tc>
              </a:tr>
              <a:tr h="150881">
                <a:tc gridSpan="15">
                  <a:txBody>
                    <a:bodyPr/>
                    <a:lstStyle/>
                    <a:p>
                      <a:pPr algn="ctr" fontAlgn="ctr"/>
                      <a:r>
                        <a:rPr lang="ru-RU" sz="700" u="none" strike="noStrike" dirty="0">
                          <a:effectLst/>
                        </a:rPr>
                        <a:t>ФОТ</a:t>
                      </a:r>
                      <a:endParaRPr lang="ru-RU" sz="700" b="1" i="1" u="none" strike="noStrike" dirty="0">
                        <a:solidFill>
                          <a:srgbClr val="000000"/>
                        </a:solidFill>
                        <a:effectLst/>
                        <a:latin typeface="Times New Roman"/>
                      </a:endParaRPr>
                    </a:p>
                  </a:txBody>
                  <a:tcPr marL="6043" marR="6043" marT="604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7265">
                <a:tc>
                  <a:txBody>
                    <a:bodyPr/>
                    <a:lstStyle/>
                    <a:p>
                      <a:pPr algn="l" fontAlgn="ctr"/>
                      <a:r>
                        <a:rPr lang="ru-RU" sz="700" u="none" strike="noStrike">
                          <a:effectLst/>
                        </a:rPr>
                        <a:t>Фонд оплаты труда по полному кругу предприятий</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5925,077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6278,452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6652,162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6666,188</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6778,746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7110,007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7201,566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7370,505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7606,532</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7732,905</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8028,032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105,96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106,18</a:t>
                      </a:r>
                      <a:endParaRPr lang="ru-RU" sz="700" b="0" i="0" u="none" strike="noStrike" dirty="0">
                        <a:effectLst/>
                        <a:latin typeface="Times New Roman"/>
                      </a:endParaRPr>
                    </a:p>
                  </a:txBody>
                  <a:tcPr marL="6043" marR="6043" marT="6043" marB="0" anchor="ctr"/>
                </a:tc>
              </a:tr>
              <a:tr h="310639">
                <a:tc>
                  <a:txBody>
                    <a:bodyPr/>
                    <a:lstStyle/>
                    <a:p>
                      <a:pPr algn="l" fontAlgn="ctr"/>
                      <a:r>
                        <a:rPr lang="ru-RU" sz="700" u="none" strike="noStrike">
                          <a:effectLst/>
                        </a:rPr>
                        <a:t> по крупным и средним предприятиям </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4740,234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4965,153</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5188,754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5198,735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5301,284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5564,759</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5653,805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5812,95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6007,462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6127,599</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a:effectLst/>
                        </a:rPr>
                        <a:t>6399,786</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104,74</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104,70</a:t>
                      </a:r>
                      <a:endParaRPr lang="ru-RU" sz="700" b="0" i="0" u="none" strike="noStrike" dirty="0">
                        <a:effectLst/>
                        <a:latin typeface="Times New Roman"/>
                      </a:endParaRPr>
                    </a:p>
                  </a:txBody>
                  <a:tcPr marL="6043" marR="6043" marT="6043" marB="0" anchor="ctr"/>
                </a:tc>
              </a:tr>
              <a:tr h="310639">
                <a:tc>
                  <a:txBody>
                    <a:bodyPr/>
                    <a:lstStyle/>
                    <a:p>
                      <a:pPr algn="l" fontAlgn="ctr"/>
                      <a:r>
                        <a:rPr lang="ru-RU" sz="700" u="none" strike="noStrike">
                          <a:effectLst/>
                        </a:rPr>
                        <a:t>по малым и микро-  предприятиям</a:t>
                      </a:r>
                      <a:endParaRPr lang="ru-RU" sz="700" b="0" i="0" u="none" strike="noStrike">
                        <a:solidFill>
                          <a:srgbClr val="000000"/>
                        </a:solidFill>
                        <a:effectLst/>
                        <a:latin typeface="Times New Roman"/>
                      </a:endParaRPr>
                    </a:p>
                  </a:txBody>
                  <a:tcPr marL="6043" marR="6043" marT="6043" marB="0" anchor="ctr"/>
                </a:tc>
                <a:tc>
                  <a:txBody>
                    <a:bodyPr/>
                    <a:lstStyle/>
                    <a:p>
                      <a:pPr algn="ctr" fontAlgn="ctr"/>
                      <a:r>
                        <a:rPr lang="ru-RU" sz="700" u="none" strike="noStrike">
                          <a:effectLst/>
                        </a:rPr>
                        <a:t> </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1184,843</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1313,299</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1463,408</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1467,453</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1477,462</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1545,248</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1547,761</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1557,555</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a:effectLst/>
                        </a:rPr>
                        <a:t>1599,07</a:t>
                      </a:r>
                      <a:endParaRPr lang="ru-RU" sz="700" b="0" i="0" u="none" strike="noStrike">
                        <a:effectLst/>
                        <a:latin typeface="Times New Roman"/>
                      </a:endParaRPr>
                    </a:p>
                  </a:txBody>
                  <a:tcPr marL="6043" marR="6043" marT="6043" marB="0" anchor="ctr"/>
                </a:tc>
                <a:tc>
                  <a:txBody>
                    <a:bodyPr/>
                    <a:lstStyle/>
                    <a:p>
                      <a:pPr algn="ctr" fontAlgn="ctr"/>
                      <a:r>
                        <a:rPr lang="ru-RU" sz="700" u="none" strike="noStrike" dirty="0">
                          <a:effectLst/>
                        </a:rPr>
                        <a:t>1605,306</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1628,246</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110,84</a:t>
                      </a:r>
                      <a:endParaRPr lang="ru-RU" sz="700" b="0" i="0" u="none" strike="noStrike" dirty="0">
                        <a:effectLst/>
                        <a:latin typeface="Times New Roman"/>
                      </a:endParaRPr>
                    </a:p>
                  </a:txBody>
                  <a:tcPr marL="6043" marR="6043" marT="6043" marB="0" anchor="ctr"/>
                </a:tc>
                <a:tc>
                  <a:txBody>
                    <a:bodyPr/>
                    <a:lstStyle/>
                    <a:p>
                      <a:pPr algn="ctr" fontAlgn="ctr"/>
                      <a:r>
                        <a:rPr lang="ru-RU" sz="700" u="none" strike="noStrike" dirty="0">
                          <a:effectLst/>
                        </a:rPr>
                        <a:t>111,74</a:t>
                      </a:r>
                      <a:endParaRPr lang="ru-RU" sz="700" b="0" i="0" u="none" strike="noStrike" dirty="0">
                        <a:effectLst/>
                        <a:latin typeface="Times New Roman"/>
                      </a:endParaRPr>
                    </a:p>
                  </a:txBody>
                  <a:tcPr marL="6043" marR="6043" marT="6043" marB="0" anchor="ctr"/>
                </a:tc>
              </a:tr>
            </a:tbl>
          </a:graphicData>
        </a:graphic>
      </p:graphicFrame>
    </p:spTree>
    <p:extLst>
      <p:ext uri="{BB962C8B-B14F-4D97-AF65-F5344CB8AC3E}">
        <p14:creationId xmlns:p14="http://schemas.microsoft.com/office/powerpoint/2010/main" val="387003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1 </a:t>
            </a:r>
            <a:r>
              <a:rPr lang="ru-RU" sz="1400" dirty="0" smtClean="0"/>
              <a:t>445 166,0        </a:t>
            </a:r>
            <a:r>
              <a:rPr lang="ru-RU" sz="1400" dirty="0" smtClean="0"/>
              <a:t>1 </a:t>
            </a:r>
            <a:r>
              <a:rPr lang="ru-RU" sz="1400" dirty="0" smtClean="0"/>
              <a:t>459 424 </a:t>
            </a:r>
            <a:r>
              <a:rPr lang="ru-RU" sz="1400" dirty="0" smtClean="0"/>
              <a:t>,0        1 </a:t>
            </a:r>
            <a:r>
              <a:rPr lang="ru-RU" sz="1400" dirty="0" smtClean="0"/>
              <a:t>457 </a:t>
            </a:r>
            <a:r>
              <a:rPr lang="ru-RU" sz="1400" dirty="0"/>
              <a:t>7</a:t>
            </a:r>
            <a:r>
              <a:rPr lang="ru-RU" sz="1400" dirty="0" smtClean="0"/>
              <a:t>96,0    </a:t>
            </a:r>
            <a:r>
              <a:rPr lang="ru-RU" sz="1400" dirty="0" smtClean="0"/>
              <a:t/>
            </a:r>
            <a:br>
              <a:rPr lang="ru-RU" sz="1400" dirty="0" smtClean="0"/>
            </a:br>
            <a:r>
              <a:rPr lang="ru-RU" sz="1400" dirty="0" smtClean="0"/>
              <a:t>Расходы (</a:t>
            </a:r>
            <a:r>
              <a:rPr lang="ru-RU" sz="1400" dirty="0" err="1" smtClean="0"/>
              <a:t>т.р</a:t>
            </a:r>
            <a:r>
              <a:rPr lang="ru-RU" sz="1400" dirty="0" smtClean="0"/>
              <a:t>.) </a:t>
            </a:r>
            <a:r>
              <a:rPr lang="ru-RU" sz="1400" dirty="0" smtClean="0"/>
              <a:t>  </a:t>
            </a:r>
            <a:r>
              <a:rPr lang="ru-RU" sz="1400" dirty="0" smtClean="0"/>
              <a:t>1 459 260,0        1 </a:t>
            </a:r>
            <a:r>
              <a:rPr lang="ru-RU" sz="1400" dirty="0" smtClean="0"/>
              <a:t>479 368,0         </a:t>
            </a:r>
            <a:r>
              <a:rPr lang="ru-RU" sz="1400" dirty="0" smtClean="0"/>
              <a:t>1 472 780,0</a:t>
            </a:r>
            <a:br>
              <a:rPr lang="ru-RU" sz="1400" dirty="0" smtClean="0"/>
            </a:br>
            <a:r>
              <a:rPr lang="ru-RU" sz="1400" dirty="0" smtClean="0"/>
              <a:t>Дефицит (</a:t>
            </a:r>
            <a:r>
              <a:rPr lang="ru-RU" sz="1400" dirty="0" err="1" smtClean="0"/>
              <a:t>т.р</a:t>
            </a:r>
            <a:r>
              <a:rPr lang="ru-RU" sz="1400" dirty="0" smtClean="0"/>
              <a:t>.)         </a:t>
            </a:r>
            <a:r>
              <a:rPr lang="ru-RU" sz="1400" dirty="0" smtClean="0"/>
              <a:t>14 094,0             19 944,0               14 </a:t>
            </a:r>
            <a:r>
              <a:rPr lang="ru-RU" sz="1400" dirty="0"/>
              <a:t>9</a:t>
            </a:r>
            <a:r>
              <a:rPr lang="ru-RU" sz="1400" dirty="0" smtClean="0"/>
              <a:t>84,0</a:t>
            </a:r>
            <a:r>
              <a:rPr lang="ru-RU" sz="1400" dirty="0" smtClean="0"/>
              <a:t/>
            </a:r>
            <a:br>
              <a:rPr lang="ru-RU" sz="1400" dirty="0" smtClean="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750456816"/>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5405</TotalTime>
  <Words>6168</Words>
  <Application>Microsoft Office PowerPoint</Application>
  <PresentationFormat>Экран (4:3)</PresentationFormat>
  <Paragraphs>1853</Paragraphs>
  <Slides>49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Трек</vt:lpstr>
      <vt:lpstr>Бюджет для граждан</vt:lpstr>
      <vt:lpstr>СОДЕРЖАНИЕ:</vt:lpstr>
      <vt:lpstr>Презентация PowerPoint</vt:lpstr>
      <vt:lpstr>ОСНОВНЫЕ ПОКАЗАТЕЛИ ПО ВСЕМ ОТРАСЛЯМ ЭКОНОМИКИ НА 2020 ГОД И НА ПЕРИОД ДО 2022 ГОДА</vt:lpstr>
      <vt:lpstr>Презентация PowerPoint</vt:lpstr>
      <vt:lpstr>Презентация PowerPoint</vt:lpstr>
      <vt:lpstr>Презентация PowerPoint</vt:lpstr>
      <vt:lpstr>Презентация PowerPoint</vt:lpstr>
      <vt:lpstr>        Доходы (т.р.)    1 445 166,0        1 459 424 ,0        1 457 796,0     Расходы (т.р.)   1 459 260,0        1 479 368,0         1 472 780,0 Дефицит (т.р.)         14 094,0             19 944,0               14 984,0 </vt:lpstr>
      <vt:lpstr>Презентация PowerPoint</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(2018-2022 гг.) </vt:lpstr>
      <vt:lpstr>Структура налоговых доходов в проекте бюджета МО «Тахтамукайский район»  на 2020 год</vt:lpstr>
      <vt:lpstr>Безвозмездные поступления из республиканского бюджета  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  Структура безвозмездных поступлений из республиканского бюджета  в  бюджете МО «Тахтамукайский район» на 2020-2022 гг. (тыс.руб.)</vt:lpstr>
      <vt:lpstr>КРУПНЕЙШИЕ НАЛОГОПЛАТЕЛЬЩИКИ В ТАХТАМУКАЙСКОМ РАЙОНЕ</vt:lpstr>
      <vt:lpstr>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 Межбюджетные трансферты из бюджета МО «Тахтамукайский район» в бюджеты поселений в 2020 году составят (тыс.руб.) </vt:lpstr>
      <vt:lpstr>РАСПРЕДЕЛЕНИЕ ДОТАЦИЙ НА ВЫРАВНИВАНИЕ БЮДЖЕТНОЙ ОБЕСПЕЧЕННОСТИ ПОСЕЛЕНИЙ ИЗ ФОНДА ФИНАНСОВОЙ ПОДДЕРЖКИ ПОСЕЛЕНИЙ МУНИЦИПАЛЬНОГО ОБРАЗОВАНИЯ «ТАХТАМУКАЙСКИЙ РАЙОН» НА 2020 ГОД</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2020-2022 ГГ.</vt:lpstr>
      <vt:lpstr>Основные направления расходов в  бюджете МО «Тахтамукайский район» на 2020 г. (тыс.руб.)</vt:lpstr>
      <vt:lpstr>Распределение расходов в  бюджете МО «Тахтамукайский район» на 2020 год на плановый период 2021-2022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2020 г. (тыс.руб.)</vt:lpstr>
      <vt:lpstr>МУНИЦИПАЛЬНАЯ ПРОГРАММА МО «ТАХТАМУКАЙСКИЙ РАЙОН» «УПРАВЛЕНИЕ МУНИЦИПАЛЬНЫМИ ФИНАНСАМИ И МУНИЦИПАЛЬНЫМ ДОЛГОМ» СРОК РЕАЛИЗАЦИИ :2019-2024 ГОДЫ  </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2020 г. (тыс.руб.)</vt:lpstr>
      <vt:lpstr>Презентация PowerPoint</vt:lpstr>
      <vt:lpstr>Презентация PowerPoint</vt:lpstr>
      <vt:lpstr>Перечень ведомственных целевых программ МО «Тахтамукайский район» на 2020 г.</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Финансовое управление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472</cp:revision>
  <cp:lastPrinted>2019-11-21T12:52:47Z</cp:lastPrinted>
  <dcterms:created xsi:type="dcterms:W3CDTF">2014-08-05T05:31:38Z</dcterms:created>
  <dcterms:modified xsi:type="dcterms:W3CDTF">2020-01-13T12:21:03Z</dcterms:modified>
</cp:coreProperties>
</file>