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9" r:id="rId1"/>
  </p:sldMasterIdLst>
  <p:notesMasterIdLst>
    <p:notesMasterId r:id="rId68"/>
  </p:notesMasterIdLst>
  <p:sldIdLst>
    <p:sldId id="256" r:id="rId2"/>
    <p:sldId id="299" r:id="rId3"/>
    <p:sldId id="276" r:id="rId4"/>
    <p:sldId id="307" r:id="rId5"/>
    <p:sldId id="356" r:id="rId6"/>
    <p:sldId id="283" r:id="rId7"/>
    <p:sldId id="258" r:id="rId8"/>
    <p:sldId id="260" r:id="rId9"/>
    <p:sldId id="274" r:id="rId10"/>
    <p:sldId id="261" r:id="rId11"/>
    <p:sldId id="262" r:id="rId12"/>
    <p:sldId id="300" r:id="rId13"/>
    <p:sldId id="346" r:id="rId14"/>
    <p:sldId id="354" r:id="rId15"/>
    <p:sldId id="355" r:id="rId16"/>
    <p:sldId id="284" r:id="rId17"/>
    <p:sldId id="275" r:id="rId18"/>
    <p:sldId id="296" r:id="rId19"/>
    <p:sldId id="281" r:id="rId20"/>
    <p:sldId id="282" r:id="rId21"/>
    <p:sldId id="269" r:id="rId22"/>
    <p:sldId id="319" r:id="rId23"/>
    <p:sldId id="321" r:id="rId24"/>
    <p:sldId id="323" r:id="rId25"/>
    <p:sldId id="325" r:id="rId26"/>
    <p:sldId id="327" r:id="rId27"/>
    <p:sldId id="329" r:id="rId28"/>
    <p:sldId id="316" r:id="rId29"/>
    <p:sldId id="334" r:id="rId30"/>
    <p:sldId id="335" r:id="rId31"/>
    <p:sldId id="336" r:id="rId32"/>
    <p:sldId id="337" r:id="rId33"/>
    <p:sldId id="342" r:id="rId34"/>
    <p:sldId id="343" r:id="rId35"/>
    <p:sldId id="331" r:id="rId36"/>
    <p:sldId id="344" r:id="rId37"/>
    <p:sldId id="345" r:id="rId38"/>
    <p:sldId id="332" r:id="rId39"/>
    <p:sldId id="338" r:id="rId40"/>
    <p:sldId id="314" r:id="rId41"/>
    <p:sldId id="339" r:id="rId42"/>
    <p:sldId id="340" r:id="rId43"/>
    <p:sldId id="341" r:id="rId44"/>
    <p:sldId id="353" r:id="rId45"/>
    <p:sldId id="352" r:id="rId46"/>
    <p:sldId id="351" r:id="rId47"/>
    <p:sldId id="350" r:id="rId48"/>
    <p:sldId id="272" r:id="rId49"/>
    <p:sldId id="273" r:id="rId50"/>
    <p:sldId id="279" r:id="rId51"/>
    <p:sldId id="267" r:id="rId52"/>
    <p:sldId id="280" r:id="rId53"/>
    <p:sldId id="298" r:id="rId54"/>
    <p:sldId id="270" r:id="rId55"/>
    <p:sldId id="285" r:id="rId56"/>
    <p:sldId id="286" r:id="rId57"/>
    <p:sldId id="287" r:id="rId58"/>
    <p:sldId id="288" r:id="rId59"/>
    <p:sldId id="289" r:id="rId60"/>
    <p:sldId id="290" r:id="rId61"/>
    <p:sldId id="291" r:id="rId62"/>
    <p:sldId id="292" r:id="rId63"/>
    <p:sldId id="293" r:id="rId64"/>
    <p:sldId id="294" r:id="rId65"/>
    <p:sldId id="295" r:id="rId66"/>
    <p:sldId id="271" r:id="rId67"/>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4" d="100"/>
          <a:sy n="94" d="100"/>
        </p:scale>
        <p:origin x="-116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2023</c:v>
                </c:pt>
                <c:pt idx="1">
                  <c:v>2024</c:v>
                </c:pt>
                <c:pt idx="2">
                  <c:v>2025</c:v>
                </c:pt>
              </c:numCache>
            </c:numRef>
          </c:cat>
          <c:val>
            <c:numRef>
              <c:f>Лист1!$B$2:$B$4</c:f>
              <c:numCache>
                <c:formatCode>General</c:formatCode>
                <c:ptCount val="3"/>
                <c:pt idx="0">
                  <c:v>1799606</c:v>
                </c:pt>
                <c:pt idx="1">
                  <c:v>1082746</c:v>
                </c:pt>
                <c:pt idx="2">
                  <c:v>1139105</c:v>
                </c:pt>
              </c:numCache>
            </c:numRef>
          </c:val>
          <c:extLst xmlns:c16r2="http://schemas.microsoft.com/office/drawing/2015/06/chart">
            <c:ext xmlns:c16="http://schemas.microsoft.com/office/drawing/2014/chart" uri="{C3380CC4-5D6E-409C-BE32-E72D297353CC}">
              <c16:uniqueId val="{00000000-24CF-48BC-9924-3E018B6FD0B2}"/>
            </c:ext>
          </c:extLst>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2023</c:v>
                </c:pt>
                <c:pt idx="1">
                  <c:v>2024</c:v>
                </c:pt>
                <c:pt idx="2">
                  <c:v>2025</c:v>
                </c:pt>
              </c:numCache>
            </c:numRef>
          </c:cat>
          <c:val>
            <c:numRef>
              <c:f>Лист1!$C$2:$C$4</c:f>
              <c:numCache>
                <c:formatCode>General</c:formatCode>
                <c:ptCount val="3"/>
                <c:pt idx="0">
                  <c:v>1912798</c:v>
                </c:pt>
                <c:pt idx="1">
                  <c:v>1109815</c:v>
                </c:pt>
                <c:pt idx="2">
                  <c:v>1167583</c:v>
                </c:pt>
              </c:numCache>
            </c:numRef>
          </c:val>
          <c:extLst xmlns:c16r2="http://schemas.microsoft.com/office/drawing/2015/06/chart">
            <c:ext xmlns:c16="http://schemas.microsoft.com/office/drawing/2014/chart" uri="{C3380CC4-5D6E-409C-BE32-E72D297353CC}">
              <c16:uniqueId val="{00000001-24CF-48BC-9924-3E018B6FD0B2}"/>
            </c:ext>
          </c:extLst>
        </c:ser>
        <c:ser>
          <c:idx val="2"/>
          <c:order val="2"/>
          <c:tx>
            <c:strRef>
              <c:f>Лист1!$D$1</c:f>
              <c:strCache>
                <c:ptCount val="1"/>
                <c:pt idx="0">
                  <c:v>Дефицит, тыс.руб.</c:v>
                </c:pt>
              </c:strCache>
            </c:strRef>
          </c:tx>
          <c:invertIfNegative val="0"/>
          <c:cat>
            <c:numRef>
              <c:f>Лист1!$A$2:$A$4</c:f>
              <c:numCache>
                <c:formatCode>General</c:formatCode>
                <c:ptCount val="3"/>
                <c:pt idx="0">
                  <c:v>2023</c:v>
                </c:pt>
                <c:pt idx="1">
                  <c:v>2024</c:v>
                </c:pt>
                <c:pt idx="2">
                  <c:v>2025</c:v>
                </c:pt>
              </c:numCache>
            </c:numRef>
          </c:cat>
          <c:val>
            <c:numRef>
              <c:f>Лист1!$D$2:$D$4</c:f>
              <c:numCache>
                <c:formatCode>General</c:formatCode>
                <c:ptCount val="3"/>
                <c:pt idx="0">
                  <c:v>113192</c:v>
                </c:pt>
                <c:pt idx="1">
                  <c:v>27069</c:v>
                </c:pt>
                <c:pt idx="2">
                  <c:v>28478</c:v>
                </c:pt>
              </c:numCache>
            </c:numRef>
          </c:val>
          <c:extLst xmlns:c16r2="http://schemas.microsoft.com/office/drawing/2015/06/chart">
            <c:ext xmlns:c16="http://schemas.microsoft.com/office/drawing/2014/chart" uri="{C3380CC4-5D6E-409C-BE32-E72D297353CC}">
              <c16:uniqueId val="{00000002-24CF-48BC-9924-3E018B6FD0B2}"/>
            </c:ext>
          </c:extLst>
        </c:ser>
        <c:dLbls>
          <c:showLegendKey val="0"/>
          <c:showVal val="0"/>
          <c:showCatName val="0"/>
          <c:showSerName val="0"/>
          <c:showPercent val="0"/>
          <c:showBubbleSize val="0"/>
        </c:dLbls>
        <c:gapWidth val="150"/>
        <c:shape val="cylinder"/>
        <c:axId val="21984000"/>
        <c:axId val="21985536"/>
        <c:axId val="0"/>
      </c:bar3DChart>
      <c:catAx>
        <c:axId val="21984000"/>
        <c:scaling>
          <c:orientation val="minMax"/>
        </c:scaling>
        <c:delete val="0"/>
        <c:axPos val="b"/>
        <c:numFmt formatCode="General" sourceLinked="1"/>
        <c:majorTickMark val="out"/>
        <c:minorTickMark val="none"/>
        <c:tickLblPos val="nextTo"/>
        <c:crossAx val="21985536"/>
        <c:crosses val="autoZero"/>
        <c:auto val="1"/>
        <c:lblAlgn val="ctr"/>
        <c:lblOffset val="100"/>
        <c:noMultiLvlLbl val="0"/>
      </c:catAx>
      <c:valAx>
        <c:axId val="21985536"/>
        <c:scaling>
          <c:orientation val="minMax"/>
        </c:scaling>
        <c:delete val="0"/>
        <c:axPos val="l"/>
        <c:majorGridlines/>
        <c:numFmt formatCode="General" sourceLinked="1"/>
        <c:majorTickMark val="out"/>
        <c:minorTickMark val="none"/>
        <c:tickLblPos val="nextTo"/>
        <c:crossAx val="21984000"/>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107875</c:v>
                </c:pt>
                <c:pt idx="1">
                  <c:v>79429</c:v>
                </c:pt>
                <c:pt idx="2">
                  <c:v>520437</c:v>
                </c:pt>
                <c:pt idx="3">
                  <c:v>152042</c:v>
                </c:pt>
                <c:pt idx="4">
                  <c:v>154207</c:v>
                </c:pt>
              </c:numCache>
            </c:numRef>
          </c:val>
          <c:extLst xmlns:c16r2="http://schemas.microsoft.com/office/drawing/2015/06/chart">
            <c:ext xmlns:c16="http://schemas.microsoft.com/office/drawing/2014/chart" uri="{C3380CC4-5D6E-409C-BE32-E72D297353CC}">
              <c16:uniqueId val="{00000000-E37E-40A6-9FE1-06E8E9AD17DC}"/>
            </c:ext>
          </c:extLst>
        </c:ser>
        <c:ser>
          <c:idx val="1"/>
          <c:order val="1"/>
          <c:tx>
            <c:strRef>
              <c:f>Лист1!$C$1</c:f>
              <c:strCache>
                <c:ptCount val="1"/>
                <c:pt idx="0">
                  <c:v>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pt idx="0">
                  <c:v>744507</c:v>
                </c:pt>
                <c:pt idx="1">
                  <c:v>753604</c:v>
                </c:pt>
                <c:pt idx="2">
                  <c:v>879169</c:v>
                </c:pt>
                <c:pt idx="3">
                  <c:v>930704</c:v>
                </c:pt>
                <c:pt idx="4">
                  <c:v>984898</c:v>
                </c:pt>
              </c:numCache>
            </c:numRef>
          </c:val>
          <c:extLst xmlns:c16r2="http://schemas.microsoft.com/office/drawing/2015/06/chart">
            <c:ext xmlns:c16="http://schemas.microsoft.com/office/drawing/2014/chart" uri="{C3380CC4-5D6E-409C-BE32-E72D297353CC}">
              <c16:uniqueId val="{00000001-E37E-40A6-9FE1-06E8E9AD17DC}"/>
            </c:ext>
          </c:extLst>
        </c:ser>
        <c:dLbls>
          <c:showLegendKey val="0"/>
          <c:showVal val="0"/>
          <c:showCatName val="0"/>
          <c:showSerName val="0"/>
          <c:showPercent val="0"/>
          <c:showBubbleSize val="0"/>
        </c:dLbls>
        <c:gapWidth val="150"/>
        <c:shape val="box"/>
        <c:axId val="93827072"/>
        <c:axId val="93828608"/>
        <c:axId val="0"/>
      </c:bar3DChart>
      <c:catAx>
        <c:axId val="93827072"/>
        <c:scaling>
          <c:orientation val="minMax"/>
        </c:scaling>
        <c:delete val="0"/>
        <c:axPos val="b"/>
        <c:numFmt formatCode="General" sourceLinked="1"/>
        <c:majorTickMark val="out"/>
        <c:minorTickMark val="none"/>
        <c:tickLblPos val="nextTo"/>
        <c:crossAx val="93828608"/>
        <c:crosses val="autoZero"/>
        <c:auto val="1"/>
        <c:lblAlgn val="ctr"/>
        <c:lblOffset val="100"/>
        <c:noMultiLvlLbl val="0"/>
      </c:catAx>
      <c:valAx>
        <c:axId val="93828608"/>
        <c:scaling>
          <c:orientation val="minMax"/>
        </c:scaling>
        <c:delete val="0"/>
        <c:axPos val="l"/>
        <c:majorGridlines/>
        <c:numFmt formatCode="General" sourceLinked="1"/>
        <c:majorTickMark val="out"/>
        <c:minorTickMark val="none"/>
        <c:tickLblPos val="nextTo"/>
        <c:crossAx val="93827072"/>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extLst xmlns:c16r2="http://schemas.microsoft.com/office/drawing/2015/06/chart">
              <c:ext xmlns:c16="http://schemas.microsoft.com/office/drawing/2014/chart" uri="{C3380CC4-5D6E-409C-BE32-E72D297353CC}">
                <c16:uniqueId val="{00000000-FE91-4C12-BCBA-7F48C4C74AAC}"/>
              </c:ext>
            </c:extLst>
          </c:dPt>
          <c:dPt>
            <c:idx val="1"/>
            <c:bubble3D val="0"/>
            <c:extLst xmlns:c16r2="http://schemas.microsoft.com/office/drawing/2015/06/chart">
              <c:ext xmlns:c16="http://schemas.microsoft.com/office/drawing/2014/chart" uri="{C3380CC4-5D6E-409C-BE32-E72D297353CC}">
                <c16:uniqueId val="{00000001-FE91-4C12-BCBA-7F48C4C74AAC}"/>
              </c:ext>
            </c:extLst>
          </c:dPt>
          <c:dPt>
            <c:idx val="2"/>
            <c:bubble3D val="0"/>
            <c:extLst xmlns:c16r2="http://schemas.microsoft.com/office/drawing/2015/06/chart">
              <c:ext xmlns:c16="http://schemas.microsoft.com/office/drawing/2014/chart" uri="{C3380CC4-5D6E-409C-BE32-E72D297353CC}">
                <c16:uniqueId val="{00000002-FE91-4C12-BCBA-7F48C4C74AAC}"/>
              </c:ext>
            </c:extLst>
          </c:dPt>
          <c:dPt>
            <c:idx val="3"/>
            <c:bubble3D val="0"/>
            <c:extLst xmlns:c16r2="http://schemas.microsoft.com/office/drawing/2015/06/chart">
              <c:ext xmlns:c16="http://schemas.microsoft.com/office/drawing/2014/chart" uri="{C3380CC4-5D6E-409C-BE32-E72D297353CC}">
                <c16:uniqueId val="{00000003-FE91-4C12-BCBA-7F48C4C74AAC}"/>
              </c:ext>
            </c:extLst>
          </c:dPt>
          <c:dPt>
            <c:idx val="4"/>
            <c:bubble3D val="0"/>
            <c:extLst xmlns:c16r2="http://schemas.microsoft.com/office/drawing/2015/06/chart">
              <c:ext xmlns:c16="http://schemas.microsoft.com/office/drawing/2014/chart" uri="{C3380CC4-5D6E-409C-BE32-E72D297353CC}">
                <c16:uniqueId val="{00000004-FE91-4C12-BCBA-7F48C4C74AAC}"/>
              </c:ext>
            </c:extLst>
          </c:dPt>
          <c:dPt>
            <c:idx val="5"/>
            <c:bubble3D val="0"/>
            <c:extLst xmlns:c16r2="http://schemas.microsoft.com/office/drawing/2015/06/chart">
              <c:ext xmlns:c16="http://schemas.microsoft.com/office/drawing/2014/chart" uri="{C3380CC4-5D6E-409C-BE32-E72D297353CC}">
                <c16:uniqueId val="{00000005-FE91-4C12-BCBA-7F48C4C74AAC}"/>
              </c:ext>
            </c:extLst>
          </c:dPt>
          <c:dPt>
            <c:idx val="6"/>
            <c:bubble3D val="0"/>
            <c:extLst xmlns:c16r2="http://schemas.microsoft.com/office/drawing/2015/06/chart">
              <c:ext xmlns:c16="http://schemas.microsoft.com/office/drawing/2014/chart" uri="{C3380CC4-5D6E-409C-BE32-E72D297353CC}">
                <c16:uniqueId val="{00000006-FE91-4C12-BCBA-7F48C4C74AAC}"/>
              </c:ext>
            </c:extLst>
          </c:dPt>
          <c:dLbls>
            <c:dLbl>
              <c:idx val="0"/>
              <c:layout/>
              <c:tx>
                <c:rich>
                  <a:bodyPr/>
                  <a:lstStyle/>
                  <a:p>
                    <a:pPr>
                      <a:defRPr/>
                    </a:pPr>
                    <a:r>
                      <a:rPr lang="ru-RU" dirty="0"/>
                      <a:t>279</a:t>
                    </a:r>
                    <a:r>
                      <a:rPr lang="ru-RU" baseline="0" dirty="0"/>
                      <a:t> 276</a:t>
                    </a:r>
                    <a:r>
                      <a:rPr lang="ru-RU" dirty="0"/>
                      <a:t>,0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E91-4C12-BCBA-7F48C4C74AAC}"/>
                </c:ext>
              </c:extLst>
            </c:dLbl>
            <c:dLbl>
              <c:idx val="1"/>
              <c:layout>
                <c:manualLayout>
                  <c:x val="-0.14977448179755137"/>
                  <c:y val="0.16868305913210466"/>
                </c:manualLayout>
              </c:layout>
              <c:tx>
                <c:rich>
                  <a:bodyPr/>
                  <a:lstStyle/>
                  <a:p>
                    <a:pPr>
                      <a:defRPr/>
                    </a:pPr>
                    <a:r>
                      <a:rPr lang="ru-RU" dirty="0"/>
                      <a:t>10 261,0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E91-4C12-BCBA-7F48C4C74AAC}"/>
                </c:ext>
              </c:extLst>
            </c:dLbl>
            <c:dLbl>
              <c:idx val="2"/>
              <c:layout>
                <c:manualLayout>
                  <c:x val="-0.15246257947846514"/>
                  <c:y val="4.427425539528454E-2"/>
                </c:manualLayout>
              </c:layout>
              <c:tx>
                <c:rich>
                  <a:bodyPr/>
                  <a:lstStyle/>
                  <a:p>
                    <a:pPr>
                      <a:defRPr/>
                    </a:pPr>
                    <a:r>
                      <a:rPr lang="ru-RU" dirty="0"/>
                      <a:t>14 438,0 </a:t>
                    </a:r>
                    <a:r>
                      <a:rPr lang="ru-RU" dirty="0" err="1"/>
                      <a:t>т.р</a:t>
                    </a:r>
                    <a:r>
                      <a:rPr lang="ru-RU" dirty="0"/>
                      <a:t>.</a:t>
                    </a:r>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FE91-4C12-BCBA-7F48C4C74AAC}"/>
                </c:ext>
              </c:extLst>
            </c:dLbl>
            <c:dLbl>
              <c:idx val="3"/>
              <c:layout/>
              <c:tx>
                <c:rich>
                  <a:bodyPr/>
                  <a:lstStyle/>
                  <a:p>
                    <a:pPr>
                      <a:defRPr/>
                    </a:pPr>
                    <a:r>
                      <a:rPr lang="ru-RU" dirty="0"/>
                      <a:t>297 667,0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FE91-4C12-BCBA-7F48C4C74AAC}"/>
                </c:ext>
              </c:extLst>
            </c:dLbl>
            <c:dLbl>
              <c:idx val="4"/>
              <c:layout/>
              <c:tx>
                <c:rich>
                  <a:bodyPr/>
                  <a:lstStyle/>
                  <a:p>
                    <a:pPr>
                      <a:defRPr/>
                    </a:pPr>
                    <a:r>
                      <a:rPr lang="ru-RU" dirty="0"/>
                      <a:t>257</a:t>
                    </a:r>
                    <a:r>
                      <a:rPr lang="ru-RU" baseline="0" dirty="0"/>
                      <a:t> 615</a:t>
                    </a:r>
                    <a:r>
                      <a:rPr lang="ru-RU" dirty="0"/>
                      <a:t>,0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FE91-4C12-BCBA-7F48C4C74AAC}"/>
                </c:ext>
              </c:extLst>
            </c:dLbl>
            <c:dLbl>
              <c:idx val="5"/>
              <c:layout/>
              <c:tx>
                <c:rich>
                  <a:bodyPr/>
                  <a:lstStyle/>
                  <a:p>
                    <a:pPr>
                      <a:defRPr/>
                    </a:pPr>
                    <a:r>
                      <a:rPr lang="ru-RU" dirty="0"/>
                      <a:t>19</a:t>
                    </a:r>
                    <a:r>
                      <a:rPr lang="ru-RU" baseline="0" dirty="0"/>
                      <a:t> 912</a:t>
                    </a:r>
                    <a:r>
                      <a:rPr lang="ru-RU" dirty="0"/>
                      <a:t>,0 </a:t>
                    </a:r>
                    <a:r>
                      <a:rPr lang="ru-RU" dirty="0" err="1"/>
                      <a:t>т.р</a:t>
                    </a:r>
                    <a:endParaRPr lang="ru-RU"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FE91-4C12-BCBA-7F48C4C74AAC}"/>
                </c:ext>
              </c:extLst>
            </c:dLbl>
            <c:dLbl>
              <c:idx val="6"/>
              <c:tx>
                <c:rich>
                  <a:bodyPr/>
                  <a:lstStyle/>
                  <a:p>
                    <a:pPr>
                      <a:defRPr/>
                    </a:pPr>
                    <a:r>
                      <a:rPr lang="ru-RU" dirty="0"/>
                      <a:t>10368</a:t>
                    </a:r>
                    <a:r>
                      <a:rPr lang="en-US" dirty="0"/>
                      <a:t>,0</a:t>
                    </a:r>
                    <a:r>
                      <a:rPr lang="ru-RU" dirty="0"/>
                      <a:t> </a:t>
                    </a:r>
                    <a:r>
                      <a:rPr lang="ru-RU" dirty="0" err="1"/>
                      <a:t>т.р</a:t>
                    </a:r>
                    <a:r>
                      <a:rPr lang="ru-RU" dirty="0"/>
                      <a:t>.</a:t>
                    </a:r>
                    <a:endParaRPr lang="en-US"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FE91-4C12-BCBA-7F48C4C74AAC}"/>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Лист1!$A$2:$A$7</c:f>
              <c:strCache>
                <c:ptCount val="6"/>
                <c:pt idx="0">
                  <c:v>Налог на доходы физических лиц - уд.вес 31,8%</c:v>
                </c:pt>
                <c:pt idx="1">
                  <c:v>Единый сельхозналог -уд.вес 1,2%</c:v>
                </c:pt>
                <c:pt idx="2">
                  <c:v>Налог, взимаемый в связи с применением патентной системы налогообложения - уд.вес 1,6%</c:v>
                </c:pt>
                <c:pt idx="3">
                  <c:v>Налог, взимаемый в связи с применением  упрощенной системы налогооблажения - уд.вес 33,8%</c:v>
                </c:pt>
                <c:pt idx="4">
                  <c:v>Налог на имущество организаций - уд.вес 29,3 %</c:v>
                </c:pt>
                <c:pt idx="5">
                  <c:v>Причие - уд.вес2,3%</c:v>
                </c:pt>
              </c:strCache>
            </c:strRef>
          </c:cat>
          <c:val>
            <c:numRef>
              <c:f>Лист1!$B$2:$B$7</c:f>
              <c:numCache>
                <c:formatCode>0.0</c:formatCode>
                <c:ptCount val="6"/>
                <c:pt idx="0" formatCode="#\ ##0.0">
                  <c:v>279276</c:v>
                </c:pt>
                <c:pt idx="1">
                  <c:v>10261</c:v>
                </c:pt>
                <c:pt idx="2">
                  <c:v>14438</c:v>
                </c:pt>
                <c:pt idx="3">
                  <c:v>297667</c:v>
                </c:pt>
                <c:pt idx="4">
                  <c:v>257615</c:v>
                </c:pt>
                <c:pt idx="5">
                  <c:v>19912</c:v>
                </c:pt>
              </c:numCache>
            </c:numRef>
          </c:val>
          <c:extLst xmlns:c16r2="http://schemas.microsoft.com/office/drawing/2015/06/chart">
            <c:ext xmlns:c16="http://schemas.microsoft.com/office/drawing/2014/chart" uri="{C3380CC4-5D6E-409C-BE32-E72D297353CC}">
              <c16:uniqueId val="{00000007-FE91-4C12-BCBA-7F48C4C74AAC}"/>
            </c:ext>
          </c:extLst>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3376002954869145"/>
          <c:h val="0.97318246495699101"/>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2023</c:v>
                </c:pt>
                <c:pt idx="1">
                  <c:v>2024</c:v>
                </c:pt>
                <c:pt idx="2">
                  <c:v>2025</c:v>
                </c:pt>
              </c:numCache>
            </c:numRef>
          </c:cat>
          <c:val>
            <c:numRef>
              <c:f>Лист1!$B$2:$B$4</c:f>
              <c:numCache>
                <c:formatCode>0.0</c:formatCode>
                <c:ptCount val="3"/>
                <c:pt idx="0">
                  <c:v>1912798</c:v>
                </c:pt>
                <c:pt idx="1">
                  <c:v>1109815</c:v>
                </c:pt>
                <c:pt idx="2">
                  <c:v>1167583</c:v>
                </c:pt>
              </c:numCache>
            </c:numRef>
          </c:val>
          <c:extLst xmlns:c16r2="http://schemas.microsoft.com/office/drawing/2015/06/chart">
            <c:ext xmlns:c16="http://schemas.microsoft.com/office/drawing/2014/chart" uri="{C3380CC4-5D6E-409C-BE32-E72D297353CC}">
              <c16:uniqueId val="{00000000-2CBF-45BE-A276-0EEBCAB946A4}"/>
            </c:ext>
          </c:extLst>
        </c:ser>
        <c:dLbls>
          <c:showLegendKey val="0"/>
          <c:showVal val="0"/>
          <c:showCatName val="0"/>
          <c:showSerName val="0"/>
          <c:showPercent val="0"/>
          <c:showBubbleSize val="0"/>
        </c:dLbls>
        <c:gapWidth val="150"/>
        <c:shape val="cylinder"/>
        <c:axId val="64726144"/>
        <c:axId val="64727680"/>
        <c:axId val="0"/>
      </c:bar3DChart>
      <c:catAx>
        <c:axId val="64726144"/>
        <c:scaling>
          <c:orientation val="minMax"/>
        </c:scaling>
        <c:delete val="0"/>
        <c:axPos val="b"/>
        <c:numFmt formatCode="General" sourceLinked="1"/>
        <c:majorTickMark val="out"/>
        <c:minorTickMark val="none"/>
        <c:tickLblPos val="nextTo"/>
        <c:crossAx val="64727680"/>
        <c:crosses val="autoZero"/>
        <c:auto val="1"/>
        <c:lblAlgn val="ctr"/>
        <c:lblOffset val="100"/>
        <c:noMultiLvlLbl val="0"/>
      </c:catAx>
      <c:valAx>
        <c:axId val="64727680"/>
        <c:scaling>
          <c:orientation val="minMax"/>
        </c:scaling>
        <c:delete val="1"/>
        <c:axPos val="l"/>
        <c:numFmt formatCode="0.0" sourceLinked="1"/>
        <c:majorTickMark val="out"/>
        <c:minorTickMark val="none"/>
        <c:tickLblPos val="nextTo"/>
        <c:crossAx val="6472614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7.2292859500745585E-2"/>
          <c:y val="5.243834709941767E-3"/>
          <c:w val="0.92770718313208567"/>
          <c:h val="0.98805793940301667"/>
        </c:manualLayout>
      </c:layout>
      <c:pie3DChart>
        <c:varyColors val="1"/>
        <c:ser>
          <c:idx val="0"/>
          <c:order val="0"/>
          <c:tx>
            <c:strRef>
              <c:f>Лист1!$B$1</c:f>
              <c:strCache>
                <c:ptCount val="1"/>
                <c:pt idx="0">
                  <c:v>Столбец1</c:v>
                </c:pt>
              </c:strCache>
            </c:strRef>
          </c:tx>
          <c:explosion val="25"/>
          <c:dPt>
            <c:idx val="0"/>
            <c:bubble3D val="0"/>
            <c:explosion val="3"/>
            <c:extLst xmlns:c16r2="http://schemas.microsoft.com/office/drawing/2015/06/chart">
              <c:ext xmlns:c16="http://schemas.microsoft.com/office/drawing/2014/chart" uri="{C3380CC4-5D6E-409C-BE32-E72D297353CC}">
                <c16:uniqueId val="{00000000-1718-4DCF-8E51-9B36E2CEB6F2}"/>
              </c:ext>
            </c:extLst>
          </c:dPt>
          <c:dPt>
            <c:idx val="1"/>
            <c:bubble3D val="0"/>
            <c:extLst xmlns:c16r2="http://schemas.microsoft.com/office/drawing/2015/06/chart">
              <c:ext xmlns:c16="http://schemas.microsoft.com/office/drawing/2014/chart" uri="{C3380CC4-5D6E-409C-BE32-E72D297353CC}">
                <c16:uniqueId val="{00000001-1718-4DCF-8E51-9B36E2CEB6F2}"/>
              </c:ext>
            </c:extLst>
          </c:dPt>
          <c:dPt>
            <c:idx val="2"/>
            <c:bubble3D val="0"/>
            <c:explosion val="8"/>
            <c:extLst xmlns:c16r2="http://schemas.microsoft.com/office/drawing/2015/06/chart">
              <c:ext xmlns:c16="http://schemas.microsoft.com/office/drawing/2014/chart" uri="{C3380CC4-5D6E-409C-BE32-E72D297353CC}">
                <c16:uniqueId val="{00000002-1718-4DCF-8E51-9B36E2CEB6F2}"/>
              </c:ext>
            </c:extLst>
          </c:dPt>
          <c:dPt>
            <c:idx val="3"/>
            <c:bubble3D val="0"/>
            <c:extLst xmlns:c16r2="http://schemas.microsoft.com/office/drawing/2015/06/chart">
              <c:ext xmlns:c16="http://schemas.microsoft.com/office/drawing/2014/chart" uri="{C3380CC4-5D6E-409C-BE32-E72D297353CC}">
                <c16:uniqueId val="{00000003-1718-4DCF-8E51-9B36E2CEB6F2}"/>
              </c:ext>
            </c:extLst>
          </c:dPt>
          <c:dPt>
            <c:idx val="4"/>
            <c:bubble3D val="0"/>
            <c:extLst xmlns:c16r2="http://schemas.microsoft.com/office/drawing/2015/06/chart">
              <c:ext xmlns:c16="http://schemas.microsoft.com/office/drawing/2014/chart" uri="{C3380CC4-5D6E-409C-BE32-E72D297353CC}">
                <c16:uniqueId val="{00000004-1718-4DCF-8E51-9B36E2CEB6F2}"/>
              </c:ext>
            </c:extLst>
          </c:dPt>
          <c:dPt>
            <c:idx val="5"/>
            <c:bubble3D val="0"/>
            <c:extLst xmlns:c16r2="http://schemas.microsoft.com/office/drawing/2015/06/chart">
              <c:ext xmlns:c16="http://schemas.microsoft.com/office/drawing/2014/chart" uri="{C3380CC4-5D6E-409C-BE32-E72D297353CC}">
                <c16:uniqueId val="{00000005-1718-4DCF-8E51-9B36E2CEB6F2}"/>
              </c:ext>
            </c:extLst>
          </c:dPt>
          <c:dPt>
            <c:idx val="6"/>
            <c:bubble3D val="0"/>
            <c:extLst xmlns:c16r2="http://schemas.microsoft.com/office/drawing/2015/06/chart">
              <c:ext xmlns:c16="http://schemas.microsoft.com/office/drawing/2014/chart" uri="{C3380CC4-5D6E-409C-BE32-E72D297353CC}">
                <c16:uniqueId val="{00000006-1718-4DCF-8E51-9B36E2CEB6F2}"/>
              </c:ext>
            </c:extLst>
          </c:dPt>
          <c:dPt>
            <c:idx val="7"/>
            <c:bubble3D val="0"/>
            <c:extLst xmlns:c16r2="http://schemas.microsoft.com/office/drawing/2015/06/chart">
              <c:ext xmlns:c16="http://schemas.microsoft.com/office/drawing/2014/chart" uri="{C3380CC4-5D6E-409C-BE32-E72D297353CC}">
                <c16:uniqueId val="{00000007-1718-4DCF-8E51-9B36E2CEB6F2}"/>
              </c:ext>
            </c:extLst>
          </c:dPt>
          <c:dPt>
            <c:idx val="8"/>
            <c:bubble3D val="0"/>
            <c:extLst xmlns:c16r2="http://schemas.microsoft.com/office/drawing/2015/06/chart">
              <c:ext xmlns:c16="http://schemas.microsoft.com/office/drawing/2014/chart" uri="{C3380CC4-5D6E-409C-BE32-E72D297353CC}">
                <c16:uniqueId val="{00000008-1718-4DCF-8E51-9B36E2CEB6F2}"/>
              </c:ext>
            </c:extLst>
          </c:dPt>
          <c:dPt>
            <c:idx val="9"/>
            <c:bubble3D val="0"/>
            <c:extLst xmlns:c16r2="http://schemas.microsoft.com/office/drawing/2015/06/chart">
              <c:ext xmlns:c16="http://schemas.microsoft.com/office/drawing/2014/chart" uri="{C3380CC4-5D6E-409C-BE32-E72D297353CC}">
                <c16:uniqueId val="{00000009-1718-4DCF-8E51-9B36E2CEB6F2}"/>
              </c:ext>
            </c:extLst>
          </c:dPt>
          <c:dPt>
            <c:idx val="10"/>
            <c:bubble3D val="0"/>
            <c:extLst xmlns:c16r2="http://schemas.microsoft.com/office/drawing/2015/06/chart">
              <c:ext xmlns:c16="http://schemas.microsoft.com/office/drawing/2014/chart" uri="{C3380CC4-5D6E-409C-BE32-E72D297353CC}">
                <c16:uniqueId val="{0000000A-1718-4DCF-8E51-9B36E2CEB6F2}"/>
              </c:ext>
            </c:extLst>
          </c:dPt>
          <c:dLbls>
            <c:dLbl>
              <c:idx val="0"/>
              <c:layout>
                <c:manualLayout>
                  <c:x val="9.9704954980592037E-2"/>
                  <c:y val="2.1018499781909779E-2"/>
                </c:manualLayout>
              </c:layout>
              <c:tx>
                <c:rich>
                  <a:bodyPr/>
                  <a:lstStyle/>
                  <a:p>
                    <a:pPr>
                      <a:defRPr sz="1400"/>
                    </a:pPr>
                    <a:r>
                      <a:rPr lang="ru-RU" sz="1400" dirty="0"/>
                      <a:t>Общегосударственные вопросы – 245 824,0 (12,9%)</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3917405607221318"/>
                      <c:h val="0.18221600407734651"/>
                    </c:manualLayout>
                  </c15:layout>
                  <c15:showDataLabelsRange val="0"/>
                </c:ext>
                <c:ext xmlns:c16="http://schemas.microsoft.com/office/drawing/2014/chart" uri="{C3380CC4-5D6E-409C-BE32-E72D297353CC}">
                  <c16:uniqueId val="{00000000-1718-4DCF-8E51-9B36E2CEB6F2}"/>
                </c:ext>
              </c:extLst>
            </c:dLbl>
            <c:dLbl>
              <c:idx val="1"/>
              <c:layout>
                <c:manualLayout>
                  <c:x val="-0.36236593431920627"/>
                  <c:y val="-0.30842580704368994"/>
                </c:manualLayout>
              </c:layout>
              <c:tx>
                <c:rich>
                  <a:bodyPr/>
                  <a:lstStyle/>
                  <a:p>
                    <a:pPr>
                      <a:defRPr sz="1400"/>
                    </a:pPr>
                    <a:r>
                      <a:rPr lang="ru-RU" sz="1400" dirty="0"/>
                      <a:t>Средства</a:t>
                    </a:r>
                    <a:r>
                      <a:rPr lang="ru-RU" sz="1400" baseline="0" dirty="0"/>
                      <a:t> массовой информации -20862,0 (1,1%)</a:t>
                    </a:r>
                    <a:endParaRPr lang="ru-RU" sz="1400" dirty="0"/>
                  </a:p>
                  <a:p>
                    <a:pPr>
                      <a:defRPr sz="1400"/>
                    </a:pP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1718-4DCF-8E51-9B36E2CEB6F2}"/>
                </c:ext>
              </c:extLst>
            </c:dLbl>
            <c:dLbl>
              <c:idx val="2"/>
              <c:layout>
                <c:manualLayout>
                  <c:x val="-0.22135866410171767"/>
                  <c:y val="-6.7699739786108076E-2"/>
                </c:manualLayout>
              </c:layout>
              <c:tx>
                <c:rich>
                  <a:bodyPr/>
                  <a:lstStyle/>
                  <a:p>
                    <a:pPr>
                      <a:defRPr sz="1400"/>
                    </a:pPr>
                    <a:r>
                      <a:rPr lang="ru-RU" sz="1400" dirty="0"/>
                      <a:t>Национальная экономика– 22606,0 (1,2%)</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1224732786194808"/>
                      <c:h val="0.14425898815632102"/>
                    </c:manualLayout>
                  </c15:layout>
                  <c15:showDataLabelsRange val="0"/>
                </c:ext>
                <c:ext xmlns:c16="http://schemas.microsoft.com/office/drawing/2014/chart" uri="{C3380CC4-5D6E-409C-BE32-E72D297353CC}">
                  <c16:uniqueId val="{00000002-1718-4DCF-8E51-9B36E2CEB6F2}"/>
                </c:ext>
              </c:extLst>
            </c:dLbl>
            <c:dLbl>
              <c:idx val="3"/>
              <c:layout>
                <c:manualLayout>
                  <c:x val="-0.14697219015728533"/>
                  <c:y val="-0.22964926416307416"/>
                </c:manualLayout>
              </c:layout>
              <c:tx>
                <c:rich>
                  <a:bodyPr/>
                  <a:lstStyle/>
                  <a:p>
                    <a:pPr>
                      <a:defRPr sz="1400"/>
                    </a:pPr>
                    <a:r>
                      <a:rPr lang="ru-RU" sz="1400" dirty="0"/>
                      <a:t>Межбюджетные</a:t>
                    </a:r>
                    <a:r>
                      <a:rPr lang="ru-RU" sz="1400" baseline="0" dirty="0"/>
                      <a:t> трансферты</a:t>
                    </a:r>
                    <a:r>
                      <a:rPr lang="ru-RU" sz="1400" dirty="0"/>
                      <a:t> – 6000,0 (0,3%)</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1718-4DCF-8E51-9B36E2CEB6F2}"/>
                </c:ext>
              </c:extLst>
            </c:dLbl>
            <c:dLbl>
              <c:idx val="4"/>
              <c:layout>
                <c:manualLayout>
                  <c:x val="8.8687392770600532E-2"/>
                  <c:y val="3.6493939096130759E-2"/>
                </c:manualLayout>
              </c:layout>
              <c:tx>
                <c:rich>
                  <a:bodyPr/>
                  <a:lstStyle/>
                  <a:p>
                    <a:pPr>
                      <a:defRPr sz="1400"/>
                    </a:pPr>
                    <a:r>
                      <a:rPr lang="ru-RU" sz="1400" baseline="0" dirty="0"/>
                      <a:t>Образование –1389604,0 (72,6</a:t>
                    </a:r>
                    <a:r>
                      <a:rPr lang="ru-RU" sz="1400" dirty="0"/>
                      <a:t>%)</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1718-4DCF-8E51-9B36E2CEB6F2}"/>
                </c:ext>
              </c:extLst>
            </c:dLbl>
            <c:dLbl>
              <c:idx val="6"/>
              <c:layout>
                <c:manualLayout>
                  <c:x val="-0.16537483816613791"/>
                  <c:y val="-1.7586106079574713E-3"/>
                </c:manualLayout>
              </c:layout>
              <c:tx>
                <c:rich>
                  <a:bodyPr/>
                  <a:lstStyle/>
                  <a:p>
                    <a:pPr>
                      <a:defRPr sz="1400"/>
                    </a:pPr>
                    <a:r>
                      <a:rPr lang="ru-RU" sz="1400" dirty="0"/>
                      <a:t>Культура – 120529,0 (6,3%)</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1718-4DCF-8E51-9B36E2CEB6F2}"/>
                </c:ext>
              </c:extLst>
            </c:dLbl>
            <c:dLbl>
              <c:idx val="7"/>
              <c:layout>
                <c:manualLayout>
                  <c:x val="-0.11009952934790394"/>
                  <c:y val="-4.9901608874663259E-2"/>
                </c:manualLayout>
              </c:layout>
              <c:tx>
                <c:rich>
                  <a:bodyPr/>
                  <a:lstStyle/>
                  <a:p>
                    <a:pPr>
                      <a:defRPr sz="1400"/>
                    </a:pPr>
                    <a:r>
                      <a:rPr lang="ru-RU" sz="1400" dirty="0"/>
                      <a:t>Социальная политика – 10060,0 (0,5%)</a:t>
                    </a:r>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260819662625429"/>
                      <c:h val="0.11300026916253532"/>
                    </c:manualLayout>
                  </c15:layout>
                  <c15:showDataLabelsRange val="0"/>
                </c:ext>
                <c:ext xmlns:c16="http://schemas.microsoft.com/office/drawing/2014/chart" uri="{C3380CC4-5D6E-409C-BE32-E72D297353CC}">
                  <c16:uniqueId val="{00000007-1718-4DCF-8E51-9B36E2CEB6F2}"/>
                </c:ext>
              </c:extLst>
            </c:dLbl>
            <c:dLbl>
              <c:idx val="8"/>
              <c:layout>
                <c:manualLayout>
                  <c:x val="-0.14412155093484788"/>
                  <c:y val="-0.13750935520013755"/>
                </c:manualLayout>
              </c:layout>
              <c:tx>
                <c:rich>
                  <a:bodyPr/>
                  <a:lstStyle/>
                  <a:p>
                    <a:pPr>
                      <a:defRPr sz="1400"/>
                    </a:pPr>
                    <a:r>
                      <a:rPr lang="ru-RU" sz="1400" dirty="0"/>
                      <a:t>Физическая культура и спорт – 97163,0 (5,1%)</a:t>
                    </a:r>
                    <a:endParaRPr lang="ru-RU" sz="18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1718-4DCF-8E51-9B36E2CEB6F2}"/>
                </c:ext>
              </c:extLst>
            </c:dLbl>
            <c:dLbl>
              <c:idx val="9"/>
              <c:layout>
                <c:manualLayout>
                  <c:x val="9.5485487838357669E-2"/>
                  <c:y val="-7.6553518406630619E-2"/>
                </c:manualLayout>
              </c:layout>
              <c:tx>
                <c:rich>
                  <a:bodyPr/>
                  <a:lstStyle/>
                  <a:p>
                    <a:pPr>
                      <a:defRPr sz="1400"/>
                    </a:pPr>
                    <a:r>
                      <a:rPr lang="ru-RU" sz="1400" dirty="0"/>
                      <a:t>Средства массовой информации – 15279,0 (2</a:t>
                    </a:r>
                    <a:r>
                      <a:rPr lang="en-US" sz="1400" dirty="0"/>
                      <a:t>%</a:t>
                    </a:r>
                    <a:r>
                      <a:rPr lang="ru-RU" sz="14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1718-4DCF-8E51-9B36E2CEB6F2}"/>
                </c:ext>
              </c:extLst>
            </c:dLbl>
            <c:dLbl>
              <c:idx val="10"/>
              <c:layout>
                <c:manualLayout>
                  <c:x val="0.20853755000592225"/>
                  <c:y val="-9.8276510367253503E-2"/>
                </c:manualLayout>
              </c:layout>
              <c:tx>
                <c:rich>
                  <a:bodyPr/>
                  <a:lstStyle/>
                  <a:p>
                    <a:pPr>
                      <a:defRPr sz="1400"/>
                    </a:pPr>
                    <a:r>
                      <a:rPr lang="ru-RU" sz="1400" dirty="0"/>
                      <a:t>Межбюджетные трансферты – 9285,0 (1,0</a:t>
                    </a:r>
                    <a:r>
                      <a:rPr lang="en-US" sz="1400" dirty="0"/>
                      <a:t>%</a:t>
                    </a:r>
                    <a:r>
                      <a:rPr lang="ru-RU" sz="14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1718-4DCF-8E51-9B36E2CEB6F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Лист1!$A$2:$A$10</c:f>
              <c:strCache>
                <c:ptCount val="9"/>
                <c:pt idx="0">
                  <c:v>Общегосударственные расходы -245 824,0 т.р.</c:v>
                </c:pt>
                <c:pt idx="1">
                  <c:v>Межбюджетные трансферты - 6000,0 т.р.</c:v>
                </c:pt>
                <c:pt idx="2">
                  <c:v>Национальная экономика - 22 606,0 т.р.</c:v>
                </c:pt>
                <c:pt idx="3">
                  <c:v>Жилищно-коммунальное хозяйство- 62 736,0 т.р.</c:v>
                </c:pt>
                <c:pt idx="4">
                  <c:v>Образование - 1 389 604,0 т.р.</c:v>
                </c:pt>
                <c:pt idx="5">
                  <c:v>Культура - 120 529,0 т.р</c:v>
                </c:pt>
                <c:pt idx="6">
                  <c:v>Социальная политика - 10 060,0 т.р.</c:v>
                </c:pt>
                <c:pt idx="7">
                  <c:v>Физическая культура и спорт - 97 163,0 т.о.</c:v>
                </c:pt>
                <c:pt idx="8">
                  <c:v>Средства массовой информации - 20 862,0 т.р.</c:v>
                </c:pt>
              </c:strCache>
            </c:strRef>
          </c:cat>
          <c:val>
            <c:numRef>
              <c:f>Лист1!$B$2:$B$10</c:f>
              <c:numCache>
                <c:formatCode>0.00%</c:formatCode>
                <c:ptCount val="9"/>
                <c:pt idx="0">
                  <c:v>0.129</c:v>
                </c:pt>
                <c:pt idx="1">
                  <c:v>3.0000000000000001E-3</c:v>
                </c:pt>
                <c:pt idx="2">
                  <c:v>1.2E-2</c:v>
                </c:pt>
                <c:pt idx="3">
                  <c:v>2.9000000000000001E-2</c:v>
                </c:pt>
                <c:pt idx="4">
                  <c:v>0.72599999999999998</c:v>
                </c:pt>
                <c:pt idx="5">
                  <c:v>6.3E-2</c:v>
                </c:pt>
                <c:pt idx="6">
                  <c:v>5.0000000000000001E-3</c:v>
                </c:pt>
                <c:pt idx="7">
                  <c:v>5.0999999999999997E-2</c:v>
                </c:pt>
                <c:pt idx="8">
                  <c:v>1.0999999999999999E-2</c:v>
                </c:pt>
              </c:numCache>
            </c:numRef>
          </c:val>
          <c:extLst xmlns:c16r2="http://schemas.microsoft.com/office/drawing/2015/06/chart">
            <c:ext xmlns:c16="http://schemas.microsoft.com/office/drawing/2014/chart" uri="{C3380CC4-5D6E-409C-BE32-E72D297353CC}">
              <c16:uniqueId val="{0000000B-1718-4DCF-8E51-9B36E2CEB6F2}"/>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extLst xmlns:c16r2="http://schemas.microsoft.com/office/drawing/2015/06/chart">
              <c:ext xmlns:c16="http://schemas.microsoft.com/office/drawing/2014/chart" uri="{C3380CC4-5D6E-409C-BE32-E72D297353CC}">
                <c16:uniqueId val="{00000000-FCED-466D-BC30-6AFB9520403C}"/>
              </c:ext>
            </c:extLst>
          </c:dPt>
          <c:dPt>
            <c:idx val="1"/>
            <c:bubble3D val="0"/>
            <c:extLst xmlns:c16r2="http://schemas.microsoft.com/office/drawing/2015/06/chart">
              <c:ext xmlns:c16="http://schemas.microsoft.com/office/drawing/2014/chart" uri="{C3380CC4-5D6E-409C-BE32-E72D297353CC}">
                <c16:uniqueId val="{00000001-FCED-466D-BC30-6AFB9520403C}"/>
              </c:ext>
            </c:extLst>
          </c:dPt>
          <c:dLbls>
            <c:dLbl>
              <c:idx val="0"/>
              <c:layout>
                <c:manualLayout>
                  <c:x val="4.791666666666667E-2"/>
                  <c:y val="1.5625E-2"/>
                </c:manualLayout>
              </c:layout>
              <c:tx>
                <c:rich>
                  <a:bodyPr/>
                  <a:lstStyle/>
                  <a:p>
                    <a:pPr>
                      <a:defRPr/>
                    </a:pPr>
                    <a:r>
                      <a:rPr lang="en-US" sz="1400" dirty="0"/>
                      <a:t>1</a:t>
                    </a:r>
                    <a:r>
                      <a:rPr lang="en-US" sz="1400" baseline="0" dirty="0"/>
                      <a:t> 731311</a:t>
                    </a:r>
                    <a:r>
                      <a:rPr lang="en-US" sz="1400" dirty="0"/>
                      <a:t>,0 </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CED-466D-BC30-6AFB9520403C}"/>
                </c:ext>
              </c:extLst>
            </c:dLbl>
            <c:dLbl>
              <c:idx val="1"/>
              <c:layout>
                <c:manualLayout>
                  <c:x val="-8.124991797900262E-2"/>
                  <c:y val="-7.8125000000000028E-2"/>
                </c:manualLayout>
              </c:layout>
              <c:tx>
                <c:rich>
                  <a:bodyPr/>
                  <a:lstStyle/>
                  <a:p>
                    <a:pPr>
                      <a:defRPr sz="1400"/>
                    </a:pPr>
                    <a:r>
                      <a:rPr lang="en-US" dirty="0"/>
                      <a:t>40776,0</a:t>
                    </a:r>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804583333333333"/>
                      <c:h val="7.7718750000000003E-2"/>
                    </c:manualLayout>
                  </c15:layout>
                  <c15:showDataLabelsRange val="0"/>
                </c:ext>
                <c:ext xmlns:c16="http://schemas.microsoft.com/office/drawing/2014/chart" uri="{C3380CC4-5D6E-409C-BE32-E72D297353CC}">
                  <c16:uniqueId val="{00000001-FCED-466D-BC30-6AFB9520403C}"/>
                </c:ext>
              </c:extLst>
            </c:dLbl>
            <c:dLbl>
              <c:idx val="2"/>
              <c:layout>
                <c:manualLayout>
                  <c:x val="-2.0833333333333524E-3"/>
                  <c:y val="-0.14374987696850394"/>
                </c:manualLayout>
              </c:layout>
              <c:tx>
                <c:rich>
                  <a:bodyPr/>
                  <a:lstStyle/>
                  <a:p>
                    <a:r>
                      <a:rPr lang="en-US" sz="1400" dirty="0"/>
                      <a:t>140 711,0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43646653543307"/>
                      <c:h val="5.8968749999999986E-2"/>
                    </c:manualLayout>
                  </c15:layout>
                  <c15:showDataLabelsRange val="0"/>
                </c:ext>
                <c:ext xmlns:c16="http://schemas.microsoft.com/office/drawing/2014/chart" uri="{C3380CC4-5D6E-409C-BE32-E72D297353CC}">
                  <c16:uniqueId val="{00000002-FCED-466D-BC30-6AFB9520403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Лист1!$A$2:$A$4</c:f>
              <c:strCache>
                <c:ptCount val="3"/>
                <c:pt idx="0">
                  <c:v>Муниципальные программы МО "Тахтамукайский район" - 91%</c:v>
                </c:pt>
                <c:pt idx="1">
                  <c:v>Ведомственные целевые программы - 2 %</c:v>
                </c:pt>
                <c:pt idx="2">
                  <c:v>Иные расходы - 7%</c:v>
                </c:pt>
              </c:strCache>
            </c:strRef>
          </c:cat>
          <c:val>
            <c:numRef>
              <c:f>Лист1!$B$2:$B$4</c:f>
              <c:numCache>
                <c:formatCode>0.0</c:formatCode>
                <c:ptCount val="3"/>
                <c:pt idx="0">
                  <c:v>1731311</c:v>
                </c:pt>
                <c:pt idx="1">
                  <c:v>40776</c:v>
                </c:pt>
                <c:pt idx="2">
                  <c:v>140711</c:v>
                </c:pt>
              </c:numCache>
            </c:numRef>
          </c:val>
          <c:extLst xmlns:c16r2="http://schemas.microsoft.com/office/drawing/2015/06/chart">
            <c:ext xmlns:c16="http://schemas.microsoft.com/office/drawing/2014/chart" uri="{C3380CC4-5D6E-409C-BE32-E72D297353CC}">
              <c16:uniqueId val="{00000003-FCED-466D-BC30-6AFB9520403C}"/>
            </c:ext>
          </c:extLst>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manualLayout>
          <c:xMode val="edge"/>
          <c:yMode val="edge"/>
          <c:x val="0.6530821850393701"/>
          <c:y val="0.16148080708661416"/>
          <c:w val="0.33441781496062994"/>
          <c:h val="0.70203838582677169"/>
        </c:manualLayout>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extLst xmlns:c16r2="http://schemas.microsoft.com/office/drawing/2015/06/chart">
              <c:ext xmlns:c16="http://schemas.microsoft.com/office/drawing/2014/chart" uri="{C3380CC4-5D6E-409C-BE32-E72D297353CC}">
                <c16:uniqueId val="{00000000-4AFA-430D-B469-953D22EB5915}"/>
              </c:ext>
            </c:extLst>
          </c:dPt>
          <c:cat>
            <c:strRef>
              <c:f>Лист1!$A$2:$A$3</c:f>
              <c:strCache>
                <c:ptCount val="2"/>
                <c:pt idx="0">
                  <c:v>Расходы направленные на социальную сферу - 1 638 218,0 тыс.руб. - (86%)</c:v>
                </c:pt>
                <c:pt idx="1">
                  <c:v>Расходы в других отраслях - 274 430,0 тыс.руб. (14%)</c:v>
                </c:pt>
              </c:strCache>
            </c:strRef>
          </c:cat>
          <c:val>
            <c:numRef>
              <c:f>Лист1!$B$2:$B$3</c:f>
              <c:numCache>
                <c:formatCode>General</c:formatCode>
                <c:ptCount val="2"/>
                <c:pt idx="0">
                  <c:v>1638218</c:v>
                </c:pt>
                <c:pt idx="1">
                  <c:v>274430</c:v>
                </c:pt>
              </c:numCache>
            </c:numRef>
          </c:val>
          <c:extLst xmlns:c16r2="http://schemas.microsoft.com/office/drawing/2015/06/chart">
            <c:ext xmlns:c16="http://schemas.microsoft.com/office/drawing/2014/chart" uri="{C3380CC4-5D6E-409C-BE32-E72D297353CC}">
              <c16:uniqueId val="{00000001-4AFA-430D-B469-953D22EB5915}"/>
            </c:ext>
          </c:extLst>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Лист1!$A$2:$A$4</c:f>
              <c:strCache>
                <c:ptCount val="3"/>
                <c:pt idx="0">
                  <c:v>Социальное обеспечение населения - 350,0 т.р.</c:v>
                </c:pt>
                <c:pt idx="1">
                  <c:v>Охрана семьи и детства - 5 310,0 т.р.</c:v>
                </c:pt>
                <c:pt idx="2">
                  <c:v>Пенсионное обеспечение - 4 400,0 т.р.</c:v>
                </c:pt>
              </c:strCache>
            </c:strRef>
          </c:cat>
          <c:val>
            <c:numRef>
              <c:f>Лист1!$B$2:$B$4</c:f>
              <c:numCache>
                <c:formatCode>0.0</c:formatCode>
                <c:ptCount val="3"/>
                <c:pt idx="0">
                  <c:v>350</c:v>
                </c:pt>
                <c:pt idx="1">
                  <c:v>5310</c:v>
                </c:pt>
                <c:pt idx="2">
                  <c:v>4400</c:v>
                </c:pt>
              </c:numCache>
            </c:numRef>
          </c:val>
          <c:extLst xmlns:c16r2="http://schemas.microsoft.com/office/drawing/2015/06/chart">
            <c:ext xmlns:c16="http://schemas.microsoft.com/office/drawing/2014/chart" uri="{C3380CC4-5D6E-409C-BE32-E72D297353CC}">
              <c16:uniqueId val="{00000000-7347-4D0C-88EC-C27F543ABDC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a:t>Доходы бюджета – </a:t>
          </a:r>
          <a:r>
            <a:rPr lang="ru-RU" sz="1600" dirty="0"/>
            <a:t>поступающие в бюджет денежные средства</a:t>
          </a:r>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a:t>Налоговые и неналоговые доходы</a:t>
          </a:r>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a:t>Налоговые доходы – </a:t>
          </a:r>
          <a:r>
            <a:rPr lang="ru-RU" sz="1200" b="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a:t>Неналоговые доходы –</a:t>
          </a:r>
          <a:r>
            <a:rPr lang="ru-RU" sz="1200" b="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a:t>Безвозмездные поступления</a:t>
          </a:r>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a:t>Федеральный уровень</a:t>
          </a:r>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a:t>Определяет масштаб проблемы, правовые и финансовые механизмы  ее решения</a:t>
          </a:r>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a:t>Региональный уровень</a:t>
          </a:r>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a:t>Местный бюджет</a:t>
          </a:r>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37425"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custLinFactNeighborX="4760" custLinFactNeighborY="23982">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6745" custLinFactNeighborY="18629"/>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2281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a:t>Доходы бюджета – </a:t>
          </a:r>
          <a:r>
            <a:rPr lang="ru-RU" sz="1600" kern="1200" dirty="0"/>
            <a:t>поступающие в бюджет денежные средства</a:t>
          </a:r>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a:t>Налоговые и неналоговые доходы</a:t>
          </a:r>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6"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Налоговые доходы – </a:t>
          </a:r>
          <a:r>
            <a:rPr lang="ru-RU" sz="1200" b="0" kern="120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1"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Неналоговые доходы –</a:t>
          </a:r>
          <a:r>
            <a:rPr lang="ru-RU" sz="1200" b="0" kern="120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Безвозмездные поступления</a:t>
          </a:r>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a:t>Определяет масштаб проблемы, правовые и финансовые механизмы  ее решения</a:t>
          </a:r>
        </a:p>
      </dsp:txBody>
      <dsp:txXfrm>
        <a:off x="48275" y="1055474"/>
        <a:ext cx="2261330" cy="1434050"/>
      </dsp:txXfrm>
    </dsp:sp>
    <dsp:sp modelId="{0F0DDA91-7B1F-4086-BA22-2612ABDE1692}">
      <dsp:nvSpPr>
        <dsp:cNvPr id="0" name=""/>
        <dsp:cNvSpPr/>
      </dsp:nvSpPr>
      <dsp:spPr>
        <a:xfrm>
          <a:off x="1397559" y="1630943"/>
          <a:ext cx="2631708" cy="2631708"/>
        </a:xfrm>
        <a:prstGeom prst="leftCircularArrow">
          <a:avLst>
            <a:gd name="adj1" fmla="val 3473"/>
            <a:gd name="adj2" fmla="val 430630"/>
            <a:gd name="adj3" fmla="val 2775521"/>
            <a:gd name="adj4" fmla="val 9593869"/>
            <a:gd name="adj5" fmla="val 40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Федеральный уровень</a:t>
          </a:r>
        </a:p>
      </dsp:txBody>
      <dsp:txXfrm>
        <a:off x="550343" y="2558476"/>
        <a:ext cx="2040714" cy="782208"/>
      </dsp:txXfrm>
    </dsp:sp>
    <dsp:sp modelId="{5263AC0C-57E2-4B7E-9482-C55B560B3D6E}">
      <dsp:nvSpPr>
        <dsp:cNvPr id="0" name=""/>
        <dsp:cNvSpPr/>
      </dsp:nvSpPr>
      <dsp:spPr>
        <a:xfrm>
          <a:off x="2991994" y="991799"/>
          <a:ext cx="2350560" cy="26642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p>
      </dsp:txBody>
      <dsp:txXfrm>
        <a:off x="3053307" y="1624030"/>
        <a:ext cx="2227934" cy="1970742"/>
      </dsp:txXfrm>
    </dsp:sp>
    <dsp:sp modelId="{9F92F024-5E80-4186-9995-DBDD6A91B4C7}">
      <dsp:nvSpPr>
        <dsp:cNvPr id="0" name=""/>
        <dsp:cNvSpPr/>
      </dsp:nvSpPr>
      <dsp:spPr>
        <a:xfrm rot="20289698">
          <a:off x="4530251" y="713821"/>
          <a:ext cx="2836509" cy="2836509"/>
        </a:xfrm>
        <a:prstGeom prst="circularArrow">
          <a:avLst>
            <a:gd name="adj1" fmla="val 3222"/>
            <a:gd name="adj2" fmla="val 397165"/>
            <a:gd name="adj3" fmla="val 19929719"/>
            <a:gd name="adj4" fmla="val 13077906"/>
            <a:gd name="adj5" fmla="val 37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672418" y="79209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Региональный уровень</a:t>
          </a:r>
        </a:p>
      </dsp:txBody>
      <dsp:txXfrm>
        <a:off x="3696754" y="816426"/>
        <a:ext cx="2040714" cy="782208"/>
      </dsp:txXfrm>
    </dsp:sp>
    <dsp:sp modelId="{25E57405-2AE0-4827-8187-88AAC89AFD81}">
      <dsp:nvSpPr>
        <dsp:cNvPr id="0" name=""/>
        <dsp:cNvSpPr/>
      </dsp:nvSpPr>
      <dsp:spPr>
        <a:xfrm>
          <a:off x="6059823" y="1323662"/>
          <a:ext cx="2350560" cy="2380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p>
      </dsp:txBody>
      <dsp:txXfrm>
        <a:off x="6114616" y="1378455"/>
        <a:ext cx="2240974" cy="1761185"/>
      </dsp:txXfrm>
    </dsp:sp>
    <dsp:sp modelId="{CB28327E-CD5A-4BFF-A781-EBBC375FC581}">
      <dsp:nvSpPr>
        <dsp:cNvPr id="0" name=""/>
        <dsp:cNvSpPr/>
      </dsp:nvSpPr>
      <dsp:spPr>
        <a:xfrm>
          <a:off x="6234721" y="2769728"/>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Местный бюджет</a:t>
          </a:r>
        </a:p>
      </dsp:txBody>
      <dsp:txXfrm>
        <a:off x="6259057" y="2794064"/>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0.14464</cdr:x>
      <cdr:y>0.45763</cdr:y>
    </cdr:from>
    <cdr:to>
      <cdr:x>0.33612</cdr:x>
      <cdr:y>0.54237</cdr:y>
    </cdr:to>
    <cdr:sp macro="" textlink="">
      <cdr:nvSpPr>
        <cdr:cNvPr id="2" name="TextBox 1"/>
        <cdr:cNvSpPr txBox="1"/>
      </cdr:nvSpPr>
      <cdr:spPr>
        <a:xfrm xmlns:a="http://schemas.openxmlformats.org/drawingml/2006/main">
          <a:off x="1080120" y="1944216"/>
          <a:ext cx="142989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a:solidFill>
                <a:schemeClr val="tx1"/>
              </a:solidFill>
            </a:rPr>
            <a:t>1 912 798 </a:t>
          </a:r>
          <a:r>
            <a:rPr lang="ru-RU" sz="1400" b="1" dirty="0" err="1">
              <a:solidFill>
                <a:schemeClr val="tx1"/>
              </a:solidFill>
            </a:rPr>
            <a:t>т.р</a:t>
          </a:r>
          <a:r>
            <a:rPr lang="ru-RU" sz="1400" b="1" dirty="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0.34212</cdr:x>
      <cdr:y>0.11388</cdr:y>
    </cdr:from>
    <cdr:to>
      <cdr:x>0.39475</cdr:x>
      <cdr:y>0.25313</cdr:y>
    </cdr:to>
    <cdr:cxnSp macro="">
      <cdr:nvCxnSpPr>
        <cdr:cNvPr id="11" name="Прямая со стрелкой 10">
          <a:extLst xmlns:a="http://schemas.openxmlformats.org/drawingml/2006/main">
            <a:ext uri="{FF2B5EF4-FFF2-40B4-BE49-F238E27FC236}">
              <a16:creationId xmlns:a16="http://schemas.microsoft.com/office/drawing/2014/main" xmlns="" id="{4F172627-5637-2B40-31C7-1E149FB4C69E}"/>
            </a:ext>
          </a:extLst>
        </cdr:cNvPr>
        <cdr:cNvCxnSpPr/>
      </cdr:nvCxnSpPr>
      <cdr:spPr>
        <a:xfrm xmlns:a="http://schemas.openxmlformats.org/drawingml/2006/main">
          <a:off x="2808436" y="647725"/>
          <a:ext cx="432048" cy="79208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0.29826</cdr:x>
      <cdr:y>0.16451</cdr:y>
    </cdr:from>
    <cdr:to>
      <cdr:x>0.36843</cdr:x>
      <cdr:y>0.26579</cdr:y>
    </cdr:to>
    <cdr:cxnSp macro="">
      <cdr:nvCxnSpPr>
        <cdr:cNvPr id="14" name="Прямая со стрелкой 13">
          <a:extLst xmlns:a="http://schemas.openxmlformats.org/drawingml/2006/main">
            <a:ext uri="{FF2B5EF4-FFF2-40B4-BE49-F238E27FC236}">
              <a16:creationId xmlns:a16="http://schemas.microsoft.com/office/drawing/2014/main" xmlns="" id="{D5828D9B-B235-1547-0F1C-FB72226F8FB1}"/>
            </a:ext>
          </a:extLst>
        </cdr:cNvPr>
        <cdr:cNvCxnSpPr/>
      </cdr:nvCxnSpPr>
      <cdr:spPr>
        <a:xfrm xmlns:a="http://schemas.openxmlformats.org/drawingml/2006/main">
          <a:off x="2448396" y="935757"/>
          <a:ext cx="576064" cy="57606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0.17545</cdr:x>
      <cdr:y>0.22781</cdr:y>
    </cdr:from>
    <cdr:to>
      <cdr:x>0.27194</cdr:x>
      <cdr:y>0.27845</cdr:y>
    </cdr:to>
    <cdr:cxnSp macro="">
      <cdr:nvCxnSpPr>
        <cdr:cNvPr id="17" name="Прямая со стрелкой 16">
          <a:extLst xmlns:a="http://schemas.openxmlformats.org/drawingml/2006/main">
            <a:ext uri="{FF2B5EF4-FFF2-40B4-BE49-F238E27FC236}">
              <a16:creationId xmlns:a16="http://schemas.microsoft.com/office/drawing/2014/main" xmlns="" id="{31932D43-6025-A48C-402C-5DD442F7D58F}"/>
            </a:ext>
          </a:extLst>
        </cdr:cNvPr>
        <cdr:cNvCxnSpPr/>
      </cdr:nvCxnSpPr>
      <cdr:spPr>
        <a:xfrm xmlns:a="http://schemas.openxmlformats.org/drawingml/2006/main">
          <a:off x="1440284" y="1295797"/>
          <a:ext cx="792088" cy="28803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0.51755</cdr:x>
      <cdr:y>0.11388</cdr:y>
    </cdr:from>
    <cdr:to>
      <cdr:x>0.53071</cdr:x>
      <cdr:y>0.25313</cdr:y>
    </cdr:to>
    <cdr:cxnSp macro="">
      <cdr:nvCxnSpPr>
        <cdr:cNvPr id="19" name="Прямая со стрелкой 18">
          <a:extLst xmlns:a="http://schemas.openxmlformats.org/drawingml/2006/main">
            <a:ext uri="{FF2B5EF4-FFF2-40B4-BE49-F238E27FC236}">
              <a16:creationId xmlns:a16="http://schemas.microsoft.com/office/drawing/2014/main" xmlns="" id="{F9FA8E4B-D6ED-018B-CF3A-544ABAAD1493}"/>
            </a:ext>
          </a:extLst>
        </cdr:cNvPr>
        <cdr:cNvCxnSpPr/>
      </cdr:nvCxnSpPr>
      <cdr:spPr>
        <a:xfrm xmlns:a="http://schemas.openxmlformats.org/drawingml/2006/main" flipH="1">
          <a:off x="4248596" y="647725"/>
          <a:ext cx="108012" cy="79208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0.60527</cdr:x>
      <cdr:y>0.21515</cdr:y>
    </cdr:from>
    <cdr:to>
      <cdr:x>0.63158</cdr:x>
      <cdr:y>0.27845</cdr:y>
    </cdr:to>
    <cdr:cxnSp macro="">
      <cdr:nvCxnSpPr>
        <cdr:cNvPr id="25" name="Прямая со стрелкой 24">
          <a:extLst xmlns:a="http://schemas.openxmlformats.org/drawingml/2006/main">
            <a:ext uri="{FF2B5EF4-FFF2-40B4-BE49-F238E27FC236}">
              <a16:creationId xmlns:a16="http://schemas.microsoft.com/office/drawing/2014/main" xmlns="" id="{0ADCC701-F756-D6B0-C779-0838BF03804C}"/>
            </a:ext>
          </a:extLst>
        </cdr:cNvPr>
        <cdr:cNvCxnSpPr/>
      </cdr:nvCxnSpPr>
      <cdr:spPr>
        <a:xfrm xmlns:a="http://schemas.openxmlformats.org/drawingml/2006/main" flipH="1">
          <a:off x="4968676" y="1223789"/>
          <a:ext cx="216024" cy="3600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0.78689</cdr:x>
      <cdr:y>0.11388</cdr:y>
    </cdr:from>
    <cdr:to>
      <cdr:x>0.81148</cdr:x>
      <cdr:y>0.30377</cdr:y>
    </cdr:to>
    <cdr:cxnSp macro="">
      <cdr:nvCxnSpPr>
        <cdr:cNvPr id="27" name="Прямая со стрелкой 26">
          <a:extLst xmlns:a="http://schemas.openxmlformats.org/drawingml/2006/main">
            <a:ext uri="{FF2B5EF4-FFF2-40B4-BE49-F238E27FC236}">
              <a16:creationId xmlns:a16="http://schemas.microsoft.com/office/drawing/2014/main" xmlns="" id="{4053510E-2E87-A4CA-E187-1EC42A08A894}"/>
            </a:ext>
          </a:extLst>
        </cdr:cNvPr>
        <cdr:cNvCxnSpPr/>
      </cdr:nvCxnSpPr>
      <cdr:spPr>
        <a:xfrm xmlns:a="http://schemas.openxmlformats.org/drawingml/2006/main">
          <a:off x="6912892" y="647725"/>
          <a:ext cx="216024" cy="108012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0.90984</cdr:x>
      <cdr:y>0.25313</cdr:y>
    </cdr:from>
    <cdr:to>
      <cdr:x>0.92623</cdr:x>
      <cdr:y>0.34175</cdr:y>
    </cdr:to>
    <cdr:cxnSp macro="">
      <cdr:nvCxnSpPr>
        <cdr:cNvPr id="30" name="Прямая со стрелкой 29">
          <a:extLst xmlns:a="http://schemas.openxmlformats.org/drawingml/2006/main">
            <a:ext uri="{FF2B5EF4-FFF2-40B4-BE49-F238E27FC236}">
              <a16:creationId xmlns:a16="http://schemas.microsoft.com/office/drawing/2014/main" xmlns="" id="{FF20E89A-C312-D8E1-F997-E00F40A9B3BA}"/>
            </a:ext>
          </a:extLst>
        </cdr:cNvPr>
        <cdr:cNvCxnSpPr/>
      </cdr:nvCxnSpPr>
      <cdr:spPr>
        <a:xfrm xmlns:a="http://schemas.openxmlformats.org/drawingml/2006/main" flipH="1">
          <a:off x="7993012" y="1439813"/>
          <a:ext cx="144016" cy="50405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0.50001</cdr:x>
      <cdr:y>0.72154</cdr:y>
    </cdr:from>
    <cdr:to>
      <cdr:x>0.50001</cdr:x>
      <cdr:y>0.78483</cdr:y>
    </cdr:to>
    <cdr:cxnSp macro="">
      <cdr:nvCxnSpPr>
        <cdr:cNvPr id="33" name="Прямая со стрелкой 32">
          <a:extLst xmlns:a="http://schemas.openxmlformats.org/drawingml/2006/main">
            <a:ext uri="{FF2B5EF4-FFF2-40B4-BE49-F238E27FC236}">
              <a16:creationId xmlns:a16="http://schemas.microsoft.com/office/drawing/2014/main" xmlns="" id="{CDCBA277-D4AC-6A83-28A3-EAD0D1BE5DD5}"/>
            </a:ext>
          </a:extLst>
        </cdr:cNvPr>
        <cdr:cNvCxnSpPr/>
      </cdr:nvCxnSpPr>
      <cdr:spPr>
        <a:xfrm xmlns:a="http://schemas.openxmlformats.org/drawingml/2006/main" flipV="1">
          <a:off x="4392612" y="4104109"/>
          <a:ext cx="0" cy="3600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09.11.2022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18</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pPr>
              <a:defRPr/>
            </a:pPr>
            <a:fld id="{A09BD795-D448-4A3F-A00A-84326D04F6C5}" type="datetimeFigureOut">
              <a:rPr lang="ru-RU" smtClean="0"/>
              <a:pPr>
                <a:defRPr/>
              </a:pPr>
              <a:t>09.11.2022</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09.11.2022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09.11.2022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pPr>
              <a:defRPr/>
            </a:pPr>
            <a:fld id="{CE47F05A-E00B-4E36-BA99-02540FC9A48E}" type="datetimeFigureOut">
              <a:rPr lang="ru-RU" smtClean="0"/>
              <a:pPr>
                <a:defRPr/>
              </a:pPr>
              <a:t>09.11.2022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pPr>
              <a:defRPr/>
            </a:pPr>
            <a:fld id="{17050665-8D58-46AF-BE46-03C231992A2F}" type="datetimeFigureOut">
              <a:rPr lang="ru-RU" smtClean="0"/>
              <a:pPr>
                <a:defRPr/>
              </a:pPr>
              <a:t>09.11.2022</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pPr>
              <a:defRPr/>
            </a:pPr>
            <a:fld id="{ACC79D77-351F-44DA-A01B-7056FAB89389}" type="datetimeFigureOut">
              <a:rPr lang="ru-RU" smtClean="0"/>
              <a:pPr>
                <a:defRPr/>
              </a:pPr>
              <a:t>09.11.2022</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pPr>
              <a:defRPr/>
            </a:pPr>
            <a:fld id="{F721027D-4059-469F-8F00-9787C8EF1CA2}" type="datetimeFigureOut">
              <a:rPr lang="ru-RU" smtClean="0"/>
              <a:pPr>
                <a:defRPr/>
              </a:pPr>
              <a:t>09.11.2022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B3BD102C-F4C8-4B06-BCC2-639851A0F63E}"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pPr>
              <a:defRPr/>
            </a:pPr>
            <a:fld id="{966DB77F-2089-43E4-9221-E830DB73F88D}" type="datetimeFigureOut">
              <a:rPr lang="ru-RU" smtClean="0"/>
              <a:pPr>
                <a:defRPr/>
              </a:pPr>
              <a:t>09.11.2022</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35933479-A60A-480E-8C6B-268551222AF2}" type="datetimeFigureOut">
              <a:rPr lang="ru-RU" smtClean="0"/>
              <a:pPr>
                <a:defRPr/>
              </a:pPr>
              <a:t>09.11.2022</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pPr>
              <a:defRPr/>
            </a:pPr>
            <a:fld id="{149DAFFF-998B-4488-923B-0AB275EDB2BC}" type="datetimeFigureOut">
              <a:rPr lang="ru-RU" smtClean="0"/>
              <a:pPr>
                <a:defRPr/>
              </a:pPr>
              <a:t>09.11.2022</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pPr>
              <a:defRPr/>
            </a:pPr>
            <a:fld id="{6F6BB943-E027-4F80-893C-9071788449DC}" type="datetimeFigureOut">
              <a:rPr lang="ru-RU" smtClean="0"/>
              <a:pPr>
                <a:defRPr/>
              </a:pPr>
              <a:t>09.11.2022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78A734A-18AB-4DE1-A352-32BB22A22F73}" type="datetimeFigureOut">
              <a:rPr lang="ru-RU" smtClean="0"/>
              <a:pPr>
                <a:defRPr/>
              </a:pPr>
              <a:t>09.11.2022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C6A9F3C-A00C-4BF5-8980-103AC1BA867F}"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a:t>Бюджет для граждан</a:t>
            </a:r>
          </a:p>
        </p:txBody>
      </p:sp>
      <p:sp>
        <p:nvSpPr>
          <p:cNvPr id="3" name="Подзаголовок 2"/>
          <p:cNvSpPr>
            <a:spLocks noGrp="1"/>
          </p:cNvSpPr>
          <p:nvPr>
            <p:ph type="subTitle" idx="1"/>
          </p:nvPr>
        </p:nvSpPr>
        <p:spPr>
          <a:xfrm>
            <a:off x="1403350" y="5680076"/>
            <a:ext cx="6841058" cy="1277316"/>
          </a:xfrm>
        </p:spPr>
        <p:txBody>
          <a:bodyPr rtlCol="0">
            <a:normAutofit fontScale="92500" lnSpcReduction="20000"/>
          </a:bodyPr>
          <a:lstStyle/>
          <a:p>
            <a:pPr algn="ctr" fontAlgn="auto">
              <a:buClr>
                <a:schemeClr val="accent6">
                  <a:lumMod val="75000"/>
                </a:schemeClr>
              </a:buClr>
              <a:defRPr/>
            </a:pPr>
            <a:r>
              <a:rPr lang="ru-RU" dirty="0">
                <a:solidFill>
                  <a:schemeClr val="tx1"/>
                </a:solidFill>
              </a:rPr>
              <a:t>Путеводитель по проекту  бюджету муниципального образования «Тахтамукайский район» на 2023 год и плановый период 2024 и 2025 годов </a:t>
            </a: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7" y="980728"/>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Светлана\Desktop\9OlGfkUu5x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704" y="2644776"/>
            <a:ext cx="6819900" cy="303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a:t>Структура доходов  бюджета МО «Тахтамукайский район» (2021-2025 гг.)</a:t>
            </a:r>
            <a:br>
              <a:rPr lang="ru-RU" sz="2000" dirty="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1292501917"/>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a:t>Структура налоговых доходов в проекте бюджета МО «Тахтамукайский район»  на 2023 год</a:t>
            </a:r>
          </a:p>
        </p:txBody>
      </p:sp>
      <p:graphicFrame>
        <p:nvGraphicFramePr>
          <p:cNvPr id="3" name="Диаграмма 4"/>
          <p:cNvGraphicFramePr>
            <a:graphicFrameLocks/>
          </p:cNvGraphicFramePr>
          <p:nvPr>
            <p:extLst>
              <p:ext uri="{D42A27DB-BD31-4B8C-83A1-F6EECF244321}">
                <p14:modId xmlns:p14="http://schemas.microsoft.com/office/powerpoint/2010/main" val="351545299"/>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a:t>КРУПНЕЙШИЕ НАЛОГОПЛАТЕЛЬЩИКИ В ТАХТАМУКАЙСКОМ РАЙОНЕ</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48347" y="2736489"/>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a:t>ООО«Пластиктрейд</a:t>
            </a:r>
            <a:r>
              <a:rPr lang="ru-RU" sz="1400" b="1" dirty="0"/>
              <a:t>»</a:t>
            </a:r>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a:t>ООО «Новые технологии»</a:t>
            </a:r>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a:t>ООО «Дом </a:t>
            </a:r>
            <a:r>
              <a:rPr lang="ru-RU" sz="1400" b="1" dirty="0" err="1"/>
              <a:t>БытХим</a:t>
            </a:r>
            <a:r>
              <a:rPr lang="ru-RU" sz="1400" b="1" dirty="0"/>
              <a:t>»</a:t>
            </a:r>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a:t>ООО «</a:t>
            </a:r>
            <a:r>
              <a:rPr lang="ru-RU" sz="1400" b="1" dirty="0" err="1"/>
              <a:t>Новатек</a:t>
            </a:r>
            <a:r>
              <a:rPr lang="ru-RU" sz="1400" b="1" dirty="0"/>
              <a:t>»</a:t>
            </a:r>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a:t>ООО «Мебельная фабрика «ИВНА»</a:t>
            </a:r>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a:t>ООО «Окна – Гарант»</a:t>
            </a:r>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a:t>ООО «</a:t>
            </a:r>
            <a:r>
              <a:rPr lang="ru-RU" sz="1400" b="1" dirty="0" err="1"/>
              <a:t>Леруа-Мерлен</a:t>
            </a:r>
            <a:r>
              <a:rPr lang="ru-RU" sz="1400" b="1" dirty="0"/>
              <a:t>»</a:t>
            </a:r>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a:t>ООО «ИКЕА-МОС»</a:t>
            </a:r>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a:t>ООО Автоцентр «Юг-Авто»</a:t>
            </a:r>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sz="2000" dirty="0"/>
              <a:t>Сведения о межбюджетных трансфертах, поступающих в бюджет  муниципального образования «Тахтамукайский район»</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94450635"/>
              </p:ext>
            </p:extLst>
          </p:nvPr>
        </p:nvGraphicFramePr>
        <p:xfrm>
          <a:off x="683568" y="764704"/>
          <a:ext cx="8064896" cy="5970510"/>
        </p:xfrm>
        <a:graphic>
          <a:graphicData uri="http://schemas.openxmlformats.org/drawingml/2006/table">
            <a:tbl>
              <a:tblPr>
                <a:tableStyleId>{5C22544A-7EE6-4342-B048-85BDC9FD1C3A}</a:tableStyleId>
              </a:tblPr>
              <a:tblGrid>
                <a:gridCol w="5283230"/>
                <a:gridCol w="946539"/>
                <a:gridCol w="927223"/>
                <a:gridCol w="907904"/>
              </a:tblGrid>
              <a:tr h="288032">
                <a:tc>
                  <a:txBody>
                    <a:bodyPr/>
                    <a:lstStyle/>
                    <a:p>
                      <a:pPr algn="ctr" fontAlgn="ctr"/>
                      <a:endParaRPr lang="ru-RU" sz="500" b="0" i="0" u="none" strike="noStrike">
                        <a:effectLst/>
                        <a:latin typeface="Century"/>
                      </a:endParaRPr>
                    </a:p>
                  </a:txBody>
                  <a:tcPr marL="3146" marR="3146" marT="3146" marB="0" anchor="ctr"/>
                </a:tc>
                <a:tc>
                  <a:txBody>
                    <a:bodyPr/>
                    <a:lstStyle/>
                    <a:p>
                      <a:pPr algn="ctr" fontAlgn="ctr"/>
                      <a:endParaRPr lang="ru-RU" sz="500" b="0" i="0" u="none" strike="noStrike">
                        <a:effectLst/>
                        <a:latin typeface="Century"/>
                      </a:endParaRPr>
                    </a:p>
                  </a:txBody>
                  <a:tcPr marL="3146" marR="3146" marT="3146" marB="0" anchor="ctr"/>
                </a:tc>
                <a:tc>
                  <a:txBody>
                    <a:bodyPr/>
                    <a:lstStyle/>
                    <a:p>
                      <a:pPr algn="ctr" fontAlgn="ctr"/>
                      <a:endParaRPr lang="ru-RU" sz="500" b="0" i="0" u="none" strike="noStrike">
                        <a:effectLst/>
                        <a:latin typeface="Century"/>
                      </a:endParaRPr>
                    </a:p>
                  </a:txBody>
                  <a:tcPr marL="3146" marR="3146" marT="3146" marB="0" anchor="ctr"/>
                </a:tc>
                <a:tc>
                  <a:txBody>
                    <a:bodyPr/>
                    <a:lstStyle/>
                    <a:p>
                      <a:pPr algn="ctr" fontAlgn="ctr"/>
                      <a:r>
                        <a:rPr lang="ru-RU" sz="500" u="none" strike="noStrike">
                          <a:effectLst/>
                        </a:rPr>
                        <a:t>тыс.руб.</a:t>
                      </a:r>
                      <a:endParaRPr lang="ru-RU" sz="500" b="0" i="0" u="none" strike="noStrike">
                        <a:effectLst/>
                        <a:latin typeface="Century"/>
                      </a:endParaRPr>
                    </a:p>
                  </a:txBody>
                  <a:tcPr marL="3146" marR="3146" marT="3146" marB="0" anchor="ctr"/>
                </a:tc>
              </a:tr>
              <a:tr h="245251">
                <a:tc>
                  <a:txBody>
                    <a:bodyPr/>
                    <a:lstStyle/>
                    <a:p>
                      <a:pPr algn="ctr" fontAlgn="ctr"/>
                      <a:r>
                        <a:rPr lang="ru-RU" sz="800" u="none" strike="noStrike" dirty="0">
                          <a:effectLst/>
                        </a:rPr>
                        <a:t>НАИМЕНОВАНИЕ</a:t>
                      </a:r>
                      <a:endParaRPr lang="ru-RU" sz="800" b="0" i="0" u="none" strike="noStrike" dirty="0">
                        <a:effectLst/>
                        <a:latin typeface="Century"/>
                      </a:endParaRPr>
                    </a:p>
                  </a:txBody>
                  <a:tcPr marL="3146" marR="3146" marT="3146" marB="0" anchor="ctr"/>
                </a:tc>
                <a:tc>
                  <a:txBody>
                    <a:bodyPr/>
                    <a:lstStyle/>
                    <a:p>
                      <a:pPr algn="ctr" fontAlgn="ctr"/>
                      <a:r>
                        <a:rPr lang="ru-RU" sz="800" u="none" strike="noStrike">
                          <a:effectLst/>
                        </a:rPr>
                        <a:t>2023 год</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2024 год</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2025 год</a:t>
                      </a:r>
                      <a:endParaRPr lang="ru-RU" sz="800" b="0" i="0" u="none" strike="noStrike">
                        <a:effectLst/>
                        <a:latin typeface="Century"/>
                      </a:endParaRPr>
                    </a:p>
                  </a:txBody>
                  <a:tcPr marL="3146" marR="3146" marT="3146" marB="0" anchor="ctr"/>
                </a:tc>
              </a:tr>
              <a:tr h="197424">
                <a:tc>
                  <a:txBody>
                    <a:bodyPr/>
                    <a:lstStyle/>
                    <a:p>
                      <a:pPr algn="ctr" fontAlgn="ctr"/>
                      <a:r>
                        <a:rPr lang="ru-RU" sz="800" u="none" strike="noStrike" dirty="0">
                          <a:effectLst/>
                        </a:rPr>
                        <a:t>Субсидии, всего</a:t>
                      </a:r>
                      <a:endParaRPr lang="ru-RU" sz="800" b="1" i="0" u="none" strike="noStrike" dirty="0">
                        <a:effectLst/>
                        <a:latin typeface="Century"/>
                      </a:endParaRPr>
                    </a:p>
                  </a:txBody>
                  <a:tcPr marL="3146" marR="3146" marT="3146" marB="0" anchor="ctr"/>
                </a:tc>
                <a:tc>
                  <a:txBody>
                    <a:bodyPr/>
                    <a:lstStyle/>
                    <a:p>
                      <a:pPr algn="ctr" fontAlgn="ctr"/>
                      <a:r>
                        <a:rPr lang="ru-RU" sz="800" u="none" strike="noStrike" dirty="0">
                          <a:effectLst/>
                        </a:rPr>
                        <a:t> 1 910 916,0   </a:t>
                      </a:r>
                      <a:endParaRPr lang="ru-RU" sz="800" b="0" i="0" u="none" strike="noStrike" dirty="0">
                        <a:effectLst/>
                        <a:latin typeface="Century"/>
                      </a:endParaRPr>
                    </a:p>
                  </a:txBody>
                  <a:tcPr marL="3146" marR="3146" marT="3146" marB="0" anchor="ctr"/>
                </a:tc>
                <a:tc>
                  <a:txBody>
                    <a:bodyPr/>
                    <a:lstStyle/>
                    <a:p>
                      <a:pPr algn="ctr" fontAlgn="ctr"/>
                      <a:r>
                        <a:rPr lang="ru-RU" sz="800" u="none" strike="noStrike">
                          <a:effectLst/>
                        </a:rPr>
                        <a:t>   267 826,9   </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171 227,8   </a:t>
                      </a:r>
                      <a:endParaRPr lang="ru-RU" sz="800" b="0" i="0" u="none" strike="noStrike">
                        <a:effectLst/>
                        <a:latin typeface="Century"/>
                      </a:endParaRPr>
                    </a:p>
                  </a:txBody>
                  <a:tcPr marL="3146" marR="3146" marT="3146" marB="0" anchor="ctr"/>
                </a:tc>
              </a:tr>
              <a:tr h="242329">
                <a:tc>
                  <a:txBody>
                    <a:bodyPr/>
                    <a:lstStyle/>
                    <a:p>
                      <a:pPr algn="ctr" fontAlgn="ctr"/>
                      <a:r>
                        <a:rPr lang="ru-RU" sz="800" u="none" strike="noStrike">
                          <a:effectLst/>
                        </a:rPr>
                        <a:t>в том числе:</a:t>
                      </a:r>
                      <a:endParaRPr lang="ru-RU" sz="800" b="1" i="0" u="none" strike="noStrike">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effectLst/>
                        <a:latin typeface="Century"/>
                      </a:endParaRPr>
                    </a:p>
                  </a:txBody>
                  <a:tcPr marL="3146" marR="3146" marT="3146" marB="0" anchor="ctr"/>
                </a:tc>
              </a:tr>
              <a:tr h="382624">
                <a:tc>
                  <a:txBody>
                    <a:bodyPr/>
                    <a:lstStyle/>
                    <a:p>
                      <a:pPr algn="ctr" fontAlgn="ctr"/>
                      <a:r>
                        <a:rPr lang="ru-RU" sz="800" u="none" strike="noStrike">
                          <a:effectLst/>
                        </a:rPr>
                        <a:t>Субсидии местным бюджетам на государственную поддержку отрасли культуры (обеспечение учреждений культуры специализированным автотранспортом для обслуживания населения, в том числе сельского населения)</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effectLst/>
                        <a:latin typeface="Century"/>
                      </a:endParaRPr>
                    </a:p>
                  </a:txBody>
                  <a:tcPr marL="3146" marR="3146" marT="3146" marB="0" anchor="ctr"/>
                </a:tc>
                <a:tc>
                  <a:txBody>
                    <a:bodyPr/>
                    <a:lstStyle/>
                    <a:p>
                      <a:pPr algn="ctr" fontAlgn="ctr"/>
                      <a:r>
                        <a:rPr lang="ru-RU" sz="800" u="none" strike="noStrike" dirty="0">
                          <a:effectLst/>
                        </a:rPr>
                        <a:t>        3 813,6   </a:t>
                      </a:r>
                      <a:endParaRPr lang="ru-RU" sz="800" b="0" i="0" u="none" strike="noStrike" dirty="0">
                        <a:effectLst/>
                        <a:latin typeface="Century"/>
                      </a:endParaRPr>
                    </a:p>
                  </a:txBody>
                  <a:tcPr marL="3146" marR="3146" marT="3146" marB="0" anchor="ctr"/>
                </a:tc>
                <a:tc>
                  <a:txBody>
                    <a:bodyPr/>
                    <a:lstStyle/>
                    <a:p>
                      <a:pPr algn="ctr" fontAlgn="ctr"/>
                      <a:r>
                        <a:rPr lang="ru-RU" sz="800" u="none" strike="noStrike" dirty="0">
                          <a:effectLst/>
                        </a:rPr>
                        <a:t>                 -     </a:t>
                      </a:r>
                      <a:endParaRPr lang="ru-RU" sz="800" b="0" i="0" u="none" strike="noStrike" dirty="0">
                        <a:solidFill>
                          <a:srgbClr val="FF0000"/>
                        </a:solidFill>
                        <a:effectLst/>
                        <a:latin typeface="Century"/>
                      </a:endParaRPr>
                    </a:p>
                  </a:txBody>
                  <a:tcPr marL="3146" marR="3146" marT="3146" marB="0" anchor="ctr"/>
                </a:tc>
              </a:tr>
              <a:tr h="286968">
                <a:tc>
                  <a:txBody>
                    <a:bodyPr/>
                    <a:lstStyle/>
                    <a:p>
                      <a:pPr algn="ctr" fontAlgn="ctr"/>
                      <a:r>
                        <a:rPr lang="ru-RU" sz="800" u="none" strike="noStrike">
                          <a:effectLst/>
                        </a:rPr>
                        <a:t>Субсидии местным бюджетам на обеспечение развития и укрепления материально-технической базы муниципальных домов культуры в населенных пунктах с числом жителей до 50 тысяч человек</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565,7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565,7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556,7   </a:t>
                      </a:r>
                      <a:endParaRPr lang="ru-RU" sz="800" b="0" i="0" u="none" strike="noStrike" dirty="0">
                        <a:effectLst/>
                        <a:latin typeface="Century"/>
                      </a:endParaRPr>
                    </a:p>
                  </a:txBody>
                  <a:tcPr marL="3146" marR="3146" marT="3146" marB="0" anchor="ctr"/>
                </a:tc>
              </a:tr>
              <a:tr h="286968">
                <a:tc>
                  <a:txBody>
                    <a:bodyPr/>
                    <a:lstStyle/>
                    <a:p>
                      <a:pPr algn="ctr" fontAlgn="ctr"/>
                      <a:r>
                        <a:rPr lang="ru-RU" sz="800" u="none" strike="noStrike">
                          <a:effectLst/>
                        </a:rPr>
                        <a:t>Субсидии местным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65 055,9   </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65 055,9   </a:t>
                      </a:r>
                      <a:endParaRPr lang="ru-RU" sz="800" b="0" i="0" u="none" strike="noStrike">
                        <a:effectLst/>
                        <a:latin typeface="Century"/>
                      </a:endParaRPr>
                    </a:p>
                  </a:txBody>
                  <a:tcPr marL="3146" marR="3146" marT="3146" marB="0" anchor="ctr"/>
                </a:tc>
                <a:tc>
                  <a:txBody>
                    <a:bodyPr/>
                    <a:lstStyle/>
                    <a:p>
                      <a:pPr algn="ctr" fontAlgn="ctr"/>
                      <a:r>
                        <a:rPr lang="ru-RU" sz="800" u="none" strike="noStrike" dirty="0">
                          <a:effectLst/>
                        </a:rPr>
                        <a:t>     63 750,5   </a:t>
                      </a:r>
                      <a:endParaRPr lang="ru-RU" sz="800" b="0" i="0" u="none" strike="noStrike" dirty="0">
                        <a:effectLst/>
                        <a:latin typeface="Century"/>
                      </a:endParaRPr>
                    </a:p>
                  </a:txBody>
                  <a:tcPr marL="3146" marR="3146" marT="3146" marB="0" anchor="ctr"/>
                </a:tc>
              </a:tr>
              <a:tr h="382624">
                <a:tc>
                  <a:txBody>
                    <a:bodyPr/>
                    <a:lstStyle/>
                    <a:p>
                      <a:pPr algn="ctr" fontAlgn="ctr"/>
                      <a:r>
                        <a:rPr lang="ru-RU" sz="800" u="none" strike="noStrike">
                          <a:effectLst/>
                        </a:rPr>
                        <a:t>Субсидии местным бюджетам на поддержку отрасли культуры (комплектование книжных фондов муниципальных общедоступных библиотек и государственных центральных библиотек субъектов Российской Федерации)</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484,9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484,9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     </a:t>
                      </a:r>
                      <a:endParaRPr lang="ru-RU" sz="800" b="0" i="0" u="none" strike="noStrike" dirty="0">
                        <a:solidFill>
                          <a:srgbClr val="FF0000"/>
                        </a:solidFill>
                        <a:effectLst/>
                        <a:latin typeface="Century"/>
                      </a:endParaRPr>
                    </a:p>
                  </a:txBody>
                  <a:tcPr marL="3146" marR="3146" marT="3146" marB="0" anchor="ctr"/>
                </a:tc>
              </a:tr>
              <a:tr h="286968">
                <a:tc>
                  <a:txBody>
                    <a:bodyPr/>
                    <a:lstStyle/>
                    <a:p>
                      <a:pPr algn="ctr" fontAlgn="ctr"/>
                      <a:r>
                        <a:rPr lang="ru-RU" sz="800" u="none" strike="noStrike">
                          <a:effectLst/>
                        </a:rPr>
                        <a:t>Субсидии местным бюджетам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1 848,8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1 920,6   </a:t>
                      </a:r>
                      <a:endParaRPr lang="ru-RU" sz="800" b="0" i="0" u="none" strike="noStrike" dirty="0">
                        <a:solidFill>
                          <a:srgbClr val="FF0000"/>
                        </a:solidFill>
                        <a:effectLst/>
                        <a:latin typeface="Century"/>
                      </a:endParaRPr>
                    </a:p>
                  </a:txBody>
                  <a:tcPr marL="3146" marR="3146" marT="3146" marB="0" anchor="ctr"/>
                </a:tc>
              </a:tr>
              <a:tr h="191312">
                <a:tc>
                  <a:txBody>
                    <a:bodyPr/>
                    <a:lstStyle/>
                    <a:p>
                      <a:pPr algn="ctr" fontAlgn="ctr"/>
                      <a:r>
                        <a:rPr lang="ru-RU" sz="800" u="none" strike="noStrike">
                          <a:effectLst/>
                        </a:rPr>
                        <a:t>Субсидии местным бюджетам на реализацию мероприятий по обеспечению жильем молодых семей</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32 078,1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3146" marR="3146" marT="3146" marB="0" anchor="ctr"/>
                </a:tc>
              </a:tr>
              <a:tr h="286968">
                <a:tc>
                  <a:txBody>
                    <a:bodyPr/>
                    <a:lstStyle/>
                    <a:p>
                      <a:pPr algn="ctr" fontAlgn="ctr"/>
                      <a:r>
                        <a:rPr lang="ru-RU" sz="800" u="none" strike="noStrike">
                          <a:effectLst/>
                        </a:rPr>
                        <a:t>Субсидии местным бюджетам на создание в общеобразовательных организациях, расположенных в сельской местности, условий для занятий физической культурой и спортом</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7 687,3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8 686,0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     </a:t>
                      </a:r>
                      <a:endParaRPr lang="ru-RU" sz="800" b="0" i="0" u="none" strike="noStrike" dirty="0">
                        <a:solidFill>
                          <a:srgbClr val="FF0000"/>
                        </a:solidFill>
                        <a:effectLst/>
                        <a:latin typeface="Century"/>
                      </a:endParaRPr>
                    </a:p>
                  </a:txBody>
                  <a:tcPr marL="3146" marR="3146" marT="3146" marB="0" anchor="ctr"/>
                </a:tc>
              </a:tr>
              <a:tr h="669593">
                <a:tc>
                  <a:txBody>
                    <a:bodyPr/>
                    <a:lstStyle/>
                    <a:p>
                      <a:pPr algn="ctr" fontAlgn="ctr"/>
                      <a:r>
                        <a:rPr lang="ru-RU" sz="800" u="none" strike="noStrike">
                          <a:effectLst/>
                        </a:rPr>
                        <a:t>Субсидии местным бюджетам 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4 936,0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3146" marR="3146" marT="3146" marB="0" anchor="ctr"/>
                </a:tc>
              </a:tr>
              <a:tr h="363760">
                <a:tc>
                  <a:txBody>
                    <a:bodyPr/>
                    <a:lstStyle/>
                    <a:p>
                      <a:pPr algn="ctr" fontAlgn="ctr"/>
                      <a:r>
                        <a:rPr lang="ru-RU" sz="800" u="none" strike="noStrike">
                          <a:effectLst/>
                        </a:rPr>
                        <a:t>Субсидии местным бюджетам на создание новых мест в общеобразовательных организациях в связи с ростом числа обучающихся, вызванным демографическим фактором</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1 642 289,0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3146" marR="3146" marT="3146" marB="0" anchor="ctr"/>
                </a:tc>
              </a:tr>
              <a:tr h="363760">
                <a:tc>
                  <a:txBody>
                    <a:bodyPr/>
                    <a:lstStyle/>
                    <a:p>
                      <a:pPr algn="ctr" fontAlgn="ctr"/>
                      <a:r>
                        <a:rPr lang="ru-RU" sz="800" u="none" strike="noStrike">
                          <a:effectLst/>
                        </a:rPr>
                        <a:t>Субсидии местным бюджетам на создание центров цифрового образования детей</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20 324,3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3146" marR="3146" marT="3146" marB="0" anchor="ctr"/>
                </a:tc>
              </a:tr>
              <a:tr h="382624">
                <a:tc>
                  <a:txBody>
                    <a:bodyPr/>
                    <a:lstStyle/>
                    <a:p>
                      <a:pPr algn="ctr" fontAlgn="ctr"/>
                      <a:r>
                        <a:rPr lang="ru-RU" sz="800" u="none" strike="noStrike">
                          <a:effectLst/>
                        </a:rPr>
                        <a:t>Субсидии местным бюджетам на софинансирование мероприятий по организации в муниципальных общеобразовательных организациях бесплатного питания обучающихся, относящихся к категориям обучающихся, для которых предусмотрено бесплатное питание</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5 000,0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5 000,0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5 000,0   </a:t>
                      </a:r>
                      <a:endParaRPr lang="ru-RU" sz="800" b="0" i="0" u="none" strike="noStrike" dirty="0">
                        <a:solidFill>
                          <a:srgbClr val="FF0000"/>
                        </a:solidFill>
                        <a:effectLst/>
                        <a:latin typeface="Century"/>
                      </a:endParaRPr>
                    </a:p>
                  </a:txBody>
                  <a:tcPr marL="3146" marR="3146" marT="3146" marB="0" anchor="ctr"/>
                </a:tc>
              </a:tr>
              <a:tr h="478282">
                <a:tc>
                  <a:txBody>
                    <a:bodyPr/>
                    <a:lstStyle/>
                    <a:p>
                      <a:pPr algn="ctr" fontAlgn="ctr"/>
                      <a:r>
                        <a:rPr lang="ru-RU" sz="800" u="none" strike="noStrike">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  в рамках реализации мероприятий региональнойпрограммы дорожной деятельности федерального проекта "Дорожная сеть"</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114 700,8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100 000,0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100 000,0   </a:t>
                      </a:r>
                      <a:endParaRPr lang="ru-RU" sz="800" b="0" i="0" u="none" strike="noStrike" dirty="0">
                        <a:solidFill>
                          <a:srgbClr val="FF0000"/>
                        </a:solidFill>
                        <a:effectLst/>
                        <a:latin typeface="Century"/>
                      </a:endParaRPr>
                    </a:p>
                  </a:txBody>
                  <a:tcPr marL="3146" marR="3146" marT="3146" marB="0" anchor="ctr"/>
                </a:tc>
              </a:tr>
              <a:tr h="306099">
                <a:tc>
                  <a:txBody>
                    <a:bodyPr/>
                    <a:lstStyle/>
                    <a:p>
                      <a:pPr algn="ctr" fontAlgn="ctr"/>
                      <a:r>
                        <a:rPr lang="ru-RU" sz="800" u="none" strike="noStrike">
                          <a:effectLst/>
                        </a:rPr>
                        <a:t>Субсидии местным бюджетам на создание и модернизацию объектов спортивной инфраструктуры муниципальной собственности для занятий физической культурой и спортом</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82 372,0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solidFill>
                          <a:srgbClr val="FF0000"/>
                        </a:solidFill>
                        <a:effectLst/>
                        <a:latin typeface="Century"/>
                      </a:endParaRPr>
                    </a:p>
                  </a:txBody>
                  <a:tcPr marL="3146" marR="3146" marT="3146" marB="0" anchor="ctr"/>
                </a:tc>
              </a:tr>
              <a:tr h="191312">
                <a:tc>
                  <a:txBody>
                    <a:bodyPr/>
                    <a:lstStyle/>
                    <a:p>
                      <a:pPr algn="ctr" fontAlgn="ctr"/>
                      <a:r>
                        <a:rPr lang="ru-RU" sz="800" u="none" strike="noStrike">
                          <a:effectLst/>
                        </a:rPr>
                        <a:t>Субсидии местным бюджетам на частичную компенсацию расходов на повышение оплаты труда работников бюджетной сферы</a:t>
                      </a:r>
                      <a:endParaRPr lang="ru-RU" sz="800" b="0" i="0" u="none" strike="noStrike">
                        <a:effectLst/>
                        <a:latin typeface="Century"/>
                      </a:endParaRPr>
                    </a:p>
                  </a:txBody>
                  <a:tcPr marL="3146" marR="3146" marT="3146" marB="0" anchor="ctr"/>
                </a:tc>
                <a:tc>
                  <a:txBody>
                    <a:bodyPr/>
                    <a:lstStyle/>
                    <a:p>
                      <a:pPr algn="ctr" fontAlgn="ctr"/>
                      <a:r>
                        <a:rPr lang="ru-RU" sz="800" u="none" strike="noStrike">
                          <a:effectLst/>
                        </a:rPr>
                        <a:t>      17 794,0   </a:t>
                      </a:r>
                      <a:endParaRPr lang="ru-RU" sz="800" b="0" i="0" u="none" strike="noStrike">
                        <a:solidFill>
                          <a:srgbClr val="FF0000"/>
                        </a:solidFill>
                        <a:effectLst/>
                        <a:latin typeface="Century"/>
                      </a:endParaRPr>
                    </a:p>
                  </a:txBody>
                  <a:tcPr marL="3146" marR="3146" marT="3146" marB="0" anchor="ctr"/>
                </a:tc>
                <a:tc>
                  <a:txBody>
                    <a:bodyPr/>
                    <a:lstStyle/>
                    <a:p>
                      <a:pPr algn="ctr" fontAlgn="ctr"/>
                      <a:r>
                        <a:rPr lang="ru-RU" sz="800" u="none" strike="noStrike">
                          <a:effectLst/>
                        </a:rPr>
                        <a:t> </a:t>
                      </a:r>
                      <a:endParaRPr lang="ru-RU" sz="800" b="0" i="0" u="none" strike="noStrike">
                        <a:effectLst/>
                        <a:latin typeface="Century"/>
                      </a:endParaRPr>
                    </a:p>
                  </a:txBody>
                  <a:tcPr marL="3146" marR="3146" marT="3146"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3146" marR="3146" marT="3146" marB="0" anchor="ctr"/>
                </a:tc>
              </a:tr>
            </a:tbl>
          </a:graphicData>
        </a:graphic>
      </p:graphicFrame>
    </p:spTree>
    <p:extLst>
      <p:ext uri="{BB962C8B-B14F-4D97-AF65-F5344CB8AC3E}">
        <p14:creationId xmlns:p14="http://schemas.microsoft.com/office/powerpoint/2010/main" val="363409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80711799"/>
              </p:ext>
            </p:extLst>
          </p:nvPr>
        </p:nvGraphicFramePr>
        <p:xfrm>
          <a:off x="323528" y="-2"/>
          <a:ext cx="8712968" cy="8038748"/>
        </p:xfrm>
        <a:graphic>
          <a:graphicData uri="http://schemas.openxmlformats.org/drawingml/2006/table">
            <a:tbl>
              <a:tblPr>
                <a:tableStyleId>{5C22544A-7EE6-4342-B048-85BDC9FD1C3A}</a:tableStyleId>
              </a:tblPr>
              <a:tblGrid>
                <a:gridCol w="5707777"/>
                <a:gridCol w="1022600"/>
                <a:gridCol w="1001731"/>
                <a:gridCol w="980860"/>
              </a:tblGrid>
              <a:tr h="132690">
                <a:tc>
                  <a:txBody>
                    <a:bodyPr/>
                    <a:lstStyle/>
                    <a:p>
                      <a:pPr algn="ctr" fontAlgn="ctr"/>
                      <a:r>
                        <a:rPr lang="ru-RU" sz="800" u="none" strike="noStrike">
                          <a:effectLst/>
                        </a:rPr>
                        <a:t>Субвенции, всего</a:t>
                      </a:r>
                      <a:endParaRPr lang="ru-RU" sz="800" b="1" i="0" u="none" strike="noStrike">
                        <a:effectLst/>
                        <a:latin typeface="Century"/>
                      </a:endParaRPr>
                    </a:p>
                  </a:txBody>
                  <a:tcPr marL="1713" marR="1713" marT="1713" marB="0" anchor="ctr"/>
                </a:tc>
                <a:tc>
                  <a:txBody>
                    <a:bodyPr/>
                    <a:lstStyle/>
                    <a:p>
                      <a:pPr algn="ctr" fontAlgn="ctr"/>
                      <a:r>
                        <a:rPr lang="ru-RU" sz="800" u="none" strike="noStrike">
                          <a:effectLst/>
                        </a:rPr>
                        <a:t>    868 430,0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881 365,7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981 461,8   </a:t>
                      </a:r>
                      <a:endParaRPr lang="ru-RU" sz="800" b="0" i="0" u="none" strike="noStrike">
                        <a:effectLst/>
                        <a:latin typeface="Century"/>
                      </a:endParaRPr>
                    </a:p>
                  </a:txBody>
                  <a:tcPr marL="1713" marR="1713" marT="1713" marB="0" anchor="ctr"/>
                </a:tc>
              </a:tr>
              <a:tr h="132690">
                <a:tc>
                  <a:txBody>
                    <a:bodyPr/>
                    <a:lstStyle/>
                    <a:p>
                      <a:pPr algn="ctr" fontAlgn="ctr"/>
                      <a:r>
                        <a:rPr lang="ru-RU" sz="800" u="none" strike="noStrike">
                          <a:effectLst/>
                        </a:rPr>
                        <a:t>в том числе:</a:t>
                      </a:r>
                      <a:endParaRPr lang="ru-RU" sz="800" b="1" i="0" u="none" strike="noStrike">
                        <a:effectLst/>
                        <a:latin typeface="Century"/>
                      </a:endParaRPr>
                    </a:p>
                  </a:txBody>
                  <a:tcPr marL="1713" marR="1713" marT="1713" marB="0" anchor="ctr"/>
                </a:tc>
                <a:tc>
                  <a:txBody>
                    <a:bodyPr/>
                    <a:lstStyle/>
                    <a:p>
                      <a:pPr algn="ctr" fontAlgn="ctr"/>
                      <a:r>
                        <a:rPr lang="ru-RU" sz="800" u="none" strike="noStrike">
                          <a:effectLst/>
                        </a:rPr>
                        <a:t>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a:t>
                      </a:r>
                      <a:endParaRPr lang="ru-RU" sz="800" b="0" i="0" u="none" strike="noStrike">
                        <a:effectLst/>
                        <a:latin typeface="Century"/>
                      </a:endParaRPr>
                    </a:p>
                  </a:txBody>
                  <a:tcPr marL="1713" marR="1713" marT="1713" marB="0" anchor="ctr"/>
                </a:tc>
              </a:tr>
              <a:tr h="394392">
                <a:tc>
                  <a:txBody>
                    <a:bodyPr/>
                    <a:lstStyle/>
                    <a:p>
                      <a:pPr algn="ctr" fontAlgn="ctr"/>
                      <a:r>
                        <a:rPr lang="ru-RU" sz="800" u="none" strike="noStrike">
                          <a:effectLst/>
                        </a:rPr>
                        <a:t>Субвенции местным бюджетам на осуществление государственных полномочий Республики Адыгея по обеспечению жилыми помещениями детей-сирот и детей, оставшихся без попечения родителей, лиц из числа детей-сирот и детей, оставшихся без попечения родителей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11 757,4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9 497,6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6 704,9   </a:t>
                      </a:r>
                      <a:endParaRPr lang="ru-RU" sz="800" b="0" i="0" u="none" strike="noStrike">
                        <a:solidFill>
                          <a:srgbClr val="FF0000"/>
                        </a:solidFill>
                        <a:effectLst/>
                        <a:latin typeface="Century"/>
                      </a:endParaRPr>
                    </a:p>
                  </a:txBody>
                  <a:tcPr marL="1713" marR="1713" marT="1713" marB="0" anchor="ctr"/>
                </a:tc>
              </a:tr>
              <a:tr h="525243">
                <a:tc>
                  <a:txBody>
                    <a:bodyPr/>
                    <a:lstStyle/>
                    <a:p>
                      <a:pPr algn="ctr" fontAlgn="ctr"/>
                      <a:r>
                        <a:rPr lang="ru-RU" sz="800" u="none" strike="noStrike">
                          <a:effectLst/>
                        </a:rPr>
                        <a:t>Субвенции бюджетам муниципальных районов на осуществление полномочий Республики Адыгея по расчету и предоставлению субвенций бюджетам городских, сельских поселений, входящих в состав территорий муниципальных районов, на осуществление государственных полномочий Республики Адыгея в сфере административных правоотношений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0,5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0,5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0,5   </a:t>
                      </a:r>
                      <a:endParaRPr lang="ru-RU" sz="800" b="0" i="0" u="none" strike="noStrike">
                        <a:solidFill>
                          <a:srgbClr val="FF0000"/>
                        </a:solidFill>
                        <a:effectLst/>
                        <a:latin typeface="Century"/>
                      </a:endParaRPr>
                    </a:p>
                  </a:txBody>
                  <a:tcPr marL="1713" marR="1713" marT="1713" marB="0" anchor="ctr"/>
                </a:tc>
              </a:tr>
              <a:tr h="263541">
                <a:tc>
                  <a:txBody>
                    <a:bodyPr/>
                    <a:lstStyle/>
                    <a:p>
                      <a:pPr algn="ctr" fontAlgn="ctr"/>
                      <a:r>
                        <a:rPr lang="ru-RU" sz="800" u="none" strike="noStrike">
                          <a:effectLst/>
                        </a:rPr>
                        <a:t>Субвенции местным бюджетам на выполнение государственных полномочий Республики Адыгея по выплате ежемесячного вознаграждения и ежемесячного дополнительного вознаграждения приемным родителям</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5 524,3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5 524,3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5 524,3   </a:t>
                      </a:r>
                      <a:endParaRPr lang="ru-RU" sz="800" b="0" i="0" u="none" strike="noStrike">
                        <a:solidFill>
                          <a:srgbClr val="FF0000"/>
                        </a:solidFill>
                        <a:effectLst/>
                        <a:latin typeface="Century"/>
                      </a:endParaRPr>
                    </a:p>
                  </a:txBody>
                  <a:tcPr marL="1713" marR="1713" marT="1713" marB="0" anchor="ctr"/>
                </a:tc>
              </a:tr>
              <a:tr h="525243">
                <a:tc>
                  <a:txBody>
                    <a:bodyPr/>
                    <a:lstStyle/>
                    <a:p>
                      <a:pPr algn="ctr" fontAlgn="ctr"/>
                      <a:r>
                        <a:rPr lang="ru-RU" sz="800" u="none" strike="noStrike" dirty="0">
                          <a:effectLst/>
                        </a:rPr>
                        <a:t>Субвенции местным бюджетам на выполнение государственных полномочий Республики Адыгея по социальной поддержке детей-сирот, детей, оставшихся без попечения родителей (за исключением детей, обучающихся в федеральных образовательных учреждениях) (ежемесячные выплаты денежных средств на содержание детей, оставшихся без попечения родителей)</a:t>
                      </a:r>
                      <a:endParaRPr lang="ru-RU" sz="800" b="0" i="0" u="none" strike="noStrike" dirty="0">
                        <a:effectLst/>
                        <a:latin typeface="Century"/>
                      </a:endParaRPr>
                    </a:p>
                  </a:txBody>
                  <a:tcPr marL="1713" marR="1713" marT="1713" marB="0" anchor="ctr"/>
                </a:tc>
                <a:tc>
                  <a:txBody>
                    <a:bodyPr/>
                    <a:lstStyle/>
                    <a:p>
                      <a:pPr algn="ctr" fontAlgn="ctr"/>
                      <a:r>
                        <a:rPr lang="ru-RU" sz="800" u="none" strike="noStrike">
                          <a:effectLst/>
                        </a:rPr>
                        <a:t>      17 161,7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17 161,7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17 161,7   </a:t>
                      </a:r>
                      <a:endParaRPr lang="ru-RU" sz="800" b="0" i="0" u="none" strike="noStrike">
                        <a:solidFill>
                          <a:srgbClr val="FF0000"/>
                        </a:solidFill>
                        <a:effectLst/>
                        <a:latin typeface="Century"/>
                      </a:endParaRPr>
                    </a:p>
                  </a:txBody>
                  <a:tcPr marL="1713" marR="1713" marT="1713" marB="0" anchor="ctr"/>
                </a:tc>
              </a:tr>
              <a:tr h="394392">
                <a:tc>
                  <a:txBody>
                    <a:bodyPr/>
                    <a:lstStyle/>
                    <a:p>
                      <a:pPr algn="ctr" fontAlgn="ctr"/>
                      <a:r>
                        <a:rPr lang="ru-RU" sz="800" u="none" strike="noStrike">
                          <a:effectLst/>
                        </a:rPr>
                        <a:t>Субвенции местным бюджетам на выполнение отдельных государственных полномочий Республики Адыгея по выплате компенсации родительской платы за присмотр и уход за детьми, посещающими образовательные организации, реализующие образовательную программу дошкольного образования</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66,5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66,5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66,5   </a:t>
                      </a:r>
                      <a:endParaRPr lang="ru-RU" sz="800" b="0" i="0" u="none" strike="noStrike">
                        <a:solidFill>
                          <a:srgbClr val="FF0000"/>
                        </a:solidFill>
                        <a:effectLst/>
                        <a:latin typeface="Century"/>
                      </a:endParaRPr>
                    </a:p>
                  </a:txBody>
                  <a:tcPr marL="1713" marR="1713" marT="1713" marB="0" anchor="ctr"/>
                </a:tc>
              </a:tr>
              <a:tr h="263541">
                <a:tc>
                  <a:txBody>
                    <a:bodyPr/>
                    <a:lstStyle/>
                    <a:p>
                      <a:pPr algn="ctr" fontAlgn="ctr"/>
                      <a:r>
                        <a:rPr lang="ru-RU" sz="800" u="none" strike="noStrike">
                          <a:effectLst/>
                        </a:rPr>
                        <a:t>Субвенции местным бюджетам на организацию мероприятий при осуществлении деятельности по обращению с животными без владельцев</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1 846,9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1 846,9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1 846,9   </a:t>
                      </a:r>
                      <a:endParaRPr lang="ru-RU" sz="800" b="0" i="0" u="none" strike="noStrike">
                        <a:effectLst/>
                        <a:latin typeface="Century"/>
                      </a:endParaRPr>
                    </a:p>
                  </a:txBody>
                  <a:tcPr marL="1713" marR="1713" marT="1713" marB="0" anchor="ctr"/>
                </a:tc>
              </a:tr>
              <a:tr h="263541">
                <a:tc>
                  <a:txBody>
                    <a:bodyPr/>
                    <a:lstStyle/>
                    <a:p>
                      <a:pPr algn="ctr" fontAlgn="ctr"/>
                      <a:r>
                        <a:rPr lang="ru-RU" sz="800" u="none" strike="noStrike">
                          <a:effectLst/>
                        </a:rPr>
                        <a:t>Субвенции местным бюджетам на осуществление государственных полномочий Республики Адыгея в сфере административных правоотношений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263,5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263,5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263,5   </a:t>
                      </a:r>
                      <a:endParaRPr lang="ru-RU" sz="800" b="0" i="0" u="none" strike="noStrike">
                        <a:solidFill>
                          <a:srgbClr val="FF0000"/>
                        </a:solidFill>
                        <a:effectLst/>
                        <a:latin typeface="Century"/>
                      </a:endParaRPr>
                    </a:p>
                  </a:txBody>
                  <a:tcPr marL="1713" marR="1713" marT="1713" marB="0" anchor="ctr"/>
                </a:tc>
              </a:tr>
              <a:tr h="263541">
                <a:tc>
                  <a:txBody>
                    <a:bodyPr/>
                    <a:lstStyle/>
                    <a:p>
                      <a:pPr algn="ctr" fontAlgn="ctr"/>
                      <a:r>
                        <a:rPr lang="ru-RU" sz="800" u="none" strike="noStrike">
                          <a:effectLst/>
                        </a:rPr>
                        <a:t>Субвенции местным бюджетам на осуществление государственных полномочий Республики Адыгея по созданию комиссий по делам несовершеннолетних и защите их прав</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1 406,0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1 483,1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1 541,8   </a:t>
                      </a:r>
                      <a:endParaRPr lang="ru-RU" sz="800" b="0" i="0" u="none" strike="noStrike">
                        <a:solidFill>
                          <a:srgbClr val="FF0000"/>
                        </a:solidFill>
                        <a:effectLst/>
                        <a:latin typeface="Century"/>
                      </a:endParaRPr>
                    </a:p>
                  </a:txBody>
                  <a:tcPr marL="1713" marR="1713" marT="1713" marB="0" anchor="ctr"/>
                </a:tc>
              </a:tr>
              <a:tr h="263541">
                <a:tc>
                  <a:txBody>
                    <a:bodyPr/>
                    <a:lstStyle/>
                    <a:p>
                      <a:pPr algn="ctr" fontAlgn="ctr"/>
                      <a:r>
                        <a:rPr lang="ru-RU" sz="8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несовершеннолетних лиц</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2 009,3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2 119,7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2 203,5   </a:t>
                      </a:r>
                      <a:endParaRPr lang="ru-RU" sz="800" b="0" i="0" u="none" strike="noStrike">
                        <a:solidFill>
                          <a:srgbClr val="FF0000"/>
                        </a:solidFill>
                        <a:effectLst/>
                        <a:latin typeface="Century"/>
                      </a:endParaRPr>
                    </a:p>
                  </a:txBody>
                  <a:tcPr marL="1713" marR="1713" marT="1713" marB="0" anchor="ctr"/>
                </a:tc>
              </a:tr>
              <a:tr h="276448">
                <a:tc>
                  <a:txBody>
                    <a:bodyPr/>
                    <a:lstStyle/>
                    <a:p>
                      <a:pPr algn="ctr" fontAlgn="ctr"/>
                      <a:r>
                        <a:rPr lang="ru-RU" sz="8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отдельных категорий совершеннолетних лиц</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720,3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759,9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790,0   </a:t>
                      </a:r>
                      <a:endParaRPr lang="ru-RU" sz="800" b="0" i="0" u="none" strike="noStrike">
                        <a:solidFill>
                          <a:srgbClr val="FF0000"/>
                        </a:solidFill>
                        <a:effectLst/>
                        <a:latin typeface="Century"/>
                      </a:endParaRPr>
                    </a:p>
                  </a:txBody>
                  <a:tcPr marL="1713" marR="1713" marT="1713" marB="0" anchor="ctr"/>
                </a:tc>
              </a:tr>
              <a:tr h="394392">
                <a:tc>
                  <a:txBody>
                    <a:bodyPr/>
                    <a:lstStyle/>
                    <a:p>
                      <a:pPr algn="ctr" fontAlgn="ctr"/>
                      <a:r>
                        <a:rPr lang="ru-RU" sz="800" u="none" strike="noStrike">
                          <a:effectLst/>
                        </a:rPr>
                        <a:t>Субвенции местным бюджетам на осуществление отдельных государственных полномочий Республики Адыгея по предоставлению компенсаций на оплату жилья и коммунальных услуг отдельным категориям граждан в Республике Адыгея</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12 855,6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12 855,6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12 855,6   </a:t>
                      </a:r>
                      <a:endParaRPr lang="ru-RU" sz="800" b="0" i="0" u="none" strike="noStrike" dirty="0">
                        <a:solidFill>
                          <a:srgbClr val="FF0000"/>
                        </a:solidFill>
                        <a:effectLst/>
                        <a:latin typeface="Century"/>
                      </a:endParaRPr>
                    </a:p>
                  </a:txBody>
                  <a:tcPr marL="1713" marR="1713" marT="1713" marB="0" anchor="ctr"/>
                </a:tc>
              </a:tr>
              <a:tr h="270689">
                <a:tc>
                  <a:txBody>
                    <a:bodyPr/>
                    <a:lstStyle/>
                    <a:p>
                      <a:pPr algn="ctr" fontAlgn="ctr"/>
                      <a:r>
                        <a:rPr lang="ru-RU" sz="800" u="none" strike="noStrike">
                          <a:effectLst/>
                        </a:rPr>
                        <a:t>Субвенции муниципальным районам на осуществление государственных полномочий по расчету и предоставлению дотаций на выравнивание бюджетной обеспеченности поселений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14 838,4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14 838,4   </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14 838,4   </a:t>
                      </a:r>
                      <a:endParaRPr lang="ru-RU" sz="800" b="0" i="0" u="none" strike="noStrike">
                        <a:effectLst/>
                        <a:latin typeface="Century"/>
                      </a:endParaRPr>
                    </a:p>
                  </a:txBody>
                  <a:tcPr marL="1713" marR="1713" marT="1713" marB="0" anchor="ctr"/>
                </a:tc>
              </a:tr>
              <a:tr h="525243">
                <a:tc>
                  <a:txBody>
                    <a:bodyPr/>
                    <a:lstStyle/>
                    <a:p>
                      <a:pPr algn="ctr" fontAlgn="ctr"/>
                      <a:r>
                        <a:rPr lang="ru-RU" sz="800" u="none" strike="noStrike">
                          <a:effectLst/>
                        </a:rPr>
                        <a:t>Субвенции, предоставляемые местным бюджетам для выплаты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участвующим в проведении государственной итоговой аттестации по образовательным программам основного общего и среднего общего образования</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1 016,7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1 016,7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1 016,7   </a:t>
                      </a:r>
                      <a:endParaRPr lang="ru-RU" sz="800" b="0" i="0" u="none" strike="noStrike">
                        <a:solidFill>
                          <a:srgbClr val="FF0000"/>
                        </a:solidFill>
                        <a:effectLst/>
                        <a:latin typeface="Century"/>
                      </a:endParaRPr>
                    </a:p>
                  </a:txBody>
                  <a:tcPr marL="1713" marR="1713" marT="1713" marB="0" anchor="ctr"/>
                </a:tc>
              </a:tr>
              <a:tr h="656094">
                <a:tc>
                  <a:txBody>
                    <a:bodyPr/>
                    <a:lstStyle/>
                    <a:p>
                      <a:pPr algn="ctr" fontAlgn="ctr"/>
                      <a:r>
                        <a:rPr lang="ru-RU" sz="8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282 557,0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297 525,4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345 964,7   </a:t>
                      </a:r>
                      <a:endParaRPr lang="ru-RU" sz="800" b="0" i="0" u="none" strike="noStrike">
                        <a:solidFill>
                          <a:srgbClr val="FF0000"/>
                        </a:solidFill>
                        <a:effectLst/>
                        <a:latin typeface="Century"/>
                      </a:endParaRPr>
                    </a:p>
                  </a:txBody>
                  <a:tcPr marL="1713" marR="1713" marT="1713" marB="0" anchor="ctr"/>
                </a:tc>
              </a:tr>
              <a:tr h="786946">
                <a:tc>
                  <a:txBody>
                    <a:bodyPr/>
                    <a:lstStyle/>
                    <a:p>
                      <a:pPr algn="ctr" fontAlgn="ctr"/>
                      <a:r>
                        <a:rPr lang="ru-RU" sz="8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обеспечения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515 890,9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515 890,9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570 167,8   </a:t>
                      </a:r>
                      <a:endParaRPr lang="ru-RU" sz="800" b="0" i="0" u="none" strike="noStrike">
                        <a:solidFill>
                          <a:srgbClr val="FF0000"/>
                        </a:solidFill>
                        <a:effectLst/>
                        <a:latin typeface="Century"/>
                      </a:endParaRPr>
                    </a:p>
                  </a:txBody>
                  <a:tcPr marL="1713" marR="1713" marT="1713" marB="0" anchor="ctr"/>
                </a:tc>
              </a:tr>
              <a:tr h="525243">
                <a:tc>
                  <a:txBody>
                    <a:bodyPr/>
                    <a:lstStyle/>
                    <a:p>
                      <a:pPr algn="ctr" fontAlgn="ctr"/>
                      <a:r>
                        <a:rPr lang="ru-RU" sz="800" u="none" strike="noStrike">
                          <a:effectLst/>
                        </a:rPr>
                        <a:t>Субвенции, предоставляемые местным бюджетам для обеспечения получения дошкольного образования в частных дошкольных образовательных организациях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50,0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50,0   </a:t>
                      </a:r>
                      <a:endParaRPr lang="ru-RU" sz="800" b="0" i="0" u="none" strike="noStrike">
                        <a:solidFill>
                          <a:srgbClr val="FF0000"/>
                        </a:solidFill>
                        <a:effectLst/>
                        <a:latin typeface="Century"/>
                      </a:endParaRPr>
                    </a:p>
                  </a:txBody>
                  <a:tcPr marL="1713" marR="1713" marT="1713" marB="0" anchor="ctr"/>
                </a:tc>
              </a:tr>
              <a:tr h="786946">
                <a:tc>
                  <a:txBody>
                    <a:bodyPr/>
                    <a:lstStyle/>
                    <a:p>
                      <a:pPr algn="ctr" fontAlgn="ctr"/>
                      <a:r>
                        <a:rPr lang="ru-RU" sz="800" u="none" strike="noStrike">
                          <a:effectLst/>
                        </a:rPr>
                        <a:t>Субвенции, предоставляемые местным бюджетам для обеспечения получения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445,0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445,0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445,0   </a:t>
                      </a:r>
                      <a:endParaRPr lang="ru-RU" sz="800" b="0" i="0" u="none" strike="noStrike">
                        <a:solidFill>
                          <a:srgbClr val="FF0000"/>
                        </a:solidFill>
                        <a:effectLst/>
                        <a:latin typeface="Century"/>
                      </a:endParaRPr>
                    </a:p>
                  </a:txBody>
                  <a:tcPr marL="1713" marR="1713" marT="1713" marB="0" anchor="ctr"/>
                </a:tc>
              </a:tr>
              <a:tr h="394392">
                <a:tc>
                  <a:txBody>
                    <a:bodyPr/>
                    <a:lstStyle/>
                    <a:p>
                      <a:pPr algn="ctr" fontAlgn="ctr"/>
                      <a:r>
                        <a:rPr lang="ru-RU" sz="800" u="none" strike="noStrike">
                          <a:effectLst/>
                        </a:rPr>
                        <a:t>Субвенция на предоставление единовременной выплаты на ремонт жилого помещения, принадлежащего на праве собственности детям-сиротам и детям, оставшимся без попечения родителей, лицам из числа детей-сирот и детей, оставшихся без попечения родителей</a:t>
                      </a:r>
                      <a:endParaRPr lang="ru-RU" sz="800" b="0" i="0" u="none" strike="noStrike">
                        <a:effectLst/>
                        <a:latin typeface="Century"/>
                      </a:endParaRPr>
                    </a:p>
                  </a:txBody>
                  <a:tcPr marL="1713" marR="1713" marT="1713" marB="0" anchor="ctr"/>
                </a:tc>
                <a:tc>
                  <a:txBody>
                    <a:bodyPr/>
                    <a:lstStyle/>
                    <a:p>
                      <a:pPr algn="ctr" fontAlgn="ctr"/>
                      <a:r>
                        <a:rPr lang="ru-RU" sz="800" u="none" strike="noStrike">
                          <a:effectLst/>
                        </a:rPr>
                        <a:t>              20,0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a:effectLst/>
                        </a:rPr>
                        <a:t>             20,0   </a:t>
                      </a:r>
                      <a:endParaRPr lang="ru-RU" sz="800" b="0" i="0" u="none" strike="noStrike">
                        <a:solidFill>
                          <a:srgbClr val="FF0000"/>
                        </a:solidFill>
                        <a:effectLst/>
                        <a:latin typeface="Century"/>
                      </a:endParaRPr>
                    </a:p>
                  </a:txBody>
                  <a:tcPr marL="1713" marR="1713" marT="1713" marB="0" anchor="ctr"/>
                </a:tc>
                <a:tc>
                  <a:txBody>
                    <a:bodyPr/>
                    <a:lstStyle/>
                    <a:p>
                      <a:pPr algn="ctr" fontAlgn="ctr"/>
                      <a:r>
                        <a:rPr lang="ru-RU" sz="800" u="none" strike="noStrike" dirty="0">
                          <a:effectLst/>
                        </a:rPr>
                        <a:t>             20,0   </a:t>
                      </a:r>
                      <a:endParaRPr lang="ru-RU" sz="800" b="0" i="0" u="none" strike="noStrike" dirty="0">
                        <a:solidFill>
                          <a:srgbClr val="FF0000"/>
                        </a:solidFill>
                        <a:effectLst/>
                        <a:latin typeface="Century"/>
                      </a:endParaRPr>
                    </a:p>
                  </a:txBody>
                  <a:tcPr marL="1713" marR="1713" marT="1713" marB="0" anchor="ctr"/>
                </a:tc>
              </a:tr>
            </a:tbl>
          </a:graphicData>
        </a:graphic>
      </p:graphicFrame>
    </p:spTree>
    <p:extLst>
      <p:ext uri="{BB962C8B-B14F-4D97-AF65-F5344CB8AC3E}">
        <p14:creationId xmlns:p14="http://schemas.microsoft.com/office/powerpoint/2010/main" val="221509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046780551"/>
              </p:ext>
            </p:extLst>
          </p:nvPr>
        </p:nvGraphicFramePr>
        <p:xfrm>
          <a:off x="304800" y="332658"/>
          <a:ext cx="8686800" cy="4104453"/>
        </p:xfrm>
        <a:graphic>
          <a:graphicData uri="http://schemas.openxmlformats.org/drawingml/2006/table">
            <a:tbl>
              <a:tblPr>
                <a:tableStyleId>{5C22544A-7EE6-4342-B048-85BDC9FD1C3A}</a:tableStyleId>
              </a:tblPr>
              <a:tblGrid>
                <a:gridCol w="4267200"/>
                <a:gridCol w="1152128"/>
                <a:gridCol w="1224136"/>
                <a:gridCol w="2043336"/>
              </a:tblGrid>
              <a:tr h="506020">
                <a:tc>
                  <a:txBody>
                    <a:bodyPr/>
                    <a:lstStyle/>
                    <a:p>
                      <a:pPr algn="ctr" fontAlgn="ctr"/>
                      <a:r>
                        <a:rPr lang="ru-RU" sz="1100" u="none" strike="noStrike">
                          <a:effectLst/>
                        </a:rPr>
                        <a:t>Иные межбюджетные трансферты, всего</a:t>
                      </a:r>
                      <a:endParaRPr lang="ru-RU" sz="1100" b="1" i="0" u="none" strike="noStrike">
                        <a:effectLst/>
                        <a:latin typeface="Century"/>
                      </a:endParaRPr>
                    </a:p>
                  </a:txBody>
                  <a:tcPr marL="7803" marR="7803" marT="7803" marB="0" anchor="ctr"/>
                </a:tc>
                <a:tc>
                  <a:txBody>
                    <a:bodyPr/>
                    <a:lstStyle/>
                    <a:p>
                      <a:pPr algn="ctr" fontAlgn="ctr"/>
                      <a:r>
                        <a:rPr lang="ru-RU" sz="1100" u="none" strike="noStrike">
                          <a:effectLst/>
                        </a:rPr>
                        <a:t>      95 578,3   </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192 226,7   </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41 286,7   </a:t>
                      </a:r>
                      <a:endParaRPr lang="ru-RU" sz="1100" b="0" i="0" u="none" strike="noStrike">
                        <a:effectLst/>
                        <a:latin typeface="Century"/>
                      </a:endParaRPr>
                    </a:p>
                  </a:txBody>
                  <a:tcPr marL="7803" marR="7803" marT="7803" marB="0" anchor="ctr"/>
                </a:tc>
              </a:tr>
              <a:tr h="211086">
                <a:tc>
                  <a:txBody>
                    <a:bodyPr/>
                    <a:lstStyle/>
                    <a:p>
                      <a:pPr algn="ctr" fontAlgn="ctr"/>
                      <a:r>
                        <a:rPr lang="ru-RU" sz="1100" u="none" strike="noStrike">
                          <a:effectLst/>
                        </a:rPr>
                        <a:t>в том числе:</a:t>
                      </a:r>
                      <a:endParaRPr lang="ru-RU" sz="1100" b="1" i="0" u="none" strike="noStrike">
                        <a:effectLst/>
                        <a:latin typeface="Century"/>
                      </a:endParaRPr>
                    </a:p>
                  </a:txBody>
                  <a:tcPr marL="7803" marR="7803" marT="7803" marB="0" anchor="ctr"/>
                </a:tc>
                <a:tc>
                  <a:txBody>
                    <a:bodyPr/>
                    <a:lstStyle/>
                    <a:p>
                      <a:pPr algn="ctr" fontAlgn="ctr"/>
                      <a:r>
                        <a:rPr lang="ru-RU" sz="1100" u="none" strike="noStrike">
                          <a:effectLst/>
                        </a:rPr>
                        <a:t> </a:t>
                      </a:r>
                      <a:endParaRPr lang="ru-RU" sz="1100" b="0" i="0" u="none" strike="noStrike">
                        <a:effectLst/>
                        <a:latin typeface="Century"/>
                      </a:endParaRPr>
                    </a:p>
                  </a:txBody>
                  <a:tcPr marL="7803" marR="7803" marT="7803" marB="0" anchor="ctr"/>
                </a:tc>
                <a:tc>
                  <a:txBody>
                    <a:bodyPr/>
                    <a:lstStyle/>
                    <a:p>
                      <a:pPr algn="ctr" fontAlgn="ctr"/>
                      <a:r>
                        <a:rPr lang="ru-RU" sz="1100" u="none" strike="noStrike" dirty="0">
                          <a:effectLst/>
                        </a:rPr>
                        <a:t> </a:t>
                      </a:r>
                      <a:endParaRPr lang="ru-RU" sz="1100" b="0" i="0" u="none" strike="noStrike" dirty="0">
                        <a:effectLst/>
                        <a:latin typeface="Century"/>
                      </a:endParaRPr>
                    </a:p>
                  </a:txBody>
                  <a:tcPr marL="7803" marR="7803" marT="7803" marB="0" anchor="ctr"/>
                </a:tc>
                <a:tc>
                  <a:txBody>
                    <a:bodyPr/>
                    <a:lstStyle/>
                    <a:p>
                      <a:pPr algn="ctr" fontAlgn="ctr"/>
                      <a:r>
                        <a:rPr lang="ru-RU" sz="1100" u="none" strike="noStrike">
                          <a:effectLst/>
                        </a:rPr>
                        <a:t> </a:t>
                      </a:r>
                      <a:endParaRPr lang="ru-RU" sz="1100" b="0" i="0" u="none" strike="noStrike">
                        <a:effectLst/>
                        <a:latin typeface="Century"/>
                      </a:endParaRPr>
                    </a:p>
                  </a:txBody>
                  <a:tcPr marL="7803" marR="7803" marT="7803" marB="0" anchor="ctr"/>
                </a:tc>
              </a:tr>
              <a:tr h="1007350">
                <a:tc>
                  <a:txBody>
                    <a:bodyPr/>
                    <a:lstStyle/>
                    <a:p>
                      <a:pPr algn="ctr" fontAlgn="ctr"/>
                      <a:r>
                        <a:rPr lang="ru-RU" sz="1100" u="none" strike="noStrike">
                          <a:effectLst/>
                        </a:rPr>
                        <a:t>Иные межбюджетные трансферты местным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39 295,0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39 295,0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39 295,0   </a:t>
                      </a:r>
                      <a:endParaRPr lang="ru-RU" sz="1100" b="0" i="0" u="none" strike="noStrike">
                        <a:solidFill>
                          <a:srgbClr val="FF0000"/>
                        </a:solidFill>
                        <a:effectLst/>
                        <a:latin typeface="Century"/>
                      </a:endParaRPr>
                    </a:p>
                  </a:txBody>
                  <a:tcPr marL="7803" marR="7803" marT="7803" marB="0" anchor="ctr"/>
                </a:tc>
              </a:tr>
              <a:tr h="886562">
                <a:tc>
                  <a:txBody>
                    <a:bodyPr/>
                    <a:lstStyle/>
                    <a:p>
                      <a:pPr algn="ctr" fontAlgn="ctr"/>
                      <a:r>
                        <a:rPr lang="ru-RU" sz="1100" u="none" strike="noStrike">
                          <a:effectLst/>
                        </a:rPr>
                        <a:t>Иные межбюджетные трансферты местным бюджетам на обеспечение отдыха и оздоровления детей в оздоровительных лагерях с дневным пребыванием детей на базе образовательных организаций</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1 915,1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1 991,7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1 991,7   </a:t>
                      </a:r>
                      <a:endParaRPr lang="ru-RU" sz="1100" b="0" i="0" u="none" strike="noStrike">
                        <a:solidFill>
                          <a:srgbClr val="FF0000"/>
                        </a:solidFill>
                        <a:effectLst/>
                        <a:latin typeface="Century"/>
                      </a:endParaRPr>
                    </a:p>
                  </a:txBody>
                  <a:tcPr marL="7803" marR="7803" marT="7803" marB="0" anchor="ctr"/>
                </a:tc>
              </a:tr>
              <a:tr h="972170">
                <a:tc>
                  <a:txBody>
                    <a:bodyPr/>
                    <a:lstStyle/>
                    <a:p>
                      <a:pPr algn="ctr" fontAlgn="ctr"/>
                      <a:r>
                        <a:rPr lang="ru-RU" sz="1100" u="none" strike="noStrike">
                          <a:effectLst/>
                        </a:rPr>
                        <a:t>Иные межбюджетные трансферты местным бюджетам на капитальный ремонти ремонт автомобильных дорог республиканского или межмуниципального значения Республики Адыгея и искусственных сооружений на них</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54 368,2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150 940,0   </a:t>
                      </a:r>
                      <a:endParaRPr lang="ru-RU" sz="1100" b="0" i="0" u="none" strike="noStrike">
                        <a:solidFill>
                          <a:srgbClr val="FF0000"/>
                        </a:solidFill>
                        <a:effectLst/>
                        <a:latin typeface="Century"/>
                      </a:endParaRPr>
                    </a:p>
                  </a:txBody>
                  <a:tcPr marL="7803" marR="7803" marT="7803" marB="0" anchor="ctr"/>
                </a:tc>
                <a:tc>
                  <a:txBody>
                    <a:bodyPr/>
                    <a:lstStyle/>
                    <a:p>
                      <a:pPr algn="ctr" fontAlgn="ctr"/>
                      <a:r>
                        <a:rPr lang="ru-RU" sz="1100" u="none" strike="noStrike">
                          <a:effectLst/>
                        </a:rPr>
                        <a:t>                 -     </a:t>
                      </a:r>
                      <a:endParaRPr lang="ru-RU" sz="1100" b="0" i="0" u="none" strike="noStrike">
                        <a:solidFill>
                          <a:srgbClr val="FF0000"/>
                        </a:solidFill>
                        <a:effectLst/>
                        <a:latin typeface="Century"/>
                      </a:endParaRPr>
                    </a:p>
                  </a:txBody>
                  <a:tcPr marL="7803" marR="7803" marT="7803" marB="0" anchor="ctr"/>
                </a:tc>
              </a:tr>
              <a:tr h="521265">
                <a:tc>
                  <a:txBody>
                    <a:bodyPr/>
                    <a:lstStyle/>
                    <a:p>
                      <a:pPr algn="ctr" fontAlgn="ctr"/>
                      <a:r>
                        <a:rPr lang="ru-RU" sz="1100" u="none" strike="noStrike">
                          <a:effectLst/>
                        </a:rPr>
                        <a:t>ИТОГО</a:t>
                      </a:r>
                      <a:endParaRPr lang="ru-RU" sz="1100" b="0" i="0" u="none" strike="noStrike">
                        <a:effectLst/>
                        <a:latin typeface="Century"/>
                      </a:endParaRPr>
                    </a:p>
                  </a:txBody>
                  <a:tcPr marL="7803" marR="7803" marT="7803" marB="0" anchor="ctr"/>
                </a:tc>
                <a:tc>
                  <a:txBody>
                    <a:bodyPr/>
                    <a:lstStyle/>
                    <a:p>
                      <a:pPr algn="ctr" fontAlgn="ctr"/>
                      <a:r>
                        <a:rPr lang="ru-RU" sz="1100" u="none" strike="noStrike">
                          <a:effectLst/>
                        </a:rPr>
                        <a:t> 2 874 924,3   </a:t>
                      </a:r>
                      <a:endParaRPr lang="ru-RU" sz="1100" b="0" i="0" u="none" strike="noStrike">
                        <a:effectLst/>
                        <a:latin typeface="Century"/>
                      </a:endParaRPr>
                    </a:p>
                  </a:txBody>
                  <a:tcPr marL="7803" marR="7803" marT="7803" marB="0" anchor="ctr"/>
                </a:tc>
                <a:tc>
                  <a:txBody>
                    <a:bodyPr/>
                    <a:lstStyle/>
                    <a:p>
                      <a:pPr algn="ctr" fontAlgn="ctr"/>
                      <a:r>
                        <a:rPr lang="ru-RU" sz="1100" b="0" i="0" u="none" strike="noStrike" dirty="0" smtClean="0">
                          <a:effectLst/>
                          <a:latin typeface="Century"/>
                        </a:rPr>
                        <a:t>1 341 419,3</a:t>
                      </a:r>
                      <a:endParaRPr lang="ru-RU" sz="1100" b="0" i="0" u="none" strike="noStrike" dirty="0">
                        <a:effectLst/>
                        <a:latin typeface="Century"/>
                      </a:endParaRPr>
                    </a:p>
                  </a:txBody>
                  <a:tcPr marL="7803" marR="7803" marT="7803" marB="0" anchor="ctr"/>
                </a:tc>
                <a:tc>
                  <a:txBody>
                    <a:bodyPr/>
                    <a:lstStyle/>
                    <a:p>
                      <a:pPr algn="ctr" fontAlgn="ctr"/>
                      <a:r>
                        <a:rPr lang="ru-RU" sz="1100" b="0" i="0" u="none" strike="noStrike" dirty="0" smtClean="0">
                          <a:effectLst/>
                          <a:latin typeface="Century"/>
                        </a:rPr>
                        <a:t>1 193 976,3</a:t>
                      </a:r>
                      <a:endParaRPr lang="ru-RU" sz="1100" b="0" i="0" u="none" strike="noStrike" dirty="0">
                        <a:effectLst/>
                        <a:latin typeface="Century"/>
                      </a:endParaRPr>
                    </a:p>
                  </a:txBody>
                  <a:tcPr marL="7803" marR="7803" marT="7803" marB="0" anchor="ctr"/>
                </a:tc>
              </a:tr>
            </a:tbl>
          </a:graphicData>
        </a:graphic>
      </p:graphicFrame>
    </p:spTree>
    <p:extLst>
      <p:ext uri="{BB962C8B-B14F-4D97-AF65-F5344CB8AC3E}">
        <p14:creationId xmlns:p14="http://schemas.microsoft.com/office/powerpoint/2010/main" val="310685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a:t>МУНИЦИПАЛЬНЫЙ ДОЛГ</a:t>
            </a:r>
            <a:r>
              <a:rPr lang="ru-RU" sz="1400" u="sng" dirty="0"/>
              <a:t/>
            </a:r>
            <a:br>
              <a:rPr lang="ru-RU" sz="1400" u="sng" dirty="0"/>
            </a:br>
            <a:r>
              <a:rPr lang="ru-RU" sz="1400" u="sng" dirty="0"/>
              <a:t/>
            </a:r>
            <a:br>
              <a:rPr lang="ru-RU" sz="1400" u="sng" dirty="0"/>
            </a:br>
            <a:r>
              <a:rPr lang="ru-RU" sz="1400" b="1" dirty="0"/>
              <a:t>Муниципальный долг   -    </a:t>
            </a:r>
            <a:r>
              <a:rPr lang="ru-RU" sz="1400" dirty="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a:t>
            </a:r>
            <a:br>
              <a:rPr lang="ru-RU" sz="1400" dirty="0"/>
            </a:br>
            <a:r>
              <a:rPr lang="ru-RU" sz="1400" b="1" dirty="0"/>
              <a:t>Предельный объем муниципального долга </a:t>
            </a:r>
            <a:r>
              <a:rPr lang="ru-RU" sz="1400" dirty="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a:br>
            <a:r>
              <a:rPr lang="ru-RU" sz="1400" dirty="0"/>
              <a:t/>
            </a:r>
            <a:br>
              <a:rPr lang="ru-RU" sz="1400" dirty="0"/>
            </a:br>
            <a:r>
              <a:rPr lang="ru-RU" sz="1400" dirty="0"/>
              <a:t/>
            </a:r>
            <a:br>
              <a:rPr lang="ru-RU" sz="1400" dirty="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6223745"/>
              </p:ext>
            </p:extLst>
          </p:nvPr>
        </p:nvGraphicFramePr>
        <p:xfrm>
          <a:off x="395536" y="4077072"/>
          <a:ext cx="8280920" cy="111252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tblGrid>
              <a:tr h="370840">
                <a:tc>
                  <a:txBody>
                    <a:bodyPr/>
                    <a:lstStyle/>
                    <a:p>
                      <a:r>
                        <a:rPr lang="ru-RU" sz="1400" dirty="0"/>
                        <a:t>НАИМЕНОВАНИЕ</a:t>
                      </a:r>
                    </a:p>
                  </a:txBody>
                  <a:tcPr/>
                </a:tc>
                <a:tc>
                  <a:txBody>
                    <a:bodyPr/>
                    <a:lstStyle/>
                    <a:p>
                      <a:pPr algn="ctr"/>
                      <a:r>
                        <a:rPr lang="ru-RU" sz="1400" dirty="0"/>
                        <a:t>1 января 2024.</a:t>
                      </a:r>
                    </a:p>
                  </a:txBody>
                  <a:tcPr/>
                </a:tc>
                <a:tc>
                  <a:txBody>
                    <a:bodyPr/>
                    <a:lstStyle/>
                    <a:p>
                      <a:pPr algn="ctr"/>
                      <a:r>
                        <a:rPr lang="ru-RU" sz="1400" dirty="0"/>
                        <a:t>1 января 2025г.</a:t>
                      </a:r>
                    </a:p>
                  </a:txBody>
                  <a:tcPr/>
                </a:tc>
                <a:tc>
                  <a:txBody>
                    <a:bodyPr/>
                    <a:lstStyle/>
                    <a:p>
                      <a:pPr algn="ctr"/>
                      <a:r>
                        <a:rPr lang="ru-RU" sz="1400" dirty="0"/>
                        <a:t>1 января 2026г.</a:t>
                      </a:r>
                    </a:p>
                  </a:txBody>
                  <a:tcPr/>
                </a:tc>
                <a:extLst>
                  <a:ext uri="{0D108BD9-81ED-4DB2-BD59-A6C34878D82A}">
                    <a16:rowId xmlns:a16="http://schemas.microsoft.com/office/drawing/2014/main" xmlns="" val="10000"/>
                  </a:ext>
                </a:extLst>
              </a:tr>
              <a:tr h="370840">
                <a:tc>
                  <a:txBody>
                    <a:bodyPr/>
                    <a:lstStyle/>
                    <a:p>
                      <a:r>
                        <a:rPr lang="ru-RU" sz="1400" dirty="0"/>
                        <a:t>Муниципальный долг</a:t>
                      </a:r>
                    </a:p>
                  </a:txBody>
                  <a:tcPr/>
                </a:tc>
                <a:tc>
                  <a:txBody>
                    <a:bodyPr/>
                    <a:lstStyle/>
                    <a:p>
                      <a:r>
                        <a:rPr lang="ru-RU" sz="1400" dirty="0"/>
                        <a:t>0</a:t>
                      </a:r>
                    </a:p>
                  </a:txBody>
                  <a:tcPr/>
                </a:tc>
                <a:tc>
                  <a:txBody>
                    <a:bodyPr/>
                    <a:lstStyle/>
                    <a:p>
                      <a:r>
                        <a:rPr lang="ru-RU" sz="1400" dirty="0"/>
                        <a:t>0</a:t>
                      </a:r>
                    </a:p>
                  </a:txBody>
                  <a:tcPr/>
                </a:tc>
                <a:tc>
                  <a:txBody>
                    <a:bodyPr/>
                    <a:lstStyle/>
                    <a:p>
                      <a:r>
                        <a:rPr lang="ru-RU" sz="1400"/>
                        <a:t>0</a:t>
                      </a:r>
                      <a:endParaRPr lang="ru-RU" sz="1400" dirty="0"/>
                    </a:p>
                  </a:txBody>
                  <a:tcPr/>
                </a:tc>
                <a:extLst>
                  <a:ext uri="{0D108BD9-81ED-4DB2-BD59-A6C34878D82A}">
                    <a16:rowId xmlns:a16="http://schemas.microsoft.com/office/drawing/2014/main" xmlns="" val="10001"/>
                  </a:ext>
                </a:extLst>
              </a:tr>
              <a:tr h="370840">
                <a:tc>
                  <a:txBody>
                    <a:bodyPr/>
                    <a:lstStyle/>
                    <a:p>
                      <a:r>
                        <a:rPr lang="ru-RU" sz="1400" dirty="0"/>
                        <a:t>Верхний предел муниципального</a:t>
                      </a:r>
                      <a:r>
                        <a:rPr lang="ru-RU" sz="1400" baseline="0" dirty="0"/>
                        <a:t> долга</a:t>
                      </a:r>
                      <a:endParaRPr lang="ru-RU" sz="1400" dirty="0"/>
                    </a:p>
                  </a:txBody>
                  <a:tcPr/>
                </a:tc>
                <a:tc>
                  <a:txBody>
                    <a:bodyPr/>
                    <a:lstStyle/>
                    <a:p>
                      <a:r>
                        <a:rPr lang="ru-RU" sz="1400" baseline="0" dirty="0"/>
                        <a:t>699 803 руб.</a:t>
                      </a:r>
                      <a:endParaRPr lang="ru-RU" sz="1400" dirty="0"/>
                    </a:p>
                  </a:txBody>
                  <a:tcPr/>
                </a:tc>
                <a:tc>
                  <a:txBody>
                    <a:bodyPr/>
                    <a:lstStyle/>
                    <a:p>
                      <a:r>
                        <a:rPr lang="ru-RU" sz="1400" baseline="0" dirty="0"/>
                        <a:t>541 373 руб.</a:t>
                      </a:r>
                      <a:endParaRPr lang="ru-RU" sz="1400" dirty="0"/>
                    </a:p>
                  </a:txBody>
                  <a:tcPr/>
                </a:tc>
                <a:tc>
                  <a:txBody>
                    <a:bodyPr/>
                    <a:lstStyle/>
                    <a:p>
                      <a:r>
                        <a:rPr lang="ru-RU" sz="1400" baseline="0" dirty="0"/>
                        <a:t>583 792 руб.</a:t>
                      </a:r>
                      <a:endParaRPr lang="ru-RU" sz="14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3736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a:t>ДИНАМИКА  ИЗМЕНЕНИЯ ОБЪЕМА РАСХОДОВ  В  БЮДЖЕТЕ МО «ТАХТАМУКАЙСКИЙ РАЙОН» НА 2023-2025 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3819100737"/>
              </p:ext>
            </p:extLst>
          </p:nvPr>
        </p:nvGraphicFramePr>
        <p:xfrm>
          <a:off x="467544" y="1916832"/>
          <a:ext cx="74676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347864" y="3573016"/>
            <a:ext cx="1440160" cy="307777"/>
          </a:xfrm>
          <a:prstGeom prst="rect">
            <a:avLst/>
          </a:prstGeom>
          <a:noFill/>
        </p:spPr>
        <p:txBody>
          <a:bodyPr wrap="square" rtlCol="0">
            <a:spAutoFit/>
          </a:bodyPr>
          <a:lstStyle/>
          <a:p>
            <a:r>
              <a:rPr lang="ru-RU" sz="1400" b="1" dirty="0">
                <a:latin typeface="+mn-lt"/>
              </a:rPr>
              <a:t>1 109 815 </a:t>
            </a:r>
            <a:r>
              <a:rPr lang="ru-RU" sz="1400" b="1" dirty="0" err="1">
                <a:latin typeface="+mn-lt"/>
              </a:rPr>
              <a:t>т.р</a:t>
            </a:r>
            <a:r>
              <a:rPr lang="ru-RU" sz="1400" dirty="0"/>
              <a:t>.</a:t>
            </a:r>
          </a:p>
        </p:txBody>
      </p:sp>
      <p:sp>
        <p:nvSpPr>
          <p:cNvPr id="13" name="TextBox 12"/>
          <p:cNvSpPr txBox="1"/>
          <p:nvPr/>
        </p:nvSpPr>
        <p:spPr>
          <a:xfrm>
            <a:off x="5436096" y="3689638"/>
            <a:ext cx="1440160" cy="307777"/>
          </a:xfrm>
          <a:prstGeom prst="rect">
            <a:avLst/>
          </a:prstGeom>
          <a:noFill/>
        </p:spPr>
        <p:txBody>
          <a:bodyPr wrap="square" rtlCol="0">
            <a:spAutoFit/>
          </a:bodyPr>
          <a:lstStyle/>
          <a:p>
            <a:r>
              <a:rPr lang="ru-RU" sz="1400" b="1" dirty="0">
                <a:latin typeface="+mn-lt"/>
              </a:rPr>
              <a:t> 1 167 583 </a:t>
            </a:r>
            <a:r>
              <a:rPr lang="ru-RU" sz="1400" b="1" dirty="0" err="1">
                <a:latin typeface="+mn-lt"/>
              </a:rPr>
              <a:t>т.р</a:t>
            </a:r>
            <a:r>
              <a:rPr lang="ru-RU" sz="1400" b="1" dirty="0">
                <a:latin typeface="+mn-lt"/>
              </a:rPr>
              <a:t>.</a:t>
            </a:r>
          </a:p>
        </p:txBody>
      </p:sp>
    </p:spTree>
    <p:extLst>
      <p:ext uri="{BB962C8B-B14F-4D97-AF65-F5344CB8AC3E}">
        <p14:creationId xmlns:p14="http://schemas.microsoft.com/office/powerpoint/2010/main" val="32650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a:t>Основные направления расходов в  бюджете МО «Тахтамукайский район» на 2023 г. (</a:t>
            </a:r>
            <a:r>
              <a:rPr lang="ru-RU" sz="1400" b="1" dirty="0" err="1"/>
              <a:t>тыс.руб</a:t>
            </a:r>
            <a:r>
              <a:rPr lang="ru-RU" sz="1400" b="1" dirty="0"/>
              <a:t>.)</a:t>
            </a:r>
          </a:p>
        </p:txBody>
      </p:sp>
      <p:graphicFrame>
        <p:nvGraphicFramePr>
          <p:cNvPr id="3" name="Диаграмма 2"/>
          <p:cNvGraphicFramePr>
            <a:graphicFrameLocks/>
          </p:cNvGraphicFramePr>
          <p:nvPr>
            <p:extLst>
              <p:ext uri="{D42A27DB-BD31-4B8C-83A1-F6EECF244321}">
                <p14:modId xmlns:p14="http://schemas.microsoft.com/office/powerpoint/2010/main" val="2643599888"/>
              </p:ext>
            </p:extLst>
          </p:nvPr>
        </p:nvGraphicFramePr>
        <p:xfrm>
          <a:off x="179388" y="981075"/>
          <a:ext cx="8785100"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a:t>Распределение расходов в  бюджете МО «Тахтамукайский район» на 2023 год на плановый период </a:t>
            </a:r>
            <a:r>
              <a:rPr lang="ru-RU" sz="1600" b="1" dirty="0" smtClean="0"/>
              <a:t>2023-2025 </a:t>
            </a:r>
            <a:r>
              <a:rPr lang="ru-RU" sz="1600" b="1" dirty="0"/>
              <a:t>гг. по разделам и подразделам классификаций расходов бюджетов Российской Федерации (</a:t>
            </a:r>
            <a:r>
              <a:rPr lang="ru-RU" sz="1600" b="1" dirty="0" err="1"/>
              <a:t>тыс.руб</a:t>
            </a:r>
            <a:r>
              <a:rPr lang="ru-RU" sz="1600" b="1" dirty="0"/>
              <a:t>.)</a:t>
            </a:r>
          </a:p>
        </p:txBody>
      </p:sp>
      <p:graphicFrame>
        <p:nvGraphicFramePr>
          <p:cNvPr id="4" name="Таблица 3"/>
          <p:cNvGraphicFramePr>
            <a:graphicFrameLocks noGrp="1"/>
          </p:cNvGraphicFramePr>
          <p:nvPr>
            <p:extLst>
              <p:ext uri="{D42A27DB-BD31-4B8C-83A1-F6EECF244321}">
                <p14:modId xmlns:p14="http://schemas.microsoft.com/office/powerpoint/2010/main" val="3927367494"/>
              </p:ext>
            </p:extLst>
          </p:nvPr>
        </p:nvGraphicFramePr>
        <p:xfrm>
          <a:off x="179514" y="764702"/>
          <a:ext cx="8784974" cy="5144361"/>
        </p:xfrm>
        <a:graphic>
          <a:graphicData uri="http://schemas.openxmlformats.org/drawingml/2006/table">
            <a:tbl>
              <a:tblPr firstRow="1" bandRow="1">
                <a:tableStyleId>{5C22544A-7EE6-4342-B048-85BDC9FD1C3A}</a:tableStyleId>
              </a:tblPr>
              <a:tblGrid>
                <a:gridCol w="4798516">
                  <a:extLst>
                    <a:ext uri="{9D8B030D-6E8A-4147-A177-3AD203B41FA5}">
                      <a16:colId xmlns:a16="http://schemas.microsoft.com/office/drawing/2014/main" xmlns="" val="20000"/>
                    </a:ext>
                  </a:extLst>
                </a:gridCol>
                <a:gridCol w="738233">
                  <a:extLst>
                    <a:ext uri="{9D8B030D-6E8A-4147-A177-3AD203B41FA5}">
                      <a16:colId xmlns:a16="http://schemas.microsoft.com/office/drawing/2014/main" xmlns="" val="20001"/>
                    </a:ext>
                  </a:extLst>
                </a:gridCol>
                <a:gridCol w="664410">
                  <a:extLst>
                    <a:ext uri="{9D8B030D-6E8A-4147-A177-3AD203B41FA5}">
                      <a16:colId xmlns:a16="http://schemas.microsoft.com/office/drawing/2014/main" xmlns="" val="20002"/>
                    </a:ext>
                  </a:extLst>
                </a:gridCol>
                <a:gridCol w="855625">
                  <a:extLst>
                    <a:ext uri="{9D8B030D-6E8A-4147-A177-3AD203B41FA5}">
                      <a16:colId xmlns:a16="http://schemas.microsoft.com/office/drawing/2014/main" xmlns="" val="20003"/>
                    </a:ext>
                  </a:extLst>
                </a:gridCol>
                <a:gridCol w="878032">
                  <a:extLst>
                    <a:ext uri="{9D8B030D-6E8A-4147-A177-3AD203B41FA5}">
                      <a16:colId xmlns:a16="http://schemas.microsoft.com/office/drawing/2014/main" xmlns="" val="20004"/>
                    </a:ext>
                  </a:extLst>
                </a:gridCol>
                <a:gridCol w="850158">
                  <a:extLst>
                    <a:ext uri="{9D8B030D-6E8A-4147-A177-3AD203B41FA5}">
                      <a16:colId xmlns:a16="http://schemas.microsoft.com/office/drawing/2014/main" xmlns="" val="20005"/>
                    </a:ext>
                  </a:extLst>
                </a:gridCol>
              </a:tblGrid>
              <a:tr h="576066">
                <a:tc>
                  <a:txBody>
                    <a:bodyPr/>
                    <a:lstStyle/>
                    <a:p>
                      <a:pPr algn="ctr"/>
                      <a:r>
                        <a:rPr lang="ru-RU" sz="1100" dirty="0"/>
                        <a:t>Наименование</a:t>
                      </a:r>
                    </a:p>
                  </a:txBody>
                  <a:tcPr/>
                </a:tc>
                <a:tc>
                  <a:txBody>
                    <a:bodyPr/>
                    <a:lstStyle/>
                    <a:p>
                      <a:pPr algn="ctr"/>
                      <a:r>
                        <a:rPr lang="ru-RU" sz="1100" dirty="0"/>
                        <a:t>Раздел</a:t>
                      </a:r>
                    </a:p>
                  </a:txBody>
                  <a:tcPr/>
                </a:tc>
                <a:tc>
                  <a:txBody>
                    <a:bodyPr/>
                    <a:lstStyle/>
                    <a:p>
                      <a:pPr algn="ctr"/>
                      <a:r>
                        <a:rPr lang="ru-RU" sz="1100" dirty="0"/>
                        <a:t>Подраздел</a:t>
                      </a:r>
                    </a:p>
                  </a:txBody>
                  <a:tcPr/>
                </a:tc>
                <a:tc>
                  <a:txBody>
                    <a:bodyPr/>
                    <a:lstStyle/>
                    <a:p>
                      <a:pPr algn="ctr"/>
                      <a:r>
                        <a:rPr lang="ru-RU" sz="1100" dirty="0" smtClean="0"/>
                        <a:t>2023 </a:t>
                      </a:r>
                      <a:r>
                        <a:rPr lang="ru-RU" sz="1100" dirty="0"/>
                        <a:t>г.</a:t>
                      </a:r>
                    </a:p>
                  </a:txBody>
                  <a:tcPr/>
                </a:tc>
                <a:tc>
                  <a:txBody>
                    <a:bodyPr/>
                    <a:lstStyle/>
                    <a:p>
                      <a:pPr algn="ctr"/>
                      <a:r>
                        <a:rPr lang="ru-RU" sz="1100" dirty="0" smtClean="0"/>
                        <a:t>2024 </a:t>
                      </a:r>
                      <a:r>
                        <a:rPr lang="ru-RU" sz="1100" dirty="0"/>
                        <a:t>г.</a:t>
                      </a:r>
                    </a:p>
                  </a:txBody>
                  <a:tcPr/>
                </a:tc>
                <a:tc>
                  <a:txBody>
                    <a:bodyPr/>
                    <a:lstStyle/>
                    <a:p>
                      <a:pPr algn="ctr"/>
                      <a:r>
                        <a:rPr lang="ru-RU" sz="1100" dirty="0" smtClean="0"/>
                        <a:t>2025 </a:t>
                      </a:r>
                      <a:r>
                        <a:rPr lang="ru-RU" sz="1100" dirty="0"/>
                        <a:t>г.</a:t>
                      </a:r>
                    </a:p>
                  </a:txBody>
                  <a:tcPr/>
                </a:tc>
                <a:extLst>
                  <a:ext uri="{0D108BD9-81ED-4DB2-BD59-A6C34878D82A}">
                    <a16:rowId xmlns:a16="http://schemas.microsoft.com/office/drawing/2014/main" xmlns="" val="10000"/>
                  </a:ext>
                </a:extLst>
              </a:tr>
              <a:tr h="309202">
                <a:tc>
                  <a:txBody>
                    <a:bodyPr/>
                    <a:lstStyle/>
                    <a:p>
                      <a:r>
                        <a:rPr lang="ru-RU" sz="1100" b="1" dirty="0"/>
                        <a:t>ОБЩЕГОСУДАРСТВЕННЫЕ</a:t>
                      </a:r>
                      <a:r>
                        <a:rPr lang="ru-RU" sz="1100" b="1" baseline="0" dirty="0"/>
                        <a:t> ВОПРОСЫ</a:t>
                      </a:r>
                      <a:endParaRPr lang="ru-RU" sz="1100" b="1" dirty="0"/>
                    </a:p>
                  </a:txBody>
                  <a:tcPr/>
                </a:tc>
                <a:tc>
                  <a:txBody>
                    <a:bodyPr/>
                    <a:lstStyle/>
                    <a:p>
                      <a:r>
                        <a:rPr lang="ru-RU" sz="1100" b="1" dirty="0"/>
                        <a:t>01</a:t>
                      </a:r>
                    </a:p>
                  </a:txBody>
                  <a:tcPr/>
                </a:tc>
                <a:tc>
                  <a:txBody>
                    <a:bodyPr/>
                    <a:lstStyle/>
                    <a:p>
                      <a:r>
                        <a:rPr lang="ru-RU" sz="1100" b="1" dirty="0"/>
                        <a:t>00</a:t>
                      </a:r>
                    </a:p>
                  </a:txBody>
                  <a:tcPr/>
                </a:tc>
                <a:tc>
                  <a:txBody>
                    <a:bodyPr/>
                    <a:lstStyle/>
                    <a:p>
                      <a:r>
                        <a:rPr lang="ru-RU" sz="1100" b="1" dirty="0" smtClean="0"/>
                        <a:t>245</a:t>
                      </a:r>
                      <a:r>
                        <a:rPr lang="ru-RU" sz="1100" b="1" baseline="0" dirty="0" smtClean="0"/>
                        <a:t> 816</a:t>
                      </a:r>
                      <a:endParaRPr lang="ru-RU" sz="1100" b="1" dirty="0"/>
                    </a:p>
                  </a:txBody>
                  <a:tcPr/>
                </a:tc>
                <a:tc>
                  <a:txBody>
                    <a:bodyPr/>
                    <a:lstStyle/>
                    <a:p>
                      <a:pPr algn="l"/>
                      <a:r>
                        <a:rPr lang="ru-RU" sz="1100" b="1" dirty="0" smtClean="0"/>
                        <a:t>215 667</a:t>
                      </a:r>
                      <a:endParaRPr lang="ru-RU" sz="1100" b="1" dirty="0"/>
                    </a:p>
                  </a:txBody>
                  <a:tcPr/>
                </a:tc>
                <a:tc>
                  <a:txBody>
                    <a:bodyPr/>
                    <a:lstStyle/>
                    <a:p>
                      <a:r>
                        <a:rPr lang="ru-RU" sz="1100" b="1" dirty="0" smtClean="0"/>
                        <a:t>258 614</a:t>
                      </a:r>
                      <a:endParaRPr lang="ru-RU" sz="1100" b="1" dirty="0"/>
                    </a:p>
                  </a:txBody>
                  <a:tcPr/>
                </a:tc>
                <a:extLst>
                  <a:ext uri="{0D108BD9-81ED-4DB2-BD59-A6C34878D82A}">
                    <a16:rowId xmlns:a16="http://schemas.microsoft.com/office/drawing/2014/main" xmlns="" val="10001"/>
                  </a:ext>
                </a:extLst>
              </a:tr>
              <a:tr h="362609">
                <a:tc>
                  <a:txBody>
                    <a:bodyPr/>
                    <a:lstStyle/>
                    <a:p>
                      <a:r>
                        <a:rPr lang="ru-RU" sz="1100" dirty="0"/>
                        <a:t>Функционирование высшего должностного лица  МО</a:t>
                      </a:r>
                    </a:p>
                  </a:txBody>
                  <a:tcPr/>
                </a:tc>
                <a:tc>
                  <a:txBody>
                    <a:bodyPr/>
                    <a:lstStyle/>
                    <a:p>
                      <a:r>
                        <a:rPr lang="ru-RU" sz="1100" dirty="0"/>
                        <a:t>01</a:t>
                      </a:r>
                    </a:p>
                  </a:txBody>
                  <a:tcPr/>
                </a:tc>
                <a:tc>
                  <a:txBody>
                    <a:bodyPr/>
                    <a:lstStyle/>
                    <a:p>
                      <a:r>
                        <a:rPr lang="ru-RU" sz="1100" dirty="0"/>
                        <a:t>02</a:t>
                      </a:r>
                    </a:p>
                  </a:txBody>
                  <a:tcPr/>
                </a:tc>
                <a:tc>
                  <a:txBody>
                    <a:bodyPr/>
                    <a:lstStyle/>
                    <a:p>
                      <a:r>
                        <a:rPr lang="ru-RU" sz="1100" dirty="0" smtClean="0"/>
                        <a:t>1 824</a:t>
                      </a:r>
                      <a:endParaRPr lang="ru-RU" sz="1100" dirty="0"/>
                    </a:p>
                  </a:txBody>
                  <a:tcPr/>
                </a:tc>
                <a:tc>
                  <a:txBody>
                    <a:bodyPr/>
                    <a:lstStyle/>
                    <a:p>
                      <a:r>
                        <a:rPr lang="ru-RU" sz="1100" dirty="0" smtClean="0"/>
                        <a:t>1 897</a:t>
                      </a:r>
                      <a:endParaRPr lang="ru-RU" sz="1100" dirty="0"/>
                    </a:p>
                  </a:txBody>
                  <a:tcPr/>
                </a:tc>
                <a:tc>
                  <a:txBody>
                    <a:bodyPr/>
                    <a:lstStyle/>
                    <a:p>
                      <a:r>
                        <a:rPr lang="ru-RU" sz="1100" dirty="0" smtClean="0"/>
                        <a:t>1 973</a:t>
                      </a:r>
                      <a:endParaRPr lang="ru-RU" sz="1100" dirty="0"/>
                    </a:p>
                  </a:txBody>
                  <a:tcPr/>
                </a:tc>
                <a:extLst>
                  <a:ext uri="{0D108BD9-81ED-4DB2-BD59-A6C34878D82A}">
                    <a16:rowId xmlns:a16="http://schemas.microsoft.com/office/drawing/2014/main" xmlns="" val="10002"/>
                  </a:ext>
                </a:extLst>
              </a:tr>
              <a:tr h="357471">
                <a:tc>
                  <a:txBody>
                    <a:bodyPr/>
                    <a:lstStyle/>
                    <a:p>
                      <a:r>
                        <a:rPr lang="ru-RU" sz="1100" dirty="0" err="1"/>
                        <a:t>Функц-ние</a:t>
                      </a:r>
                      <a:r>
                        <a:rPr lang="ru-RU" sz="1100" dirty="0"/>
                        <a:t> законодательных</a:t>
                      </a:r>
                      <a:r>
                        <a:rPr lang="ru-RU" sz="1100" baseline="0" dirty="0"/>
                        <a:t> (представительных)</a:t>
                      </a:r>
                      <a:r>
                        <a:rPr lang="ru-RU" sz="1100" dirty="0"/>
                        <a:t>лиц МО</a:t>
                      </a:r>
                    </a:p>
                    <a:p>
                      <a:endParaRPr lang="ru-RU" sz="1100" dirty="0"/>
                    </a:p>
                  </a:txBody>
                  <a:tcPr/>
                </a:tc>
                <a:tc>
                  <a:txBody>
                    <a:bodyPr/>
                    <a:lstStyle/>
                    <a:p>
                      <a:r>
                        <a:rPr lang="ru-RU" sz="1100" dirty="0"/>
                        <a:t>01</a:t>
                      </a:r>
                    </a:p>
                  </a:txBody>
                  <a:tcPr/>
                </a:tc>
                <a:tc>
                  <a:txBody>
                    <a:bodyPr/>
                    <a:lstStyle/>
                    <a:p>
                      <a:r>
                        <a:rPr lang="ru-RU" sz="1100" dirty="0"/>
                        <a:t>03</a:t>
                      </a:r>
                    </a:p>
                    <a:p>
                      <a:endParaRPr lang="ru-RU" sz="1100" dirty="0"/>
                    </a:p>
                  </a:txBody>
                  <a:tcPr/>
                </a:tc>
                <a:tc>
                  <a:txBody>
                    <a:bodyPr/>
                    <a:lstStyle/>
                    <a:p>
                      <a:r>
                        <a:rPr lang="ru-RU" sz="1100" dirty="0" smtClean="0"/>
                        <a:t>6 469</a:t>
                      </a:r>
                      <a:endParaRPr lang="ru-RU" sz="1100" dirty="0"/>
                    </a:p>
                  </a:txBody>
                  <a:tcPr/>
                </a:tc>
                <a:tc>
                  <a:txBody>
                    <a:bodyPr/>
                    <a:lstStyle/>
                    <a:p>
                      <a:pPr algn="l"/>
                      <a:r>
                        <a:rPr lang="ru-RU" sz="1100" b="0" dirty="0" smtClean="0"/>
                        <a:t>6 727</a:t>
                      </a:r>
                      <a:endParaRPr lang="ru-RU" sz="1100" b="0" dirty="0"/>
                    </a:p>
                  </a:txBody>
                  <a:tcPr/>
                </a:tc>
                <a:tc>
                  <a:txBody>
                    <a:bodyPr/>
                    <a:lstStyle/>
                    <a:p>
                      <a:pPr algn="l"/>
                      <a:r>
                        <a:rPr lang="ru-RU" sz="1100" b="0" dirty="0" smtClean="0"/>
                        <a:t>6 996</a:t>
                      </a:r>
                      <a:endParaRPr lang="ru-RU" sz="1100" b="0" dirty="0"/>
                    </a:p>
                  </a:txBody>
                  <a:tcPr/>
                </a:tc>
                <a:extLst>
                  <a:ext uri="{0D108BD9-81ED-4DB2-BD59-A6C34878D82A}">
                    <a16:rowId xmlns:a16="http://schemas.microsoft.com/office/drawing/2014/main" xmlns="" val="10003"/>
                  </a:ext>
                </a:extLst>
              </a:tr>
              <a:tr h="260311">
                <a:tc>
                  <a:txBody>
                    <a:bodyPr/>
                    <a:lstStyle/>
                    <a:p>
                      <a:r>
                        <a:rPr lang="ru-RU" sz="1100" dirty="0"/>
                        <a:t>Функционирование органов местной администрации</a:t>
                      </a:r>
                    </a:p>
                  </a:txBody>
                  <a:tcPr/>
                </a:tc>
                <a:tc>
                  <a:txBody>
                    <a:bodyPr/>
                    <a:lstStyle/>
                    <a:p>
                      <a:r>
                        <a:rPr lang="ru-RU" sz="1100" dirty="0"/>
                        <a:t>01</a:t>
                      </a:r>
                    </a:p>
                  </a:txBody>
                  <a:tcPr/>
                </a:tc>
                <a:tc>
                  <a:txBody>
                    <a:bodyPr/>
                    <a:lstStyle/>
                    <a:p>
                      <a:r>
                        <a:rPr lang="ru-RU" sz="1100" dirty="0"/>
                        <a:t>04</a:t>
                      </a:r>
                    </a:p>
                  </a:txBody>
                  <a:tcPr/>
                </a:tc>
                <a:tc>
                  <a:txBody>
                    <a:bodyPr/>
                    <a:lstStyle/>
                    <a:p>
                      <a:r>
                        <a:rPr lang="ru-RU" sz="1100" dirty="0" smtClean="0"/>
                        <a:t>76 024</a:t>
                      </a:r>
                      <a:endParaRPr lang="ru-RU" sz="1100" dirty="0"/>
                    </a:p>
                  </a:txBody>
                  <a:tcPr/>
                </a:tc>
                <a:tc>
                  <a:txBody>
                    <a:bodyPr/>
                    <a:lstStyle/>
                    <a:p>
                      <a:r>
                        <a:rPr lang="ru-RU" sz="1100" dirty="0" smtClean="0"/>
                        <a:t>80 565</a:t>
                      </a:r>
                      <a:endParaRPr lang="ru-RU" sz="1100" dirty="0"/>
                    </a:p>
                  </a:txBody>
                  <a:tcPr/>
                </a:tc>
                <a:tc>
                  <a:txBody>
                    <a:bodyPr/>
                    <a:lstStyle/>
                    <a:p>
                      <a:r>
                        <a:rPr lang="ru-RU" sz="1100" dirty="0" smtClean="0"/>
                        <a:t>83 726</a:t>
                      </a:r>
                      <a:endParaRPr lang="ru-RU" sz="1100" dirty="0"/>
                    </a:p>
                  </a:txBody>
                  <a:tcPr/>
                </a:tc>
                <a:extLst>
                  <a:ext uri="{0D108BD9-81ED-4DB2-BD59-A6C34878D82A}">
                    <a16:rowId xmlns:a16="http://schemas.microsoft.com/office/drawing/2014/main" xmlns="" val="10004"/>
                  </a:ext>
                </a:extLst>
              </a:tr>
              <a:tr h="482888">
                <a:tc>
                  <a:txBody>
                    <a:bodyPr/>
                    <a:lstStyle/>
                    <a:p>
                      <a:r>
                        <a:rPr lang="ru-RU" sz="1100" dirty="0"/>
                        <a:t>Обеспечение</a:t>
                      </a:r>
                      <a:r>
                        <a:rPr lang="ru-RU" sz="1100" baseline="0" dirty="0"/>
                        <a:t> деятельности финансовых, налоговых и таможенных органов и органов надзора</a:t>
                      </a:r>
                      <a:endParaRPr lang="ru-RU" sz="1100" dirty="0"/>
                    </a:p>
                  </a:txBody>
                  <a:tcPr/>
                </a:tc>
                <a:tc>
                  <a:txBody>
                    <a:bodyPr/>
                    <a:lstStyle/>
                    <a:p>
                      <a:r>
                        <a:rPr lang="ru-RU" sz="1100" dirty="0"/>
                        <a:t>01</a:t>
                      </a:r>
                    </a:p>
                  </a:txBody>
                  <a:tcPr/>
                </a:tc>
                <a:tc>
                  <a:txBody>
                    <a:bodyPr/>
                    <a:lstStyle/>
                    <a:p>
                      <a:r>
                        <a:rPr lang="ru-RU" sz="1100" dirty="0"/>
                        <a:t>06</a:t>
                      </a:r>
                    </a:p>
                  </a:txBody>
                  <a:tcPr/>
                </a:tc>
                <a:tc>
                  <a:txBody>
                    <a:bodyPr/>
                    <a:lstStyle/>
                    <a:p>
                      <a:r>
                        <a:rPr lang="ru-RU" sz="1100" dirty="0" smtClean="0"/>
                        <a:t>25 614</a:t>
                      </a:r>
                      <a:endParaRPr lang="ru-RU" sz="1100" dirty="0"/>
                    </a:p>
                  </a:txBody>
                  <a:tcPr/>
                </a:tc>
                <a:tc>
                  <a:txBody>
                    <a:bodyPr/>
                    <a:lstStyle/>
                    <a:p>
                      <a:pPr algn="l"/>
                      <a:r>
                        <a:rPr lang="ru-RU" sz="1100" b="0" dirty="0" smtClean="0"/>
                        <a:t>26 607</a:t>
                      </a:r>
                      <a:endParaRPr lang="ru-RU" sz="1100" b="0" dirty="0"/>
                    </a:p>
                  </a:txBody>
                  <a:tcPr/>
                </a:tc>
                <a:tc>
                  <a:txBody>
                    <a:bodyPr/>
                    <a:lstStyle/>
                    <a:p>
                      <a:pPr algn="l"/>
                      <a:r>
                        <a:rPr lang="ru-RU" sz="1100" b="0" dirty="0" smtClean="0"/>
                        <a:t>27 670</a:t>
                      </a:r>
                      <a:endParaRPr lang="ru-RU" sz="1100" b="0" dirty="0"/>
                    </a:p>
                  </a:txBody>
                  <a:tcPr/>
                </a:tc>
                <a:extLst>
                  <a:ext uri="{0D108BD9-81ED-4DB2-BD59-A6C34878D82A}">
                    <a16:rowId xmlns:a16="http://schemas.microsoft.com/office/drawing/2014/main" xmlns="" val="10005"/>
                  </a:ext>
                </a:extLst>
              </a:tr>
              <a:tr h="309511">
                <a:tc>
                  <a:txBody>
                    <a:bodyPr/>
                    <a:lstStyle/>
                    <a:p>
                      <a:r>
                        <a:rPr lang="ru-RU" sz="1100" dirty="0"/>
                        <a:t>Резервные</a:t>
                      </a:r>
                      <a:r>
                        <a:rPr lang="ru-RU" sz="1100" baseline="0" dirty="0"/>
                        <a:t> фонды</a:t>
                      </a:r>
                      <a:endParaRPr lang="ru-RU" sz="1100" dirty="0"/>
                    </a:p>
                  </a:txBody>
                  <a:tcPr/>
                </a:tc>
                <a:tc>
                  <a:txBody>
                    <a:bodyPr/>
                    <a:lstStyle/>
                    <a:p>
                      <a:r>
                        <a:rPr lang="ru-RU" sz="1100" dirty="0"/>
                        <a:t>01</a:t>
                      </a:r>
                    </a:p>
                  </a:txBody>
                  <a:tcPr/>
                </a:tc>
                <a:tc>
                  <a:txBody>
                    <a:bodyPr/>
                    <a:lstStyle/>
                    <a:p>
                      <a:r>
                        <a:rPr lang="ru-RU" sz="1100" dirty="0"/>
                        <a:t>11</a:t>
                      </a:r>
                    </a:p>
                  </a:txBody>
                  <a:tcPr/>
                </a:tc>
                <a:tc>
                  <a:txBody>
                    <a:bodyPr/>
                    <a:lstStyle/>
                    <a:p>
                      <a:r>
                        <a:rPr lang="ru-RU" sz="1100" dirty="0" smtClean="0"/>
                        <a:t>20 000</a:t>
                      </a:r>
                      <a:endParaRPr lang="ru-RU" sz="1100" dirty="0"/>
                    </a:p>
                  </a:txBody>
                  <a:tcPr/>
                </a:tc>
                <a:tc>
                  <a:txBody>
                    <a:bodyPr/>
                    <a:lstStyle/>
                    <a:p>
                      <a:r>
                        <a:rPr lang="ru-RU" sz="1100" dirty="0" smtClean="0"/>
                        <a:t>20 000</a:t>
                      </a:r>
                      <a:endParaRPr lang="ru-RU" sz="1100" dirty="0"/>
                    </a:p>
                  </a:txBody>
                  <a:tcPr/>
                </a:tc>
                <a:tc>
                  <a:txBody>
                    <a:bodyPr/>
                    <a:lstStyle/>
                    <a:p>
                      <a:r>
                        <a:rPr lang="ru-RU" sz="1100" dirty="0" smtClean="0"/>
                        <a:t>20 000</a:t>
                      </a:r>
                      <a:endParaRPr lang="ru-RU" sz="1100" dirty="0"/>
                    </a:p>
                  </a:txBody>
                  <a:tcPr/>
                </a:tc>
                <a:extLst>
                  <a:ext uri="{0D108BD9-81ED-4DB2-BD59-A6C34878D82A}">
                    <a16:rowId xmlns:a16="http://schemas.microsoft.com/office/drawing/2014/main" xmlns="" val="10006"/>
                  </a:ext>
                </a:extLst>
              </a:tr>
              <a:tr h="362609">
                <a:tc>
                  <a:txBody>
                    <a:bodyPr/>
                    <a:lstStyle/>
                    <a:p>
                      <a:r>
                        <a:rPr lang="ru-RU" sz="1100" dirty="0"/>
                        <a:t>Другие общегосударственные вопросы</a:t>
                      </a:r>
                    </a:p>
                  </a:txBody>
                  <a:tcPr/>
                </a:tc>
                <a:tc>
                  <a:txBody>
                    <a:bodyPr/>
                    <a:lstStyle/>
                    <a:p>
                      <a:r>
                        <a:rPr lang="ru-RU" sz="1100" dirty="0"/>
                        <a:t>01</a:t>
                      </a:r>
                    </a:p>
                  </a:txBody>
                  <a:tcPr/>
                </a:tc>
                <a:tc>
                  <a:txBody>
                    <a:bodyPr/>
                    <a:lstStyle/>
                    <a:p>
                      <a:r>
                        <a:rPr lang="ru-RU" sz="1100" dirty="0"/>
                        <a:t>13</a:t>
                      </a:r>
                    </a:p>
                  </a:txBody>
                  <a:tcPr/>
                </a:tc>
                <a:tc>
                  <a:txBody>
                    <a:bodyPr/>
                    <a:lstStyle/>
                    <a:p>
                      <a:r>
                        <a:rPr lang="ru-RU" sz="1100" dirty="0" smtClean="0"/>
                        <a:t>115 885</a:t>
                      </a:r>
                      <a:endParaRPr lang="ru-RU" sz="1100" dirty="0"/>
                    </a:p>
                  </a:txBody>
                  <a:tcPr/>
                </a:tc>
                <a:tc>
                  <a:txBody>
                    <a:bodyPr/>
                    <a:lstStyle/>
                    <a:p>
                      <a:pPr algn="l"/>
                      <a:r>
                        <a:rPr lang="ru-RU" sz="1100" dirty="0" smtClean="0"/>
                        <a:t>79 871</a:t>
                      </a:r>
                      <a:endParaRPr lang="ru-RU" sz="1100" dirty="0"/>
                    </a:p>
                  </a:txBody>
                  <a:tcPr/>
                </a:tc>
                <a:tc>
                  <a:txBody>
                    <a:bodyPr/>
                    <a:lstStyle/>
                    <a:p>
                      <a:r>
                        <a:rPr lang="ru-RU" sz="1100" b="0" dirty="0" smtClean="0"/>
                        <a:t>118 249</a:t>
                      </a:r>
                      <a:endParaRPr lang="ru-RU" sz="1100" b="0" dirty="0"/>
                    </a:p>
                  </a:txBody>
                  <a:tcPr/>
                </a:tc>
                <a:extLst>
                  <a:ext uri="{0D108BD9-81ED-4DB2-BD59-A6C34878D82A}">
                    <a16:rowId xmlns:a16="http://schemas.microsoft.com/office/drawing/2014/main" xmlns="" val="10007"/>
                  </a:ext>
                </a:extLst>
              </a:tr>
              <a:tr h="318852">
                <a:tc>
                  <a:txBody>
                    <a:bodyPr/>
                    <a:lstStyle/>
                    <a:p>
                      <a:r>
                        <a:rPr lang="ru-RU" sz="1100" b="1" dirty="0"/>
                        <a:t>НАЦИОНАЛЬНАЯ ЭКОНОМИКА</a:t>
                      </a:r>
                    </a:p>
                  </a:txBody>
                  <a:tcPr/>
                </a:tc>
                <a:tc>
                  <a:txBody>
                    <a:bodyPr/>
                    <a:lstStyle/>
                    <a:p>
                      <a:r>
                        <a:rPr lang="ru-RU" sz="1100" b="1" dirty="0"/>
                        <a:t>04</a:t>
                      </a:r>
                    </a:p>
                  </a:txBody>
                  <a:tcPr/>
                </a:tc>
                <a:tc>
                  <a:txBody>
                    <a:bodyPr/>
                    <a:lstStyle/>
                    <a:p>
                      <a:r>
                        <a:rPr lang="ru-RU" sz="1100" b="1" dirty="0"/>
                        <a:t>00</a:t>
                      </a:r>
                    </a:p>
                  </a:txBody>
                  <a:tcPr/>
                </a:tc>
                <a:tc>
                  <a:txBody>
                    <a:bodyPr/>
                    <a:lstStyle/>
                    <a:p>
                      <a:r>
                        <a:rPr lang="ru-RU" sz="1100" b="1" dirty="0" smtClean="0"/>
                        <a:t>22 606</a:t>
                      </a:r>
                      <a:endParaRPr lang="ru-RU" sz="1100" b="1" dirty="0"/>
                    </a:p>
                  </a:txBody>
                  <a:tcPr/>
                </a:tc>
                <a:tc>
                  <a:txBody>
                    <a:bodyPr/>
                    <a:lstStyle/>
                    <a:p>
                      <a:r>
                        <a:rPr lang="ru-RU" sz="1100" b="1" dirty="0" smtClean="0"/>
                        <a:t>10 280</a:t>
                      </a:r>
                      <a:endParaRPr lang="ru-RU" sz="1100" b="1" dirty="0"/>
                    </a:p>
                  </a:txBody>
                  <a:tcPr/>
                </a:tc>
                <a:tc>
                  <a:txBody>
                    <a:bodyPr/>
                    <a:lstStyle/>
                    <a:p>
                      <a:r>
                        <a:rPr lang="ru-RU" sz="1100" b="1" dirty="0" smtClean="0"/>
                        <a:t>10 567</a:t>
                      </a:r>
                      <a:endParaRPr lang="ru-RU" sz="1100" b="1" dirty="0"/>
                    </a:p>
                  </a:txBody>
                  <a:tcPr/>
                </a:tc>
                <a:extLst>
                  <a:ext uri="{0D108BD9-81ED-4DB2-BD59-A6C34878D82A}">
                    <a16:rowId xmlns:a16="http://schemas.microsoft.com/office/drawing/2014/main" xmlns="" val="10008"/>
                  </a:ext>
                </a:extLst>
              </a:tr>
              <a:tr h="289733">
                <a:tc>
                  <a:txBody>
                    <a:bodyPr/>
                    <a:lstStyle/>
                    <a:p>
                      <a:r>
                        <a:rPr lang="ru-RU" sz="1100" dirty="0"/>
                        <a:t>Сельское хозяйство и рыболовство</a:t>
                      </a:r>
                    </a:p>
                  </a:txBody>
                  <a:tcPr/>
                </a:tc>
                <a:tc>
                  <a:txBody>
                    <a:bodyPr/>
                    <a:lstStyle/>
                    <a:p>
                      <a:r>
                        <a:rPr lang="ru-RU" sz="1100" dirty="0"/>
                        <a:t>04</a:t>
                      </a:r>
                    </a:p>
                  </a:txBody>
                  <a:tcPr/>
                </a:tc>
                <a:tc>
                  <a:txBody>
                    <a:bodyPr/>
                    <a:lstStyle/>
                    <a:p>
                      <a:r>
                        <a:rPr lang="ru-RU" sz="1100" dirty="0"/>
                        <a:t>05</a:t>
                      </a:r>
                    </a:p>
                  </a:txBody>
                  <a:tcPr/>
                </a:tc>
                <a:tc>
                  <a:txBody>
                    <a:bodyPr/>
                    <a:lstStyle/>
                    <a:p>
                      <a:r>
                        <a:rPr lang="ru-RU" sz="1100" dirty="0" smtClean="0"/>
                        <a:t>6 807</a:t>
                      </a:r>
                      <a:endParaRPr lang="ru-RU" sz="1100" dirty="0"/>
                    </a:p>
                  </a:txBody>
                  <a:tcPr/>
                </a:tc>
                <a:tc>
                  <a:txBody>
                    <a:bodyPr/>
                    <a:lstStyle/>
                    <a:p>
                      <a:r>
                        <a:rPr lang="ru-RU" sz="1100" dirty="0" smtClean="0"/>
                        <a:t>7 079</a:t>
                      </a:r>
                      <a:endParaRPr lang="ru-RU" sz="1100" dirty="0"/>
                    </a:p>
                  </a:txBody>
                  <a:tcPr/>
                </a:tc>
                <a:tc>
                  <a:txBody>
                    <a:bodyPr/>
                    <a:lstStyle/>
                    <a:p>
                      <a:r>
                        <a:rPr lang="ru-RU" sz="1100" dirty="0" smtClean="0"/>
                        <a:t>7 362</a:t>
                      </a:r>
                      <a:endParaRPr lang="ru-RU" sz="1100" dirty="0"/>
                    </a:p>
                  </a:txBody>
                  <a:tcPr/>
                </a:tc>
                <a:extLst>
                  <a:ext uri="{0D108BD9-81ED-4DB2-BD59-A6C34878D82A}">
                    <a16:rowId xmlns:a16="http://schemas.microsoft.com/office/drawing/2014/main" xmlns="" val="10009"/>
                  </a:ext>
                </a:extLst>
              </a:tr>
              <a:tr h="361465">
                <a:tc>
                  <a:txBody>
                    <a:bodyPr/>
                    <a:lstStyle/>
                    <a:p>
                      <a:r>
                        <a:rPr lang="ru-RU" sz="1100" dirty="0"/>
                        <a:t>Дорожное хозяйство</a:t>
                      </a:r>
                    </a:p>
                  </a:txBody>
                  <a:tcPr/>
                </a:tc>
                <a:tc>
                  <a:txBody>
                    <a:bodyPr/>
                    <a:lstStyle/>
                    <a:p>
                      <a:r>
                        <a:rPr lang="ru-RU" sz="1100" dirty="0"/>
                        <a:t>04</a:t>
                      </a:r>
                    </a:p>
                  </a:txBody>
                  <a:tcPr/>
                </a:tc>
                <a:tc>
                  <a:txBody>
                    <a:bodyPr/>
                    <a:lstStyle/>
                    <a:p>
                      <a:r>
                        <a:rPr lang="ru-RU" sz="1100" dirty="0"/>
                        <a:t>09</a:t>
                      </a:r>
                    </a:p>
                  </a:txBody>
                  <a:tcPr/>
                </a:tc>
                <a:tc>
                  <a:txBody>
                    <a:bodyPr/>
                    <a:lstStyle/>
                    <a:p>
                      <a:r>
                        <a:rPr lang="ru-RU" sz="1100" dirty="0" smtClean="0"/>
                        <a:t>179</a:t>
                      </a:r>
                      <a:endParaRPr lang="ru-RU" sz="1100" dirty="0"/>
                    </a:p>
                  </a:txBody>
                  <a:tcPr/>
                </a:tc>
                <a:tc>
                  <a:txBody>
                    <a:bodyPr/>
                    <a:lstStyle/>
                    <a:p>
                      <a:r>
                        <a:rPr lang="ru-RU" sz="1100" dirty="0" smtClean="0"/>
                        <a:t>181</a:t>
                      </a:r>
                      <a:endParaRPr lang="ru-RU" sz="1100" dirty="0"/>
                    </a:p>
                  </a:txBody>
                  <a:tcPr/>
                </a:tc>
                <a:tc>
                  <a:txBody>
                    <a:bodyPr/>
                    <a:lstStyle/>
                    <a:p>
                      <a:r>
                        <a:rPr lang="ru-RU" sz="1100" dirty="0" smtClean="0"/>
                        <a:t>185</a:t>
                      </a:r>
                      <a:endParaRPr lang="ru-RU" sz="1100" dirty="0"/>
                    </a:p>
                  </a:txBody>
                  <a:tcPr/>
                </a:tc>
                <a:extLst>
                  <a:ext uri="{0D108BD9-81ED-4DB2-BD59-A6C34878D82A}">
                    <a16:rowId xmlns:a16="http://schemas.microsoft.com/office/drawing/2014/main" xmlns="" val="10010"/>
                  </a:ext>
                </a:extLst>
              </a:tr>
              <a:tr h="361465">
                <a:tc>
                  <a:txBody>
                    <a:bodyPr/>
                    <a:lstStyle/>
                    <a:p>
                      <a:r>
                        <a:rPr lang="ru-RU" sz="1100" dirty="0"/>
                        <a:t>Другие</a:t>
                      </a:r>
                      <a:r>
                        <a:rPr lang="ru-RU" sz="1100" baseline="0" dirty="0"/>
                        <a:t> вопросы в области национальной экономики</a:t>
                      </a:r>
                      <a:endParaRPr lang="ru-RU" sz="1100" dirty="0"/>
                    </a:p>
                  </a:txBody>
                  <a:tcPr/>
                </a:tc>
                <a:tc>
                  <a:txBody>
                    <a:bodyPr/>
                    <a:lstStyle/>
                    <a:p>
                      <a:r>
                        <a:rPr lang="ru-RU" sz="1100" dirty="0"/>
                        <a:t>04</a:t>
                      </a:r>
                    </a:p>
                  </a:txBody>
                  <a:tcPr/>
                </a:tc>
                <a:tc>
                  <a:txBody>
                    <a:bodyPr/>
                    <a:lstStyle/>
                    <a:p>
                      <a:r>
                        <a:rPr lang="ru-RU" sz="1100" dirty="0"/>
                        <a:t>12</a:t>
                      </a:r>
                    </a:p>
                  </a:txBody>
                  <a:tcPr/>
                </a:tc>
                <a:tc>
                  <a:txBody>
                    <a:bodyPr/>
                    <a:lstStyle/>
                    <a:p>
                      <a:r>
                        <a:rPr lang="ru-RU" sz="1100" dirty="0" smtClean="0"/>
                        <a:t>15 620</a:t>
                      </a:r>
                      <a:endParaRPr lang="ru-RU" sz="1100" dirty="0"/>
                    </a:p>
                  </a:txBody>
                  <a:tcPr/>
                </a:tc>
                <a:tc>
                  <a:txBody>
                    <a:bodyPr/>
                    <a:lstStyle/>
                    <a:p>
                      <a:r>
                        <a:rPr lang="ru-RU" sz="1100" dirty="0" smtClean="0"/>
                        <a:t>3 020</a:t>
                      </a:r>
                      <a:endParaRPr lang="ru-RU" sz="1100" dirty="0"/>
                    </a:p>
                  </a:txBody>
                  <a:tcPr/>
                </a:tc>
                <a:tc>
                  <a:txBody>
                    <a:bodyPr/>
                    <a:lstStyle/>
                    <a:p>
                      <a:r>
                        <a:rPr lang="ru-RU" sz="1100" dirty="0" smtClean="0"/>
                        <a:t>3 020</a:t>
                      </a:r>
                      <a:endParaRPr lang="ru-RU" sz="1100" dirty="0"/>
                    </a:p>
                  </a:txBody>
                  <a:tcPr/>
                </a:tc>
                <a:extLst>
                  <a:ext uri="{0D108BD9-81ED-4DB2-BD59-A6C34878D82A}">
                    <a16:rowId xmlns:a16="http://schemas.microsoft.com/office/drawing/2014/main" xmlns="" val="10011"/>
                  </a:ext>
                </a:extLst>
              </a:tr>
              <a:tr h="361465">
                <a:tc>
                  <a:txBody>
                    <a:bodyPr/>
                    <a:lstStyle/>
                    <a:p>
                      <a:r>
                        <a:rPr lang="ru-RU" sz="1100" b="1" dirty="0"/>
                        <a:t>ЖИЛИЩНО-КОММУНАЛЬНОЕ ХОЗЯЙСТВО</a:t>
                      </a:r>
                    </a:p>
                  </a:txBody>
                  <a:tcPr/>
                </a:tc>
                <a:tc>
                  <a:txBody>
                    <a:bodyPr/>
                    <a:lstStyle/>
                    <a:p>
                      <a:r>
                        <a:rPr lang="ru-RU" sz="1100" b="1" dirty="0"/>
                        <a:t>05</a:t>
                      </a:r>
                    </a:p>
                  </a:txBody>
                  <a:tcPr/>
                </a:tc>
                <a:tc>
                  <a:txBody>
                    <a:bodyPr/>
                    <a:lstStyle/>
                    <a:p>
                      <a:r>
                        <a:rPr lang="ru-RU" sz="1100" b="1" dirty="0"/>
                        <a:t>00</a:t>
                      </a:r>
                    </a:p>
                  </a:txBody>
                  <a:tcPr/>
                </a:tc>
                <a:tc>
                  <a:txBody>
                    <a:bodyPr/>
                    <a:lstStyle/>
                    <a:p>
                      <a:r>
                        <a:rPr lang="ru-RU" sz="1100" b="1" dirty="0" smtClean="0"/>
                        <a:t>150</a:t>
                      </a:r>
                      <a:endParaRPr lang="ru-RU" sz="1100" b="1" dirty="0"/>
                    </a:p>
                  </a:txBody>
                  <a:tcPr/>
                </a:tc>
                <a:tc>
                  <a:txBody>
                    <a:bodyPr/>
                    <a:lstStyle/>
                    <a:p>
                      <a:r>
                        <a:rPr lang="ru-RU" sz="1100" b="1" dirty="0" smtClean="0"/>
                        <a:t>150</a:t>
                      </a:r>
                      <a:endParaRPr lang="ru-RU" sz="1100" b="1" dirty="0"/>
                    </a:p>
                  </a:txBody>
                  <a:tcPr/>
                </a:tc>
                <a:tc>
                  <a:txBody>
                    <a:bodyPr/>
                    <a:lstStyle/>
                    <a:p>
                      <a:r>
                        <a:rPr lang="ru-RU" sz="1100" b="1" dirty="0" smtClean="0"/>
                        <a:t>150</a:t>
                      </a:r>
                      <a:endParaRPr lang="ru-RU" sz="1100" b="1" dirty="0"/>
                    </a:p>
                  </a:txBody>
                  <a:tcPr/>
                </a:tc>
                <a:extLst>
                  <a:ext uri="{0D108BD9-81ED-4DB2-BD59-A6C34878D82A}">
                    <a16:rowId xmlns:a16="http://schemas.microsoft.com/office/drawing/2014/main" xmlns="" val="10012"/>
                  </a:ext>
                </a:extLst>
              </a:tr>
              <a:tr h="361465">
                <a:tc>
                  <a:txBody>
                    <a:bodyPr/>
                    <a:lstStyle/>
                    <a:p>
                      <a:r>
                        <a:rPr lang="ru-RU" sz="1100" dirty="0"/>
                        <a:t>Благоустройство</a:t>
                      </a:r>
                    </a:p>
                  </a:txBody>
                  <a:tcPr/>
                </a:tc>
                <a:tc>
                  <a:txBody>
                    <a:bodyPr/>
                    <a:lstStyle/>
                    <a:p>
                      <a:r>
                        <a:rPr lang="ru-RU" sz="1100" dirty="0"/>
                        <a:t>05</a:t>
                      </a:r>
                    </a:p>
                  </a:txBody>
                  <a:tcPr/>
                </a:tc>
                <a:tc>
                  <a:txBody>
                    <a:bodyPr/>
                    <a:lstStyle/>
                    <a:p>
                      <a:r>
                        <a:rPr lang="ru-RU" sz="1100" dirty="0"/>
                        <a:t>03</a:t>
                      </a:r>
                    </a:p>
                  </a:txBody>
                  <a:tcPr/>
                </a:tc>
                <a:tc>
                  <a:txBody>
                    <a:bodyPr/>
                    <a:lstStyle/>
                    <a:p>
                      <a:r>
                        <a:rPr lang="ru-RU" sz="1100" dirty="0" smtClean="0"/>
                        <a:t>150</a:t>
                      </a:r>
                      <a:endParaRPr lang="ru-RU" sz="1100" dirty="0"/>
                    </a:p>
                  </a:txBody>
                  <a:tcPr/>
                </a:tc>
                <a:tc>
                  <a:txBody>
                    <a:bodyPr/>
                    <a:lstStyle/>
                    <a:p>
                      <a:r>
                        <a:rPr lang="ru-RU" sz="1100" dirty="0" smtClean="0"/>
                        <a:t>150</a:t>
                      </a:r>
                      <a:endParaRPr lang="ru-RU" sz="1100" dirty="0"/>
                    </a:p>
                  </a:txBody>
                  <a:tcPr/>
                </a:tc>
                <a:tc>
                  <a:txBody>
                    <a:bodyPr/>
                    <a:lstStyle/>
                    <a:p>
                      <a:r>
                        <a:rPr lang="ru-RU" sz="1100" dirty="0" smtClean="0"/>
                        <a:t>150</a:t>
                      </a:r>
                      <a:endParaRPr lang="ru-RU" sz="1100" dirty="0"/>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3763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normAutofit/>
          </a:bodyPr>
          <a:lstStyle/>
          <a:p>
            <a:pPr algn="ctr"/>
            <a:r>
              <a:rPr lang="ru-RU" sz="1600" dirty="0"/>
              <a:t>СОДЕРЖАНИЕ:</a:t>
            </a:r>
          </a:p>
        </p:txBody>
      </p:sp>
      <p:sp>
        <p:nvSpPr>
          <p:cNvPr id="3" name="Объект 2"/>
          <p:cNvSpPr>
            <a:spLocks noGrp="1"/>
          </p:cNvSpPr>
          <p:nvPr>
            <p:ph idx="1"/>
          </p:nvPr>
        </p:nvSpPr>
        <p:spPr>
          <a:xfrm>
            <a:off x="539552" y="620688"/>
            <a:ext cx="8352928" cy="5976664"/>
          </a:xfrm>
        </p:spPr>
        <p:txBody>
          <a:bodyPr>
            <a:normAutofit fontScale="85000" lnSpcReduction="10000"/>
          </a:bodyPr>
          <a:lstStyle/>
          <a:p>
            <a:pPr algn="just"/>
            <a:r>
              <a:rPr lang="ru-RU" sz="1400" b="1" dirty="0"/>
              <a:t>Введение</a:t>
            </a:r>
            <a:r>
              <a:rPr lang="ru-RU" sz="1400" b="1" dirty="0" smtClean="0"/>
              <a:t>……………………………………………………………………………………………………………….………3</a:t>
            </a:r>
            <a:endParaRPr lang="ru-RU" sz="1400" b="1" dirty="0"/>
          </a:p>
          <a:p>
            <a:pPr algn="just"/>
            <a:r>
              <a:rPr lang="ru-RU" sz="1400" dirty="0"/>
              <a:t>Стадии бюджета</a:t>
            </a:r>
            <a:r>
              <a:rPr lang="ru-RU" sz="1400" dirty="0" smtClean="0"/>
              <a:t>………………………………………………………………………………………..……………………...</a:t>
            </a:r>
            <a:r>
              <a:rPr lang="ru-RU" sz="1400" dirty="0"/>
              <a:t>3</a:t>
            </a:r>
          </a:p>
          <a:p>
            <a:pPr algn="just"/>
            <a:r>
              <a:rPr lang="ru-RU" sz="1400" dirty="0"/>
              <a:t>Основные показатели по всем отраслям экономики</a:t>
            </a:r>
            <a:r>
              <a:rPr lang="ru-RU" sz="1400" dirty="0" smtClean="0"/>
              <a:t>……………………………………………………………….…...</a:t>
            </a:r>
            <a:r>
              <a:rPr lang="ru-RU" sz="1400" dirty="0"/>
              <a:t>4</a:t>
            </a:r>
          </a:p>
          <a:p>
            <a:pPr algn="just"/>
            <a:r>
              <a:rPr lang="ru-RU" sz="1400" dirty="0"/>
              <a:t>Основные термины</a:t>
            </a:r>
            <a:r>
              <a:rPr lang="ru-RU" sz="1400" dirty="0" smtClean="0"/>
              <a:t>…………………………………………………………………………………………….………….…..6</a:t>
            </a:r>
            <a:endParaRPr lang="ru-RU" sz="1400" dirty="0"/>
          </a:p>
          <a:p>
            <a:pPr algn="just"/>
            <a:r>
              <a:rPr lang="ru-RU" sz="1400" dirty="0"/>
              <a:t>Основные параметры бюджета МО «Тахтамукайский район</a:t>
            </a:r>
            <a:r>
              <a:rPr lang="ru-RU" sz="1400" dirty="0" smtClean="0"/>
              <a:t>»…………………………………….…………………..</a:t>
            </a:r>
            <a:r>
              <a:rPr lang="ru-RU" sz="1400" dirty="0" smtClean="0"/>
              <a:t>7</a:t>
            </a:r>
            <a:endParaRPr lang="ru-RU" sz="1400" dirty="0"/>
          </a:p>
          <a:p>
            <a:pPr algn="just"/>
            <a:r>
              <a:rPr lang="ru-RU" sz="1400" b="1" dirty="0"/>
              <a:t>Доходы бюджета МО «Тахтамукайский район</a:t>
            </a:r>
            <a:r>
              <a:rPr lang="ru-RU" sz="1400" b="1" dirty="0" smtClean="0"/>
              <a:t>»……………………………………….…….…………………..…...</a:t>
            </a:r>
            <a:r>
              <a:rPr lang="ru-RU" sz="1400" b="1" dirty="0"/>
              <a:t>8</a:t>
            </a:r>
            <a:endParaRPr lang="ru-RU" sz="1400" b="1" dirty="0"/>
          </a:p>
          <a:p>
            <a:pPr algn="just"/>
            <a:r>
              <a:rPr lang="ru-RU" sz="1400" dirty="0"/>
              <a:t>Структура доходов </a:t>
            </a:r>
            <a:r>
              <a:rPr lang="ru-RU" sz="1400" dirty="0" smtClean="0"/>
              <a:t>……………………………………………………………………………………….…………………10</a:t>
            </a:r>
            <a:endParaRPr lang="ru-RU" sz="1400" dirty="0"/>
          </a:p>
          <a:p>
            <a:pPr algn="just"/>
            <a:r>
              <a:rPr lang="ru-RU" sz="1400" dirty="0"/>
              <a:t>Сведения о межбюджетных трансфертах, поступающих в бюджет муниципального </a:t>
            </a:r>
            <a:r>
              <a:rPr lang="ru-RU" sz="1400" dirty="0" smtClean="0"/>
              <a:t>образования……….13-15</a:t>
            </a:r>
            <a:endParaRPr lang="ru-RU" sz="1400" dirty="0"/>
          </a:p>
          <a:p>
            <a:pPr algn="just"/>
            <a:r>
              <a:rPr lang="ru-RU" sz="1400" dirty="0"/>
              <a:t>Муниципальный долг……………………………………………………………………………….………………….……</a:t>
            </a:r>
            <a:r>
              <a:rPr lang="ru-RU" sz="1400" dirty="0" smtClean="0"/>
              <a:t>16</a:t>
            </a:r>
            <a:endParaRPr lang="ru-RU" sz="1400" dirty="0"/>
          </a:p>
          <a:p>
            <a:pPr algn="just"/>
            <a:r>
              <a:rPr lang="ru-RU" sz="1400" b="1" dirty="0"/>
              <a:t>Расходы бюджета МО «Тахтамукайский район</a:t>
            </a:r>
            <a:r>
              <a:rPr lang="ru-RU" sz="1400" b="1" dirty="0" smtClean="0"/>
              <a:t>»…………………………………………………….…………...…17</a:t>
            </a:r>
            <a:endParaRPr lang="ru-RU" sz="1400" b="1" dirty="0"/>
          </a:p>
          <a:p>
            <a:pPr algn="just"/>
            <a:r>
              <a:rPr lang="ru-RU" sz="1400" dirty="0"/>
              <a:t>Динамика объема расходов  бюджета </a:t>
            </a:r>
            <a:r>
              <a:rPr lang="ru-RU" sz="1400" dirty="0" smtClean="0"/>
              <a:t>……..…………………………………………………………..……….……….17</a:t>
            </a:r>
            <a:endParaRPr lang="ru-RU" sz="1400" dirty="0"/>
          </a:p>
          <a:p>
            <a:pPr algn="just"/>
            <a:r>
              <a:rPr lang="ru-RU" sz="1400" dirty="0"/>
              <a:t>Основные направления расходов бюджета</a:t>
            </a:r>
            <a:r>
              <a:rPr lang="ru-RU" sz="1400" dirty="0" smtClean="0"/>
              <a:t>……………………………………………………………..……………...18</a:t>
            </a:r>
            <a:endParaRPr lang="ru-RU" sz="1400" dirty="0"/>
          </a:p>
          <a:p>
            <a:pPr algn="just"/>
            <a:r>
              <a:rPr lang="ru-RU" sz="1400" dirty="0"/>
              <a:t>Распределение расходов бюджета</a:t>
            </a:r>
            <a:r>
              <a:rPr lang="ru-RU" sz="1400" dirty="0" smtClean="0"/>
              <a:t>…………………………………………………………………….…….………..19-20</a:t>
            </a:r>
            <a:endParaRPr lang="ru-RU" sz="1400" dirty="0"/>
          </a:p>
          <a:p>
            <a:pPr algn="just"/>
            <a:r>
              <a:rPr lang="ru-RU" sz="1400" dirty="0"/>
              <a:t>Соотношение программных и непрограммных расходов бюджета</a:t>
            </a:r>
            <a:r>
              <a:rPr lang="ru-RU" sz="1400" dirty="0" smtClean="0"/>
              <a:t>…………………………………………...…....21</a:t>
            </a:r>
            <a:endParaRPr lang="ru-RU" sz="1400" dirty="0"/>
          </a:p>
          <a:p>
            <a:pPr algn="just"/>
            <a:r>
              <a:rPr lang="ru-RU" sz="1400" dirty="0"/>
              <a:t>Перечень муниципальных программ</a:t>
            </a:r>
            <a:r>
              <a:rPr lang="ru-RU" sz="1400" dirty="0" smtClean="0"/>
              <a:t>……………………………………………………………………….…………22-50</a:t>
            </a:r>
            <a:endParaRPr lang="ru-RU" sz="1400" dirty="0"/>
          </a:p>
          <a:p>
            <a:pPr algn="just"/>
            <a:r>
              <a:rPr lang="ru-RU" sz="1400" dirty="0"/>
              <a:t>Перечень ведомственных программ</a:t>
            </a:r>
            <a:r>
              <a:rPr lang="ru-RU" sz="1400" dirty="0" smtClean="0"/>
              <a:t>……………………………………………………………………………..………51</a:t>
            </a:r>
            <a:endParaRPr lang="ru-RU" sz="1400" dirty="0"/>
          </a:p>
          <a:p>
            <a:pPr algn="just"/>
            <a:r>
              <a:rPr lang="ru-RU" sz="1400" dirty="0"/>
              <a:t>Общественно-значимые проекты</a:t>
            </a:r>
            <a:r>
              <a:rPr lang="ru-RU" sz="1400" dirty="0" smtClean="0"/>
              <a:t>………………………………………………………………………………….…..…52</a:t>
            </a:r>
            <a:endParaRPr lang="ru-RU" sz="1400" dirty="0"/>
          </a:p>
          <a:p>
            <a:pPr algn="just"/>
            <a:r>
              <a:rPr lang="ru-RU" sz="1400" dirty="0"/>
              <a:t>Объем социальных расходов бюджета</a:t>
            </a:r>
            <a:r>
              <a:rPr lang="ru-RU" sz="1400" dirty="0" smtClean="0"/>
              <a:t>……………………………………………………………………..………..…53</a:t>
            </a:r>
            <a:endParaRPr lang="ru-RU" sz="1400" dirty="0"/>
          </a:p>
          <a:p>
            <a:pPr algn="just"/>
            <a:r>
              <a:rPr lang="ru-RU" sz="1400" dirty="0"/>
              <a:t>Информация о расходах бюджета с учетом интересов  целевых групп</a:t>
            </a:r>
            <a:r>
              <a:rPr lang="ru-RU" sz="1400" dirty="0" smtClean="0"/>
              <a:t>………………………………………...…54</a:t>
            </a:r>
            <a:endParaRPr lang="ru-RU" sz="1400" dirty="0"/>
          </a:p>
          <a:p>
            <a:pPr algn="just"/>
            <a:r>
              <a:rPr lang="ru-RU" sz="1400" dirty="0"/>
              <a:t>Глоссарий</a:t>
            </a:r>
            <a:r>
              <a:rPr lang="ru-RU" sz="1400" dirty="0" smtClean="0"/>
              <a:t>……………………………………………………………………………………………………………........55-65</a:t>
            </a:r>
            <a:endParaRPr lang="ru-RU" sz="1400" dirty="0"/>
          </a:p>
          <a:p>
            <a:pPr algn="just"/>
            <a:endParaRPr lang="ru-RU" sz="1400" b="1" dirty="0"/>
          </a:p>
          <a:p>
            <a:endParaRPr lang="ru-RU" sz="1400" dirty="0"/>
          </a:p>
          <a:p>
            <a:endParaRPr lang="ru-RU" sz="1400" dirty="0"/>
          </a:p>
        </p:txBody>
      </p:sp>
    </p:spTree>
    <p:extLst>
      <p:ext uri="{BB962C8B-B14F-4D97-AF65-F5344CB8AC3E}">
        <p14:creationId xmlns:p14="http://schemas.microsoft.com/office/powerpoint/2010/main" val="406869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34385043"/>
              </p:ext>
            </p:extLst>
          </p:nvPr>
        </p:nvGraphicFramePr>
        <p:xfrm>
          <a:off x="107504" y="33214"/>
          <a:ext cx="8784976" cy="6020458"/>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656545">
                  <a:extLst>
                    <a:ext uri="{9D8B030D-6E8A-4147-A177-3AD203B41FA5}">
                      <a16:colId xmlns:a16="http://schemas.microsoft.com/office/drawing/2014/main" xmlns="" val="20002"/>
                    </a:ext>
                  </a:extLst>
                </a:gridCol>
                <a:gridCol w="855623">
                  <a:extLst>
                    <a:ext uri="{9D8B030D-6E8A-4147-A177-3AD203B41FA5}">
                      <a16:colId xmlns:a16="http://schemas.microsoft.com/office/drawing/2014/main" xmlns="" val="20003"/>
                    </a:ext>
                  </a:extLst>
                </a:gridCol>
                <a:gridCol w="878034">
                  <a:extLst>
                    <a:ext uri="{9D8B030D-6E8A-4147-A177-3AD203B41FA5}">
                      <a16:colId xmlns:a16="http://schemas.microsoft.com/office/drawing/2014/main" xmlns="" val="20004"/>
                    </a:ext>
                  </a:extLst>
                </a:gridCol>
                <a:gridCol w="850158">
                  <a:extLst>
                    <a:ext uri="{9D8B030D-6E8A-4147-A177-3AD203B41FA5}">
                      <a16:colId xmlns:a16="http://schemas.microsoft.com/office/drawing/2014/main" xmlns="" val="20005"/>
                    </a:ext>
                  </a:extLst>
                </a:gridCol>
              </a:tblGrid>
              <a:tr h="144016">
                <a:tc>
                  <a:txBody>
                    <a:bodyPr/>
                    <a:lstStyle/>
                    <a:p>
                      <a:pPr algn="ctr"/>
                      <a:r>
                        <a:rPr lang="ru-RU" sz="1000" dirty="0"/>
                        <a:t>Наименование</a:t>
                      </a:r>
                    </a:p>
                  </a:txBody>
                  <a:tcPr/>
                </a:tc>
                <a:tc>
                  <a:txBody>
                    <a:bodyPr/>
                    <a:lstStyle/>
                    <a:p>
                      <a:pPr algn="ctr"/>
                      <a:r>
                        <a:rPr lang="ru-RU" sz="1000" dirty="0"/>
                        <a:t>Раздел</a:t>
                      </a:r>
                    </a:p>
                  </a:txBody>
                  <a:tcPr/>
                </a:tc>
                <a:tc>
                  <a:txBody>
                    <a:bodyPr/>
                    <a:lstStyle/>
                    <a:p>
                      <a:pPr algn="ctr"/>
                      <a:r>
                        <a:rPr lang="ru-RU" sz="1000" dirty="0" err="1"/>
                        <a:t>Подр</a:t>
                      </a:r>
                      <a:r>
                        <a:rPr lang="ru-RU" sz="1000" dirty="0"/>
                        <a:t>.</a:t>
                      </a:r>
                    </a:p>
                  </a:txBody>
                  <a:tcPr/>
                </a:tc>
                <a:tc>
                  <a:txBody>
                    <a:bodyPr/>
                    <a:lstStyle/>
                    <a:p>
                      <a:pPr algn="ctr"/>
                      <a:r>
                        <a:rPr lang="ru-RU" sz="1000" dirty="0" smtClean="0"/>
                        <a:t>2023 </a:t>
                      </a:r>
                      <a:r>
                        <a:rPr lang="ru-RU" sz="1000" dirty="0"/>
                        <a:t>г.</a:t>
                      </a:r>
                    </a:p>
                  </a:txBody>
                  <a:tcPr/>
                </a:tc>
                <a:tc>
                  <a:txBody>
                    <a:bodyPr/>
                    <a:lstStyle/>
                    <a:p>
                      <a:pPr algn="ctr"/>
                      <a:r>
                        <a:rPr lang="ru-RU" sz="1000" dirty="0" smtClean="0"/>
                        <a:t>2024 </a:t>
                      </a:r>
                      <a:r>
                        <a:rPr lang="ru-RU" sz="1000" dirty="0"/>
                        <a:t>г.</a:t>
                      </a:r>
                    </a:p>
                  </a:txBody>
                  <a:tcPr/>
                </a:tc>
                <a:tc>
                  <a:txBody>
                    <a:bodyPr/>
                    <a:lstStyle/>
                    <a:p>
                      <a:pPr algn="ctr"/>
                      <a:r>
                        <a:rPr lang="ru-RU" sz="1000" dirty="0" smtClean="0"/>
                        <a:t>2025 </a:t>
                      </a:r>
                      <a:r>
                        <a:rPr lang="ru-RU" sz="1000" dirty="0"/>
                        <a:t>г.</a:t>
                      </a:r>
                    </a:p>
                  </a:txBody>
                  <a:tcPr/>
                </a:tc>
                <a:extLst>
                  <a:ext uri="{0D108BD9-81ED-4DB2-BD59-A6C34878D82A}">
                    <a16:rowId xmlns:a16="http://schemas.microsoft.com/office/drawing/2014/main" xmlns="" val="10000"/>
                  </a:ext>
                </a:extLst>
              </a:tr>
              <a:tr h="288032">
                <a:tc>
                  <a:txBody>
                    <a:bodyPr/>
                    <a:lstStyle/>
                    <a:p>
                      <a:r>
                        <a:rPr lang="ru-RU" sz="1000" b="1" dirty="0"/>
                        <a:t>ОБРАЗОВАНИЕ</a:t>
                      </a:r>
                    </a:p>
                  </a:txBody>
                  <a:tcPr/>
                </a:tc>
                <a:tc>
                  <a:txBody>
                    <a:bodyPr/>
                    <a:lstStyle/>
                    <a:p>
                      <a:r>
                        <a:rPr lang="ru-RU" sz="1000" b="1" dirty="0"/>
                        <a:t>07</a:t>
                      </a:r>
                    </a:p>
                  </a:txBody>
                  <a:tcPr/>
                </a:tc>
                <a:tc>
                  <a:txBody>
                    <a:bodyPr/>
                    <a:lstStyle/>
                    <a:p>
                      <a:r>
                        <a:rPr lang="ru-RU" sz="1000" b="1" dirty="0"/>
                        <a:t>00</a:t>
                      </a:r>
                    </a:p>
                  </a:txBody>
                  <a:tcPr/>
                </a:tc>
                <a:tc>
                  <a:txBody>
                    <a:bodyPr/>
                    <a:lstStyle/>
                    <a:p>
                      <a:r>
                        <a:rPr lang="ru-RU" sz="1000" b="1" dirty="0" smtClean="0"/>
                        <a:t>1 389 604</a:t>
                      </a:r>
                      <a:endParaRPr lang="ru-RU" sz="1000" b="1" dirty="0"/>
                    </a:p>
                  </a:txBody>
                  <a:tcPr/>
                </a:tc>
                <a:tc>
                  <a:txBody>
                    <a:bodyPr/>
                    <a:lstStyle/>
                    <a:p>
                      <a:pPr algn="l"/>
                      <a:r>
                        <a:rPr lang="ru-RU" sz="1000" b="1" dirty="0" smtClean="0"/>
                        <a:t>608 861</a:t>
                      </a:r>
                      <a:endParaRPr lang="ru-RU" sz="1000" b="1" dirty="0"/>
                    </a:p>
                  </a:txBody>
                  <a:tcPr/>
                </a:tc>
                <a:tc>
                  <a:txBody>
                    <a:bodyPr/>
                    <a:lstStyle/>
                    <a:p>
                      <a:pPr algn="l"/>
                      <a:r>
                        <a:rPr lang="ru-RU" sz="1000" b="1" dirty="0" smtClean="0"/>
                        <a:t>616 638</a:t>
                      </a:r>
                      <a:endParaRPr lang="ru-RU" sz="1000" b="1" dirty="0"/>
                    </a:p>
                  </a:txBody>
                  <a:tcPr/>
                </a:tc>
                <a:extLst>
                  <a:ext uri="{0D108BD9-81ED-4DB2-BD59-A6C34878D82A}">
                    <a16:rowId xmlns:a16="http://schemas.microsoft.com/office/drawing/2014/main" xmlns="" val="10001"/>
                  </a:ext>
                </a:extLst>
              </a:tr>
              <a:tr h="216024">
                <a:tc>
                  <a:txBody>
                    <a:bodyPr/>
                    <a:lstStyle/>
                    <a:p>
                      <a:r>
                        <a:rPr lang="ru-RU" sz="1000" b="0" dirty="0"/>
                        <a:t>Дошкольное</a:t>
                      </a:r>
                      <a:r>
                        <a:rPr lang="ru-RU" sz="1000" b="0" baseline="0" dirty="0"/>
                        <a:t> образование</a:t>
                      </a:r>
                      <a:endParaRPr lang="ru-RU" sz="1000" b="0" dirty="0"/>
                    </a:p>
                  </a:txBody>
                  <a:tcPr/>
                </a:tc>
                <a:tc>
                  <a:txBody>
                    <a:bodyPr/>
                    <a:lstStyle/>
                    <a:p>
                      <a:r>
                        <a:rPr lang="ru-RU" sz="1000" dirty="0"/>
                        <a:t>07</a:t>
                      </a:r>
                    </a:p>
                  </a:txBody>
                  <a:tcPr/>
                </a:tc>
                <a:tc>
                  <a:txBody>
                    <a:bodyPr/>
                    <a:lstStyle/>
                    <a:p>
                      <a:r>
                        <a:rPr lang="ru-RU" sz="1000" dirty="0"/>
                        <a:t>01</a:t>
                      </a:r>
                    </a:p>
                  </a:txBody>
                  <a:tcPr/>
                </a:tc>
                <a:tc>
                  <a:txBody>
                    <a:bodyPr/>
                    <a:lstStyle/>
                    <a:p>
                      <a:r>
                        <a:rPr lang="ru-RU" sz="1000" dirty="0" smtClean="0"/>
                        <a:t>183 336</a:t>
                      </a:r>
                      <a:endParaRPr lang="ru-RU" sz="1000" dirty="0"/>
                    </a:p>
                  </a:txBody>
                  <a:tcPr/>
                </a:tc>
                <a:tc>
                  <a:txBody>
                    <a:bodyPr/>
                    <a:lstStyle/>
                    <a:p>
                      <a:pPr algn="l"/>
                      <a:r>
                        <a:rPr lang="ru-RU" sz="1000" dirty="0" smtClean="0"/>
                        <a:t>187 383</a:t>
                      </a:r>
                      <a:endParaRPr lang="ru-RU" sz="1000" dirty="0"/>
                    </a:p>
                  </a:txBody>
                  <a:tcPr/>
                </a:tc>
                <a:tc>
                  <a:txBody>
                    <a:bodyPr/>
                    <a:lstStyle/>
                    <a:p>
                      <a:pPr algn="l"/>
                      <a:r>
                        <a:rPr lang="ru-RU" sz="1000" dirty="0" smtClean="0"/>
                        <a:t>191 918</a:t>
                      </a:r>
                      <a:endParaRPr lang="ru-RU" sz="1000" dirty="0"/>
                    </a:p>
                  </a:txBody>
                  <a:tcPr/>
                </a:tc>
                <a:extLst>
                  <a:ext uri="{0D108BD9-81ED-4DB2-BD59-A6C34878D82A}">
                    <a16:rowId xmlns:a16="http://schemas.microsoft.com/office/drawing/2014/main" xmlns="" val="10002"/>
                  </a:ext>
                </a:extLst>
              </a:tr>
              <a:tr h="244976">
                <a:tc>
                  <a:txBody>
                    <a:bodyPr/>
                    <a:lstStyle/>
                    <a:p>
                      <a:r>
                        <a:rPr lang="ru-RU" sz="1000" dirty="0"/>
                        <a:t>Общее образование</a:t>
                      </a:r>
                    </a:p>
                  </a:txBody>
                  <a:tcPr/>
                </a:tc>
                <a:tc>
                  <a:txBody>
                    <a:bodyPr/>
                    <a:lstStyle/>
                    <a:p>
                      <a:r>
                        <a:rPr lang="ru-RU" sz="1000" dirty="0"/>
                        <a:t>07</a:t>
                      </a:r>
                    </a:p>
                  </a:txBody>
                  <a:tcPr/>
                </a:tc>
                <a:tc>
                  <a:txBody>
                    <a:bodyPr/>
                    <a:lstStyle/>
                    <a:p>
                      <a:r>
                        <a:rPr lang="ru-RU" sz="1000" dirty="0"/>
                        <a:t>02</a:t>
                      </a:r>
                    </a:p>
                  </a:txBody>
                  <a:tcPr/>
                </a:tc>
                <a:tc>
                  <a:txBody>
                    <a:bodyPr/>
                    <a:lstStyle/>
                    <a:p>
                      <a:r>
                        <a:rPr lang="ru-RU" sz="1000" dirty="0" smtClean="0"/>
                        <a:t>1 074 916</a:t>
                      </a:r>
                      <a:endParaRPr lang="ru-RU" sz="1000" dirty="0"/>
                    </a:p>
                  </a:txBody>
                  <a:tcPr/>
                </a:tc>
                <a:tc>
                  <a:txBody>
                    <a:bodyPr/>
                    <a:lstStyle/>
                    <a:p>
                      <a:pPr algn="l"/>
                      <a:r>
                        <a:rPr lang="ru-RU" sz="1000" b="0" dirty="0" smtClean="0"/>
                        <a:t>292 116</a:t>
                      </a:r>
                      <a:endParaRPr lang="ru-RU" sz="1000" b="0" dirty="0"/>
                    </a:p>
                  </a:txBody>
                  <a:tcPr/>
                </a:tc>
                <a:tc>
                  <a:txBody>
                    <a:bodyPr/>
                    <a:lstStyle/>
                    <a:p>
                      <a:pPr algn="l"/>
                      <a:r>
                        <a:rPr lang="ru-RU" sz="1000" b="0" dirty="0" smtClean="0"/>
                        <a:t>290 741</a:t>
                      </a:r>
                      <a:endParaRPr lang="ru-RU" sz="1000" b="0" dirty="0"/>
                    </a:p>
                  </a:txBody>
                  <a:tcPr/>
                </a:tc>
                <a:extLst>
                  <a:ext uri="{0D108BD9-81ED-4DB2-BD59-A6C34878D82A}">
                    <a16:rowId xmlns:a16="http://schemas.microsoft.com/office/drawing/2014/main" xmlns="" val="10003"/>
                  </a:ext>
                </a:extLst>
              </a:tr>
              <a:tr h="201920">
                <a:tc>
                  <a:txBody>
                    <a:bodyPr/>
                    <a:lstStyle/>
                    <a:p>
                      <a:r>
                        <a:rPr lang="ru-RU" sz="1000" dirty="0"/>
                        <a:t>Дополнительное образование детей</a:t>
                      </a:r>
                    </a:p>
                  </a:txBody>
                  <a:tcPr/>
                </a:tc>
                <a:tc>
                  <a:txBody>
                    <a:bodyPr/>
                    <a:lstStyle/>
                    <a:p>
                      <a:r>
                        <a:rPr lang="ru-RU" sz="1000" dirty="0"/>
                        <a:t>07</a:t>
                      </a:r>
                    </a:p>
                  </a:txBody>
                  <a:tcPr/>
                </a:tc>
                <a:tc>
                  <a:txBody>
                    <a:bodyPr/>
                    <a:lstStyle/>
                    <a:p>
                      <a:r>
                        <a:rPr lang="ru-RU" sz="1000" dirty="0"/>
                        <a:t>03</a:t>
                      </a:r>
                    </a:p>
                  </a:txBody>
                  <a:tcPr/>
                </a:tc>
                <a:tc>
                  <a:txBody>
                    <a:bodyPr/>
                    <a:lstStyle/>
                    <a:p>
                      <a:r>
                        <a:rPr lang="ru-RU" sz="1000" dirty="0" smtClean="0"/>
                        <a:t>61 343</a:t>
                      </a:r>
                      <a:endParaRPr lang="ru-RU" sz="1000" dirty="0"/>
                    </a:p>
                  </a:txBody>
                  <a:tcPr/>
                </a:tc>
                <a:tc>
                  <a:txBody>
                    <a:bodyPr/>
                    <a:lstStyle/>
                    <a:p>
                      <a:r>
                        <a:rPr lang="ru-RU" sz="1000" dirty="0" smtClean="0"/>
                        <a:t>64 323</a:t>
                      </a:r>
                      <a:endParaRPr lang="ru-RU" sz="1000" dirty="0"/>
                    </a:p>
                  </a:txBody>
                  <a:tcPr/>
                </a:tc>
                <a:tc>
                  <a:txBody>
                    <a:bodyPr/>
                    <a:lstStyle/>
                    <a:p>
                      <a:r>
                        <a:rPr lang="ru-RU" sz="1000" dirty="0" smtClean="0"/>
                        <a:t>66767</a:t>
                      </a:r>
                      <a:endParaRPr lang="ru-RU" sz="1000" dirty="0"/>
                    </a:p>
                  </a:txBody>
                  <a:tcPr/>
                </a:tc>
                <a:extLst>
                  <a:ext uri="{0D108BD9-81ED-4DB2-BD59-A6C34878D82A}">
                    <a16:rowId xmlns:a16="http://schemas.microsoft.com/office/drawing/2014/main" xmlns="" val="10004"/>
                  </a:ext>
                </a:extLst>
              </a:tr>
              <a:tr h="201920">
                <a:tc>
                  <a:txBody>
                    <a:bodyPr/>
                    <a:lstStyle/>
                    <a:p>
                      <a:r>
                        <a:rPr lang="ru-RU" sz="1000" dirty="0"/>
                        <a:t>Молодежная</a:t>
                      </a:r>
                      <a:r>
                        <a:rPr lang="ru-RU" sz="1000" baseline="0" dirty="0"/>
                        <a:t> политика и оздоровление детей</a:t>
                      </a:r>
                      <a:endParaRPr lang="ru-RU" sz="1000" dirty="0"/>
                    </a:p>
                  </a:txBody>
                  <a:tcPr/>
                </a:tc>
                <a:tc>
                  <a:txBody>
                    <a:bodyPr/>
                    <a:lstStyle/>
                    <a:p>
                      <a:r>
                        <a:rPr lang="ru-RU" sz="1000" dirty="0"/>
                        <a:t>07</a:t>
                      </a:r>
                    </a:p>
                  </a:txBody>
                  <a:tcPr/>
                </a:tc>
                <a:tc>
                  <a:txBody>
                    <a:bodyPr/>
                    <a:lstStyle/>
                    <a:p>
                      <a:r>
                        <a:rPr lang="ru-RU" sz="1000" dirty="0"/>
                        <a:t>07</a:t>
                      </a:r>
                    </a:p>
                  </a:txBody>
                  <a:tcPr/>
                </a:tc>
                <a:tc>
                  <a:txBody>
                    <a:bodyPr/>
                    <a:lstStyle/>
                    <a:p>
                      <a:r>
                        <a:rPr lang="ru-RU" sz="1000" dirty="0" smtClean="0"/>
                        <a:t>500</a:t>
                      </a:r>
                      <a:endParaRPr lang="ru-RU" sz="1000" dirty="0"/>
                    </a:p>
                  </a:txBody>
                  <a:tcPr/>
                </a:tc>
                <a:tc>
                  <a:txBody>
                    <a:bodyPr/>
                    <a:lstStyle/>
                    <a:p>
                      <a:r>
                        <a:rPr lang="ru-RU" sz="1000" dirty="0" smtClean="0"/>
                        <a:t>500</a:t>
                      </a:r>
                      <a:endParaRPr lang="ru-RU" sz="1000" dirty="0"/>
                    </a:p>
                  </a:txBody>
                  <a:tcPr/>
                </a:tc>
                <a:tc>
                  <a:txBody>
                    <a:bodyPr/>
                    <a:lstStyle/>
                    <a:p>
                      <a:r>
                        <a:rPr lang="ru-RU" sz="1000" dirty="0" smtClean="0"/>
                        <a:t>500</a:t>
                      </a:r>
                      <a:endParaRPr lang="ru-RU" sz="1000" dirty="0"/>
                    </a:p>
                  </a:txBody>
                  <a:tcPr/>
                </a:tc>
                <a:extLst>
                  <a:ext uri="{0D108BD9-81ED-4DB2-BD59-A6C34878D82A}">
                    <a16:rowId xmlns:a16="http://schemas.microsoft.com/office/drawing/2014/main" xmlns="" val="10005"/>
                  </a:ext>
                </a:extLst>
              </a:tr>
              <a:tr h="230872">
                <a:tc>
                  <a:txBody>
                    <a:bodyPr/>
                    <a:lstStyle/>
                    <a:p>
                      <a:r>
                        <a:rPr lang="ru-RU" sz="1000" dirty="0"/>
                        <a:t>Другие вопросы в области образования</a:t>
                      </a:r>
                    </a:p>
                  </a:txBody>
                  <a:tcPr/>
                </a:tc>
                <a:tc>
                  <a:txBody>
                    <a:bodyPr/>
                    <a:lstStyle/>
                    <a:p>
                      <a:r>
                        <a:rPr lang="ru-RU" sz="1000" dirty="0"/>
                        <a:t>07</a:t>
                      </a:r>
                    </a:p>
                  </a:txBody>
                  <a:tcPr/>
                </a:tc>
                <a:tc>
                  <a:txBody>
                    <a:bodyPr/>
                    <a:lstStyle/>
                    <a:p>
                      <a:r>
                        <a:rPr lang="ru-RU" sz="1000" dirty="0"/>
                        <a:t>09</a:t>
                      </a:r>
                    </a:p>
                  </a:txBody>
                  <a:tcPr/>
                </a:tc>
                <a:tc>
                  <a:txBody>
                    <a:bodyPr/>
                    <a:lstStyle/>
                    <a:p>
                      <a:r>
                        <a:rPr lang="ru-RU" sz="1000" dirty="0" smtClean="0"/>
                        <a:t>69 509</a:t>
                      </a:r>
                      <a:endParaRPr lang="ru-RU" sz="1000" dirty="0"/>
                    </a:p>
                  </a:txBody>
                  <a:tcPr/>
                </a:tc>
                <a:tc>
                  <a:txBody>
                    <a:bodyPr/>
                    <a:lstStyle/>
                    <a:p>
                      <a:r>
                        <a:rPr lang="ru-RU" sz="1000" dirty="0" smtClean="0"/>
                        <a:t>64 539</a:t>
                      </a:r>
                      <a:endParaRPr lang="ru-RU" sz="1000" dirty="0"/>
                    </a:p>
                  </a:txBody>
                  <a:tcPr/>
                </a:tc>
                <a:tc>
                  <a:txBody>
                    <a:bodyPr/>
                    <a:lstStyle/>
                    <a:p>
                      <a:r>
                        <a:rPr lang="ru-RU" sz="1000" dirty="0" smtClean="0"/>
                        <a:t>66 712</a:t>
                      </a:r>
                      <a:endParaRPr lang="ru-RU" sz="1000" dirty="0"/>
                    </a:p>
                  </a:txBody>
                  <a:tcPr/>
                </a:tc>
                <a:extLst>
                  <a:ext uri="{0D108BD9-81ED-4DB2-BD59-A6C34878D82A}">
                    <a16:rowId xmlns:a16="http://schemas.microsoft.com/office/drawing/2014/main" xmlns="" val="10006"/>
                  </a:ext>
                </a:extLst>
              </a:tr>
              <a:tr h="187816">
                <a:tc>
                  <a:txBody>
                    <a:bodyPr/>
                    <a:lstStyle/>
                    <a:p>
                      <a:r>
                        <a:rPr lang="ru-RU" sz="1000" b="1" dirty="0"/>
                        <a:t>КУЛЬТУРА</a:t>
                      </a:r>
                    </a:p>
                  </a:txBody>
                  <a:tcPr/>
                </a:tc>
                <a:tc>
                  <a:txBody>
                    <a:bodyPr/>
                    <a:lstStyle/>
                    <a:p>
                      <a:r>
                        <a:rPr lang="ru-RU" sz="1000" b="1" dirty="0"/>
                        <a:t>08</a:t>
                      </a:r>
                    </a:p>
                  </a:txBody>
                  <a:tcPr/>
                </a:tc>
                <a:tc>
                  <a:txBody>
                    <a:bodyPr/>
                    <a:lstStyle/>
                    <a:p>
                      <a:r>
                        <a:rPr lang="ru-RU" sz="1000" b="1" dirty="0"/>
                        <a:t>00</a:t>
                      </a:r>
                    </a:p>
                  </a:txBody>
                  <a:tcPr/>
                </a:tc>
                <a:tc>
                  <a:txBody>
                    <a:bodyPr/>
                    <a:lstStyle/>
                    <a:p>
                      <a:r>
                        <a:rPr lang="ru-RU" sz="1000" b="1" dirty="0" smtClean="0"/>
                        <a:t>120 529</a:t>
                      </a:r>
                      <a:endParaRPr lang="ru-RU" sz="1000" b="1" dirty="0"/>
                    </a:p>
                  </a:txBody>
                  <a:tcPr/>
                </a:tc>
                <a:tc>
                  <a:txBody>
                    <a:bodyPr/>
                    <a:lstStyle/>
                    <a:p>
                      <a:pPr algn="l"/>
                      <a:r>
                        <a:rPr lang="ru-RU" sz="1000" b="1" dirty="0" smtClean="0"/>
                        <a:t>128 951</a:t>
                      </a:r>
                      <a:endParaRPr lang="ru-RU" sz="1000" b="1" dirty="0"/>
                    </a:p>
                  </a:txBody>
                  <a:tcPr/>
                </a:tc>
                <a:tc>
                  <a:txBody>
                    <a:bodyPr/>
                    <a:lstStyle/>
                    <a:p>
                      <a:pPr algn="l"/>
                      <a:r>
                        <a:rPr lang="ru-RU" sz="1000" b="1" dirty="0" smtClean="0"/>
                        <a:t>132 575</a:t>
                      </a:r>
                      <a:endParaRPr lang="ru-RU" sz="1000" b="1" dirty="0"/>
                    </a:p>
                  </a:txBody>
                  <a:tcPr/>
                </a:tc>
                <a:extLst>
                  <a:ext uri="{0D108BD9-81ED-4DB2-BD59-A6C34878D82A}">
                    <a16:rowId xmlns:a16="http://schemas.microsoft.com/office/drawing/2014/main" xmlns="" val="10007"/>
                  </a:ext>
                </a:extLst>
              </a:tr>
              <a:tr h="247610">
                <a:tc>
                  <a:txBody>
                    <a:bodyPr/>
                    <a:lstStyle/>
                    <a:p>
                      <a:r>
                        <a:rPr lang="ru-RU" sz="1000" dirty="0"/>
                        <a:t>Культура</a:t>
                      </a:r>
                    </a:p>
                  </a:txBody>
                  <a:tcPr/>
                </a:tc>
                <a:tc>
                  <a:txBody>
                    <a:bodyPr/>
                    <a:lstStyle/>
                    <a:p>
                      <a:r>
                        <a:rPr lang="ru-RU" sz="1000" dirty="0"/>
                        <a:t>08</a:t>
                      </a:r>
                    </a:p>
                  </a:txBody>
                  <a:tcPr/>
                </a:tc>
                <a:tc>
                  <a:txBody>
                    <a:bodyPr/>
                    <a:lstStyle/>
                    <a:p>
                      <a:r>
                        <a:rPr lang="ru-RU" sz="1000" dirty="0"/>
                        <a:t>01</a:t>
                      </a:r>
                    </a:p>
                  </a:txBody>
                  <a:tcPr/>
                </a:tc>
                <a:tc>
                  <a:txBody>
                    <a:bodyPr/>
                    <a:lstStyle/>
                    <a:p>
                      <a:r>
                        <a:rPr lang="ru-RU" sz="1000" dirty="0" smtClean="0"/>
                        <a:t>81 248</a:t>
                      </a:r>
                      <a:endParaRPr lang="ru-RU" sz="1000" dirty="0"/>
                    </a:p>
                  </a:txBody>
                  <a:tcPr/>
                </a:tc>
                <a:tc>
                  <a:txBody>
                    <a:bodyPr/>
                    <a:lstStyle/>
                    <a:p>
                      <a:r>
                        <a:rPr lang="ru-RU" sz="1000" dirty="0" smtClean="0"/>
                        <a:t>88 098</a:t>
                      </a:r>
                      <a:endParaRPr lang="ru-RU" sz="1000" dirty="0"/>
                    </a:p>
                  </a:txBody>
                  <a:tcPr/>
                </a:tc>
                <a:tc>
                  <a:txBody>
                    <a:bodyPr/>
                    <a:lstStyle/>
                    <a:p>
                      <a:r>
                        <a:rPr lang="ru-RU" sz="1000" dirty="0" smtClean="0"/>
                        <a:t>89 947</a:t>
                      </a:r>
                      <a:endParaRPr lang="ru-RU" sz="1000" dirty="0"/>
                    </a:p>
                  </a:txBody>
                  <a:tcPr/>
                </a:tc>
                <a:extLst>
                  <a:ext uri="{0D108BD9-81ED-4DB2-BD59-A6C34878D82A}">
                    <a16:rowId xmlns:a16="http://schemas.microsoft.com/office/drawing/2014/main" xmlns="" val="10008"/>
                  </a:ext>
                </a:extLst>
              </a:tr>
              <a:tr h="173712">
                <a:tc>
                  <a:txBody>
                    <a:bodyPr/>
                    <a:lstStyle/>
                    <a:p>
                      <a:r>
                        <a:rPr lang="ru-RU" sz="1000" dirty="0"/>
                        <a:t>Другие вопросы в области культуры</a:t>
                      </a:r>
                    </a:p>
                  </a:txBody>
                  <a:tcPr/>
                </a:tc>
                <a:tc>
                  <a:txBody>
                    <a:bodyPr/>
                    <a:lstStyle/>
                    <a:p>
                      <a:r>
                        <a:rPr lang="ru-RU" sz="1000" dirty="0"/>
                        <a:t>08</a:t>
                      </a:r>
                    </a:p>
                  </a:txBody>
                  <a:tcPr/>
                </a:tc>
                <a:tc>
                  <a:txBody>
                    <a:bodyPr/>
                    <a:lstStyle/>
                    <a:p>
                      <a:r>
                        <a:rPr lang="ru-RU" sz="1000" dirty="0"/>
                        <a:t>04</a:t>
                      </a:r>
                    </a:p>
                  </a:txBody>
                  <a:tcPr/>
                </a:tc>
                <a:tc>
                  <a:txBody>
                    <a:bodyPr/>
                    <a:lstStyle/>
                    <a:p>
                      <a:r>
                        <a:rPr lang="ru-RU" sz="1000" dirty="0" smtClean="0"/>
                        <a:t>39 281</a:t>
                      </a:r>
                      <a:endParaRPr lang="ru-RU" sz="1000" dirty="0"/>
                    </a:p>
                  </a:txBody>
                  <a:tcPr/>
                </a:tc>
                <a:tc>
                  <a:txBody>
                    <a:bodyPr/>
                    <a:lstStyle/>
                    <a:p>
                      <a:pPr algn="l"/>
                      <a:r>
                        <a:rPr lang="ru-RU" sz="1000" dirty="0" smtClean="0"/>
                        <a:t>40 853</a:t>
                      </a:r>
                      <a:endParaRPr lang="ru-RU" sz="1000" dirty="0"/>
                    </a:p>
                  </a:txBody>
                  <a:tcPr/>
                </a:tc>
                <a:tc>
                  <a:txBody>
                    <a:bodyPr/>
                    <a:lstStyle/>
                    <a:p>
                      <a:r>
                        <a:rPr lang="ru-RU" sz="1000" b="0" dirty="0" smtClean="0"/>
                        <a:t>42 628</a:t>
                      </a:r>
                      <a:endParaRPr lang="ru-RU" sz="1000" b="0" dirty="0"/>
                    </a:p>
                  </a:txBody>
                  <a:tcPr/>
                </a:tc>
                <a:extLst>
                  <a:ext uri="{0D108BD9-81ED-4DB2-BD59-A6C34878D82A}">
                    <a16:rowId xmlns:a16="http://schemas.microsoft.com/office/drawing/2014/main" xmlns="" val="10009"/>
                  </a:ext>
                </a:extLst>
              </a:tr>
              <a:tr h="202664">
                <a:tc>
                  <a:txBody>
                    <a:bodyPr/>
                    <a:lstStyle/>
                    <a:p>
                      <a:r>
                        <a:rPr lang="ru-RU" sz="1000" b="1" dirty="0"/>
                        <a:t>СОЦИАЛЬНАЯ ПОЛИТИКА</a:t>
                      </a:r>
                    </a:p>
                  </a:txBody>
                  <a:tcPr/>
                </a:tc>
                <a:tc>
                  <a:txBody>
                    <a:bodyPr/>
                    <a:lstStyle/>
                    <a:p>
                      <a:r>
                        <a:rPr lang="ru-RU" sz="1000" b="1" dirty="0"/>
                        <a:t>10</a:t>
                      </a:r>
                    </a:p>
                  </a:txBody>
                  <a:tcPr/>
                </a:tc>
                <a:tc>
                  <a:txBody>
                    <a:bodyPr/>
                    <a:lstStyle/>
                    <a:p>
                      <a:r>
                        <a:rPr lang="ru-RU" sz="1000" b="1" dirty="0"/>
                        <a:t>00</a:t>
                      </a:r>
                    </a:p>
                  </a:txBody>
                  <a:tcPr/>
                </a:tc>
                <a:tc>
                  <a:txBody>
                    <a:bodyPr/>
                    <a:lstStyle/>
                    <a:p>
                      <a:r>
                        <a:rPr lang="ru-RU" sz="1000" b="1" dirty="0" smtClean="0"/>
                        <a:t>10 060</a:t>
                      </a:r>
                      <a:endParaRPr lang="ru-RU" sz="1000" b="1" dirty="0"/>
                    </a:p>
                  </a:txBody>
                  <a:tcPr/>
                </a:tc>
                <a:tc>
                  <a:txBody>
                    <a:bodyPr/>
                    <a:lstStyle/>
                    <a:p>
                      <a:pPr algn="l"/>
                      <a:r>
                        <a:rPr lang="ru-RU" sz="1000" b="1" dirty="0" smtClean="0"/>
                        <a:t>15 976</a:t>
                      </a:r>
                      <a:endParaRPr lang="ru-RU" sz="1000" b="1" dirty="0"/>
                    </a:p>
                  </a:txBody>
                  <a:tcPr/>
                </a:tc>
                <a:tc>
                  <a:txBody>
                    <a:bodyPr/>
                    <a:lstStyle/>
                    <a:p>
                      <a:r>
                        <a:rPr lang="ru-RU" sz="1000" b="1" dirty="0" smtClean="0"/>
                        <a:t>16 209</a:t>
                      </a:r>
                      <a:endParaRPr lang="ru-RU" sz="1000" b="1" dirty="0"/>
                    </a:p>
                  </a:txBody>
                  <a:tcPr/>
                </a:tc>
                <a:extLst>
                  <a:ext uri="{0D108BD9-81ED-4DB2-BD59-A6C34878D82A}">
                    <a16:rowId xmlns:a16="http://schemas.microsoft.com/office/drawing/2014/main" xmlns="" val="10010"/>
                  </a:ext>
                </a:extLst>
              </a:tr>
              <a:tr h="231616">
                <a:tc>
                  <a:txBody>
                    <a:bodyPr/>
                    <a:lstStyle/>
                    <a:p>
                      <a:r>
                        <a:rPr lang="ru-RU" sz="1000" dirty="0"/>
                        <a:t>Пенсионное обеспечение</a:t>
                      </a:r>
                    </a:p>
                  </a:txBody>
                  <a:tcPr/>
                </a:tc>
                <a:tc>
                  <a:txBody>
                    <a:bodyPr/>
                    <a:lstStyle/>
                    <a:p>
                      <a:r>
                        <a:rPr lang="ru-RU" sz="1000" dirty="0"/>
                        <a:t>10</a:t>
                      </a:r>
                    </a:p>
                  </a:txBody>
                  <a:tcPr/>
                </a:tc>
                <a:tc>
                  <a:txBody>
                    <a:bodyPr/>
                    <a:lstStyle/>
                    <a:p>
                      <a:r>
                        <a:rPr lang="ru-RU" sz="1000" dirty="0"/>
                        <a:t>01</a:t>
                      </a:r>
                    </a:p>
                  </a:txBody>
                  <a:tcPr/>
                </a:tc>
                <a:tc>
                  <a:txBody>
                    <a:bodyPr/>
                    <a:lstStyle/>
                    <a:p>
                      <a:r>
                        <a:rPr lang="ru-RU" sz="1000" dirty="0" smtClean="0"/>
                        <a:t>4 400</a:t>
                      </a:r>
                      <a:endParaRPr lang="ru-RU" sz="1000" dirty="0"/>
                    </a:p>
                  </a:txBody>
                  <a:tcPr/>
                </a:tc>
                <a:tc>
                  <a:txBody>
                    <a:bodyPr/>
                    <a:lstStyle/>
                    <a:p>
                      <a:r>
                        <a:rPr lang="ru-RU" sz="1000" dirty="0" smtClean="0"/>
                        <a:t>4 576</a:t>
                      </a:r>
                      <a:endParaRPr lang="ru-RU" sz="1000" dirty="0"/>
                    </a:p>
                  </a:txBody>
                  <a:tcPr/>
                </a:tc>
                <a:tc>
                  <a:txBody>
                    <a:bodyPr/>
                    <a:lstStyle/>
                    <a:p>
                      <a:r>
                        <a:rPr lang="ru-RU" sz="1000" dirty="0" smtClean="0"/>
                        <a:t>4 759</a:t>
                      </a:r>
                      <a:endParaRPr lang="ru-RU" sz="1000" dirty="0"/>
                    </a:p>
                  </a:txBody>
                  <a:tcPr/>
                </a:tc>
                <a:extLst>
                  <a:ext uri="{0D108BD9-81ED-4DB2-BD59-A6C34878D82A}">
                    <a16:rowId xmlns:a16="http://schemas.microsoft.com/office/drawing/2014/main" xmlns="" val="10011"/>
                  </a:ext>
                </a:extLst>
              </a:tr>
              <a:tr h="276592">
                <a:tc>
                  <a:txBody>
                    <a:bodyPr/>
                    <a:lstStyle/>
                    <a:p>
                      <a:r>
                        <a:rPr lang="ru-RU" sz="1000" b="0" dirty="0"/>
                        <a:t>Социальное обеспечение население</a:t>
                      </a:r>
                    </a:p>
                  </a:txBody>
                  <a:tcPr/>
                </a:tc>
                <a:tc>
                  <a:txBody>
                    <a:bodyPr/>
                    <a:lstStyle/>
                    <a:p>
                      <a:r>
                        <a:rPr lang="ru-RU" sz="1000" b="0" dirty="0"/>
                        <a:t>10</a:t>
                      </a:r>
                    </a:p>
                  </a:txBody>
                  <a:tcPr/>
                </a:tc>
                <a:tc>
                  <a:txBody>
                    <a:bodyPr/>
                    <a:lstStyle/>
                    <a:p>
                      <a:r>
                        <a:rPr lang="ru-RU" sz="1000" dirty="0"/>
                        <a:t>03</a:t>
                      </a:r>
                    </a:p>
                  </a:txBody>
                  <a:tcPr/>
                </a:tc>
                <a:tc>
                  <a:txBody>
                    <a:bodyPr/>
                    <a:lstStyle/>
                    <a:p>
                      <a:r>
                        <a:rPr lang="ru-RU" sz="1000" dirty="0" smtClean="0"/>
                        <a:t>350</a:t>
                      </a:r>
                      <a:endParaRPr lang="ru-RU" sz="1000" dirty="0"/>
                    </a:p>
                  </a:txBody>
                  <a:tcPr/>
                </a:tc>
                <a:tc>
                  <a:txBody>
                    <a:bodyPr/>
                    <a:lstStyle/>
                    <a:p>
                      <a:r>
                        <a:rPr lang="ru-RU" sz="1000" b="0" dirty="0" smtClean="0"/>
                        <a:t>400</a:t>
                      </a:r>
                      <a:endParaRPr lang="ru-RU" sz="1000" b="0" dirty="0"/>
                    </a:p>
                  </a:txBody>
                  <a:tcPr/>
                </a:tc>
                <a:tc>
                  <a:txBody>
                    <a:bodyPr/>
                    <a:lstStyle/>
                    <a:p>
                      <a:r>
                        <a:rPr lang="ru-RU" sz="1000" b="0" dirty="0" smtClean="0"/>
                        <a:t>450</a:t>
                      </a:r>
                      <a:endParaRPr lang="ru-RU" sz="1000" b="0" dirty="0"/>
                    </a:p>
                  </a:txBody>
                  <a:tcPr/>
                </a:tc>
                <a:extLst>
                  <a:ext uri="{0D108BD9-81ED-4DB2-BD59-A6C34878D82A}">
                    <a16:rowId xmlns:a16="http://schemas.microsoft.com/office/drawing/2014/main" xmlns="" val="10012"/>
                  </a:ext>
                </a:extLst>
              </a:tr>
              <a:tr h="216024">
                <a:tc>
                  <a:txBody>
                    <a:bodyPr/>
                    <a:lstStyle/>
                    <a:p>
                      <a:r>
                        <a:rPr lang="ru-RU" sz="1000" b="0" dirty="0"/>
                        <a:t>Охрана семьи</a:t>
                      </a:r>
                      <a:r>
                        <a:rPr lang="ru-RU" sz="1000" b="0" baseline="0" dirty="0"/>
                        <a:t> и детства</a:t>
                      </a:r>
                      <a:endParaRPr lang="ru-RU" sz="1000" b="0" dirty="0"/>
                    </a:p>
                  </a:txBody>
                  <a:tcPr/>
                </a:tc>
                <a:tc>
                  <a:txBody>
                    <a:bodyPr/>
                    <a:lstStyle/>
                    <a:p>
                      <a:r>
                        <a:rPr lang="ru-RU" sz="1000" b="0" dirty="0"/>
                        <a:t>10</a:t>
                      </a:r>
                    </a:p>
                  </a:txBody>
                  <a:tcPr/>
                </a:tc>
                <a:tc>
                  <a:txBody>
                    <a:bodyPr/>
                    <a:lstStyle/>
                    <a:p>
                      <a:r>
                        <a:rPr lang="ru-RU" sz="1000" dirty="0"/>
                        <a:t>04</a:t>
                      </a:r>
                    </a:p>
                  </a:txBody>
                  <a:tcPr/>
                </a:tc>
                <a:tc>
                  <a:txBody>
                    <a:bodyPr/>
                    <a:lstStyle/>
                    <a:p>
                      <a:r>
                        <a:rPr lang="ru-RU" sz="1000" dirty="0" smtClean="0"/>
                        <a:t>5 310</a:t>
                      </a:r>
                      <a:endParaRPr lang="ru-RU" sz="1000" dirty="0"/>
                    </a:p>
                  </a:txBody>
                  <a:tcPr/>
                </a:tc>
                <a:tc>
                  <a:txBody>
                    <a:bodyPr/>
                    <a:lstStyle/>
                    <a:p>
                      <a:r>
                        <a:rPr lang="ru-RU" sz="1000" b="0" dirty="0" smtClean="0"/>
                        <a:t>11 000</a:t>
                      </a:r>
                      <a:endParaRPr lang="ru-RU" sz="1000" b="0" dirty="0"/>
                    </a:p>
                  </a:txBody>
                  <a:tcPr/>
                </a:tc>
                <a:tc>
                  <a:txBody>
                    <a:bodyPr/>
                    <a:lstStyle/>
                    <a:p>
                      <a:r>
                        <a:rPr lang="ru-RU" sz="1000" b="0" dirty="0" smtClean="0"/>
                        <a:t>11 000</a:t>
                      </a:r>
                      <a:endParaRPr lang="ru-RU" sz="1000" b="0" dirty="0"/>
                    </a:p>
                  </a:txBody>
                  <a:tcPr/>
                </a:tc>
                <a:extLst>
                  <a:ext uri="{0D108BD9-81ED-4DB2-BD59-A6C34878D82A}">
                    <a16:rowId xmlns:a16="http://schemas.microsoft.com/office/drawing/2014/main" xmlns="" val="10013"/>
                  </a:ext>
                </a:extLst>
              </a:tr>
              <a:tr h="201920">
                <a:tc>
                  <a:txBody>
                    <a:bodyPr/>
                    <a:lstStyle/>
                    <a:p>
                      <a:r>
                        <a:rPr lang="ru-RU" sz="1000" b="1" dirty="0"/>
                        <a:t>ФИЗИЧЕСКАЯ КУЛЬТУРА И СПОРТ</a:t>
                      </a:r>
                    </a:p>
                  </a:txBody>
                  <a:tcPr/>
                </a:tc>
                <a:tc>
                  <a:txBody>
                    <a:bodyPr/>
                    <a:lstStyle/>
                    <a:p>
                      <a:r>
                        <a:rPr lang="ru-RU" sz="1000" b="1" dirty="0"/>
                        <a:t>11</a:t>
                      </a:r>
                    </a:p>
                  </a:txBody>
                  <a:tcPr/>
                </a:tc>
                <a:tc>
                  <a:txBody>
                    <a:bodyPr/>
                    <a:lstStyle/>
                    <a:p>
                      <a:r>
                        <a:rPr lang="ru-RU" sz="1000" b="1" dirty="0"/>
                        <a:t>00</a:t>
                      </a:r>
                    </a:p>
                  </a:txBody>
                  <a:tcPr/>
                </a:tc>
                <a:tc>
                  <a:txBody>
                    <a:bodyPr/>
                    <a:lstStyle/>
                    <a:p>
                      <a:r>
                        <a:rPr lang="ru-RU" sz="1000" b="1" dirty="0" smtClean="0"/>
                        <a:t>97 163</a:t>
                      </a:r>
                      <a:endParaRPr lang="ru-RU" sz="1000" b="1" dirty="0"/>
                    </a:p>
                  </a:txBody>
                  <a:tcPr/>
                </a:tc>
                <a:tc>
                  <a:txBody>
                    <a:bodyPr/>
                    <a:lstStyle/>
                    <a:p>
                      <a:r>
                        <a:rPr lang="ru-RU" sz="1000" b="1" dirty="0" smtClean="0"/>
                        <a:t>104 726</a:t>
                      </a:r>
                      <a:endParaRPr lang="ru-RU" sz="1000" b="1" dirty="0"/>
                    </a:p>
                  </a:txBody>
                  <a:tcPr/>
                </a:tc>
                <a:tc>
                  <a:txBody>
                    <a:bodyPr/>
                    <a:lstStyle/>
                    <a:p>
                      <a:r>
                        <a:rPr lang="ru-RU" sz="1000" b="1" dirty="0" smtClean="0"/>
                        <a:t>106 756</a:t>
                      </a:r>
                      <a:endParaRPr lang="ru-RU" sz="1000" b="1" dirty="0"/>
                    </a:p>
                  </a:txBody>
                  <a:tcPr/>
                </a:tc>
                <a:extLst>
                  <a:ext uri="{0D108BD9-81ED-4DB2-BD59-A6C34878D82A}">
                    <a16:rowId xmlns:a16="http://schemas.microsoft.com/office/drawing/2014/main" xmlns="" val="10015"/>
                  </a:ext>
                </a:extLst>
              </a:tr>
              <a:tr h="230872">
                <a:tc>
                  <a:txBody>
                    <a:bodyPr/>
                    <a:lstStyle/>
                    <a:p>
                      <a:r>
                        <a:rPr lang="ru-RU" sz="1000" dirty="0"/>
                        <a:t>Массовый спорт </a:t>
                      </a:r>
                    </a:p>
                  </a:txBody>
                  <a:tcPr/>
                </a:tc>
                <a:tc>
                  <a:txBody>
                    <a:bodyPr/>
                    <a:lstStyle/>
                    <a:p>
                      <a:r>
                        <a:rPr lang="ru-RU" sz="1000" dirty="0"/>
                        <a:t>11</a:t>
                      </a:r>
                    </a:p>
                  </a:txBody>
                  <a:tcPr/>
                </a:tc>
                <a:tc>
                  <a:txBody>
                    <a:bodyPr/>
                    <a:lstStyle/>
                    <a:p>
                      <a:r>
                        <a:rPr lang="ru-RU" sz="1000" dirty="0"/>
                        <a:t>02</a:t>
                      </a:r>
                    </a:p>
                  </a:txBody>
                  <a:tcPr/>
                </a:tc>
                <a:tc>
                  <a:txBody>
                    <a:bodyPr/>
                    <a:lstStyle/>
                    <a:p>
                      <a:r>
                        <a:rPr lang="ru-RU" sz="1000" dirty="0" smtClean="0"/>
                        <a:t>94 663</a:t>
                      </a:r>
                      <a:endParaRPr lang="ru-RU" sz="1000" dirty="0"/>
                    </a:p>
                  </a:txBody>
                  <a:tcPr/>
                </a:tc>
                <a:tc>
                  <a:txBody>
                    <a:bodyPr/>
                    <a:lstStyle/>
                    <a:p>
                      <a:r>
                        <a:rPr lang="ru-RU" sz="1000" dirty="0" smtClean="0"/>
                        <a:t>102 226</a:t>
                      </a:r>
                      <a:endParaRPr lang="ru-RU" sz="1000" dirty="0"/>
                    </a:p>
                  </a:txBody>
                  <a:tcPr/>
                </a:tc>
                <a:tc>
                  <a:txBody>
                    <a:bodyPr/>
                    <a:lstStyle/>
                    <a:p>
                      <a:r>
                        <a:rPr lang="ru-RU" sz="1000" dirty="0" smtClean="0"/>
                        <a:t>104 256</a:t>
                      </a:r>
                      <a:endParaRPr lang="ru-RU" sz="1000" dirty="0"/>
                    </a:p>
                  </a:txBody>
                  <a:tcPr/>
                </a:tc>
                <a:extLst>
                  <a:ext uri="{0D108BD9-81ED-4DB2-BD59-A6C34878D82A}">
                    <a16:rowId xmlns:a16="http://schemas.microsoft.com/office/drawing/2014/main" xmlns="" val="10016"/>
                  </a:ext>
                </a:extLst>
              </a:tr>
              <a:tr h="326458">
                <a:tc>
                  <a:txBody>
                    <a:bodyPr/>
                    <a:lstStyle/>
                    <a:p>
                      <a:r>
                        <a:rPr lang="ru-RU" sz="1000" dirty="0"/>
                        <a:t>Другие вопросы в области физической культуры и спорта</a:t>
                      </a:r>
                    </a:p>
                  </a:txBody>
                  <a:tcPr/>
                </a:tc>
                <a:tc>
                  <a:txBody>
                    <a:bodyPr/>
                    <a:lstStyle/>
                    <a:p>
                      <a:r>
                        <a:rPr lang="ru-RU" sz="1000" dirty="0"/>
                        <a:t>11</a:t>
                      </a:r>
                    </a:p>
                  </a:txBody>
                  <a:tcPr/>
                </a:tc>
                <a:tc>
                  <a:txBody>
                    <a:bodyPr/>
                    <a:lstStyle/>
                    <a:p>
                      <a:r>
                        <a:rPr lang="ru-RU" sz="1000" dirty="0"/>
                        <a:t>05</a:t>
                      </a:r>
                    </a:p>
                  </a:txBody>
                  <a:tcPr/>
                </a:tc>
                <a:tc>
                  <a:txBody>
                    <a:bodyPr/>
                    <a:lstStyle/>
                    <a:p>
                      <a:r>
                        <a:rPr lang="ru-RU" sz="1000" dirty="0" smtClean="0"/>
                        <a:t>2 500</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2 500</a:t>
                      </a:r>
                      <a:endParaRPr lang="ru-RU" sz="1000" dirty="0"/>
                    </a:p>
                  </a:txBody>
                  <a:tcPr/>
                </a:tc>
                <a:extLst>
                  <a:ext uri="{0D108BD9-81ED-4DB2-BD59-A6C34878D82A}">
                    <a16:rowId xmlns:a16="http://schemas.microsoft.com/office/drawing/2014/main" xmlns="" val="10017"/>
                  </a:ext>
                </a:extLst>
              </a:tr>
              <a:tr h="216024">
                <a:tc>
                  <a:txBody>
                    <a:bodyPr/>
                    <a:lstStyle/>
                    <a:p>
                      <a:r>
                        <a:rPr lang="ru-RU" sz="1000" b="1" dirty="0"/>
                        <a:t>СРЕДСТВА МАССОВОЙ ИНФОРМАЦИИ</a:t>
                      </a:r>
                    </a:p>
                  </a:txBody>
                  <a:tcPr/>
                </a:tc>
                <a:tc>
                  <a:txBody>
                    <a:bodyPr/>
                    <a:lstStyle/>
                    <a:p>
                      <a:r>
                        <a:rPr lang="ru-RU" sz="1000" b="1" dirty="0"/>
                        <a:t>12</a:t>
                      </a:r>
                    </a:p>
                  </a:txBody>
                  <a:tcPr/>
                </a:tc>
                <a:tc>
                  <a:txBody>
                    <a:bodyPr/>
                    <a:lstStyle/>
                    <a:p>
                      <a:r>
                        <a:rPr lang="ru-RU" sz="1000" b="1" dirty="0"/>
                        <a:t>00</a:t>
                      </a:r>
                    </a:p>
                  </a:txBody>
                  <a:tcPr/>
                </a:tc>
                <a:tc>
                  <a:txBody>
                    <a:bodyPr/>
                    <a:lstStyle/>
                    <a:p>
                      <a:r>
                        <a:rPr lang="ru-RU" sz="1000" b="1" dirty="0" smtClean="0"/>
                        <a:t>20 862</a:t>
                      </a:r>
                      <a:endParaRPr lang="ru-RU" sz="1000" b="1" dirty="0"/>
                    </a:p>
                  </a:txBody>
                  <a:tcPr/>
                </a:tc>
                <a:tc>
                  <a:txBody>
                    <a:bodyPr/>
                    <a:lstStyle/>
                    <a:p>
                      <a:r>
                        <a:rPr lang="ru-RU" sz="1000" b="1" dirty="0" smtClean="0"/>
                        <a:t>21 696</a:t>
                      </a:r>
                      <a:endParaRPr lang="ru-RU" sz="1000" b="1" dirty="0"/>
                    </a:p>
                  </a:txBody>
                  <a:tcPr/>
                </a:tc>
                <a:tc>
                  <a:txBody>
                    <a:bodyPr/>
                    <a:lstStyle/>
                    <a:p>
                      <a:r>
                        <a:rPr lang="ru-RU" sz="1000" b="1" dirty="0" smtClean="0"/>
                        <a:t>22 565</a:t>
                      </a:r>
                      <a:endParaRPr lang="ru-RU" sz="1000" b="1" dirty="0"/>
                    </a:p>
                  </a:txBody>
                  <a:tcPr/>
                </a:tc>
                <a:extLst>
                  <a:ext uri="{0D108BD9-81ED-4DB2-BD59-A6C34878D82A}">
                    <a16:rowId xmlns:a16="http://schemas.microsoft.com/office/drawing/2014/main" xmlns="" val="10018"/>
                  </a:ext>
                </a:extLst>
              </a:tr>
              <a:tr h="216024">
                <a:tc>
                  <a:txBody>
                    <a:bodyPr/>
                    <a:lstStyle/>
                    <a:p>
                      <a:r>
                        <a:rPr lang="ru-RU" sz="1000" b="0" dirty="0"/>
                        <a:t>Телевидение и радиовещание</a:t>
                      </a:r>
                    </a:p>
                  </a:txBody>
                  <a:tcPr/>
                </a:tc>
                <a:tc>
                  <a:txBody>
                    <a:bodyPr/>
                    <a:lstStyle/>
                    <a:p>
                      <a:r>
                        <a:rPr lang="ru-RU" sz="1000" b="0" dirty="0"/>
                        <a:t>12</a:t>
                      </a:r>
                    </a:p>
                  </a:txBody>
                  <a:tcPr/>
                </a:tc>
                <a:tc>
                  <a:txBody>
                    <a:bodyPr/>
                    <a:lstStyle/>
                    <a:p>
                      <a:r>
                        <a:rPr lang="ru-RU" sz="1000" b="0" dirty="0"/>
                        <a:t>01</a:t>
                      </a:r>
                    </a:p>
                  </a:txBody>
                  <a:tcPr/>
                </a:tc>
                <a:tc>
                  <a:txBody>
                    <a:bodyPr/>
                    <a:lstStyle/>
                    <a:p>
                      <a:r>
                        <a:rPr lang="ru-RU" sz="1000" b="0" dirty="0" smtClean="0"/>
                        <a:t>14 811</a:t>
                      </a:r>
                      <a:endParaRPr lang="ru-RU" sz="1000" b="0" dirty="0"/>
                    </a:p>
                  </a:txBody>
                  <a:tcPr/>
                </a:tc>
                <a:tc>
                  <a:txBody>
                    <a:bodyPr/>
                    <a:lstStyle/>
                    <a:p>
                      <a:r>
                        <a:rPr lang="ru-RU" sz="1000" b="0" dirty="0" smtClean="0"/>
                        <a:t>15 403</a:t>
                      </a:r>
                      <a:endParaRPr lang="ru-RU" sz="1000" b="0" dirty="0"/>
                    </a:p>
                  </a:txBody>
                  <a:tcPr/>
                </a:tc>
                <a:tc>
                  <a:txBody>
                    <a:bodyPr/>
                    <a:lstStyle/>
                    <a:p>
                      <a:r>
                        <a:rPr lang="ru-RU" sz="1000" b="0" dirty="0" smtClean="0"/>
                        <a:t>16 020</a:t>
                      </a:r>
                      <a:endParaRPr lang="ru-RU" sz="1000" b="0" dirty="0"/>
                    </a:p>
                  </a:txBody>
                  <a:tcPr/>
                </a:tc>
                <a:extLst>
                  <a:ext uri="{0D108BD9-81ED-4DB2-BD59-A6C34878D82A}">
                    <a16:rowId xmlns:a16="http://schemas.microsoft.com/office/drawing/2014/main" xmlns="" val="10019"/>
                  </a:ext>
                </a:extLst>
              </a:tr>
              <a:tr h="216024">
                <a:tc>
                  <a:txBody>
                    <a:bodyPr/>
                    <a:lstStyle/>
                    <a:p>
                      <a:r>
                        <a:rPr lang="ru-RU" sz="1000" b="0" dirty="0"/>
                        <a:t>Периодическая печать и издательства</a:t>
                      </a:r>
                    </a:p>
                  </a:txBody>
                  <a:tcPr/>
                </a:tc>
                <a:tc>
                  <a:txBody>
                    <a:bodyPr/>
                    <a:lstStyle/>
                    <a:p>
                      <a:r>
                        <a:rPr lang="ru-RU" sz="1000" b="0" dirty="0"/>
                        <a:t>12</a:t>
                      </a:r>
                    </a:p>
                  </a:txBody>
                  <a:tcPr/>
                </a:tc>
                <a:tc>
                  <a:txBody>
                    <a:bodyPr/>
                    <a:lstStyle/>
                    <a:p>
                      <a:r>
                        <a:rPr lang="ru-RU" sz="1000" b="0"/>
                        <a:t>02</a:t>
                      </a:r>
                      <a:endParaRPr lang="ru-RU" sz="1000" b="0" dirty="0"/>
                    </a:p>
                  </a:txBody>
                  <a:tcPr/>
                </a:tc>
                <a:tc>
                  <a:txBody>
                    <a:bodyPr/>
                    <a:lstStyle/>
                    <a:p>
                      <a:r>
                        <a:rPr lang="ru-RU" sz="1000" b="0" dirty="0" smtClean="0"/>
                        <a:t>6 051</a:t>
                      </a:r>
                      <a:endParaRPr lang="ru-RU" sz="1000" b="0" dirty="0"/>
                    </a:p>
                  </a:txBody>
                  <a:tcPr/>
                </a:tc>
                <a:tc>
                  <a:txBody>
                    <a:bodyPr/>
                    <a:lstStyle/>
                    <a:p>
                      <a:r>
                        <a:rPr lang="ru-RU" sz="1000" b="0" dirty="0" smtClean="0"/>
                        <a:t>6 293</a:t>
                      </a:r>
                      <a:endParaRPr lang="ru-RU" sz="1000" b="0" dirty="0"/>
                    </a:p>
                  </a:txBody>
                  <a:tcPr/>
                </a:tc>
                <a:tc>
                  <a:txBody>
                    <a:bodyPr/>
                    <a:lstStyle/>
                    <a:p>
                      <a:r>
                        <a:rPr lang="ru-RU" sz="1000" b="0" dirty="0" smtClean="0"/>
                        <a:t>6 545</a:t>
                      </a:r>
                      <a:endParaRPr lang="ru-RU" sz="1000" b="0" dirty="0"/>
                    </a:p>
                  </a:txBody>
                  <a:tcPr/>
                </a:tc>
                <a:extLst>
                  <a:ext uri="{0D108BD9-81ED-4DB2-BD59-A6C34878D82A}">
                    <a16:rowId xmlns:a16="http://schemas.microsoft.com/office/drawing/2014/main" xmlns="" val="10020"/>
                  </a:ext>
                </a:extLst>
              </a:tr>
              <a:tr h="216024">
                <a:tc>
                  <a:txBody>
                    <a:bodyPr/>
                    <a:lstStyle/>
                    <a:p>
                      <a:r>
                        <a:rPr lang="ru-RU" sz="1000" b="1" dirty="0"/>
                        <a:t>МЕЖБЮДЖЕТНЫЕ</a:t>
                      </a:r>
                      <a:r>
                        <a:rPr lang="ru-RU" sz="1000" b="1" baseline="0" dirty="0"/>
                        <a:t> ТРАНСФЕРТЫ </a:t>
                      </a:r>
                      <a:endParaRPr lang="ru-RU" sz="1000" b="1" dirty="0"/>
                    </a:p>
                  </a:txBody>
                  <a:tcPr/>
                </a:tc>
                <a:tc>
                  <a:txBody>
                    <a:bodyPr/>
                    <a:lstStyle/>
                    <a:p>
                      <a:r>
                        <a:rPr lang="ru-RU" sz="1000" b="1" dirty="0"/>
                        <a:t>14</a:t>
                      </a:r>
                    </a:p>
                  </a:txBody>
                  <a:tcPr/>
                </a:tc>
                <a:tc>
                  <a:txBody>
                    <a:bodyPr/>
                    <a:lstStyle/>
                    <a:p>
                      <a:r>
                        <a:rPr lang="ru-RU" sz="1000" b="1" dirty="0"/>
                        <a:t>00</a:t>
                      </a:r>
                    </a:p>
                  </a:txBody>
                  <a:tcPr/>
                </a:tc>
                <a:tc>
                  <a:txBody>
                    <a:bodyPr/>
                    <a:lstStyle/>
                    <a:p>
                      <a:r>
                        <a:rPr lang="ru-RU" sz="1000" b="1" dirty="0" smtClean="0"/>
                        <a:t>6 000</a:t>
                      </a:r>
                      <a:endParaRPr lang="ru-RU" sz="1000" b="1" dirty="0"/>
                    </a:p>
                  </a:txBody>
                  <a:tcPr/>
                </a:tc>
                <a:tc>
                  <a:txBody>
                    <a:bodyPr/>
                    <a:lstStyle/>
                    <a:p>
                      <a:r>
                        <a:rPr lang="ru-RU" sz="1000" b="1" dirty="0" smtClean="0"/>
                        <a:t>3 500</a:t>
                      </a:r>
                      <a:endParaRPr lang="ru-RU" sz="1000" b="1" dirty="0"/>
                    </a:p>
                  </a:txBody>
                  <a:tcPr/>
                </a:tc>
                <a:tc>
                  <a:txBody>
                    <a:bodyPr/>
                    <a:lstStyle/>
                    <a:p>
                      <a:r>
                        <a:rPr lang="ru-RU" sz="1000" b="1" dirty="0" smtClean="0"/>
                        <a:t>3 500</a:t>
                      </a:r>
                      <a:endParaRPr lang="ru-RU" sz="1000" b="1" dirty="0"/>
                    </a:p>
                  </a:txBody>
                  <a:tcPr/>
                </a:tc>
                <a:extLst>
                  <a:ext uri="{0D108BD9-81ED-4DB2-BD59-A6C34878D82A}">
                    <a16:rowId xmlns:a16="http://schemas.microsoft.com/office/drawing/2014/main" xmlns="" val="10023"/>
                  </a:ext>
                </a:extLst>
              </a:tr>
              <a:tr h="218718">
                <a:tc>
                  <a:txBody>
                    <a:bodyPr/>
                    <a:lstStyle/>
                    <a:p>
                      <a:pPr algn="l" fontAlgn="ctr"/>
                      <a:r>
                        <a:rPr lang="ru-RU" sz="1100" b="0" i="0" u="none" strike="noStrike" dirty="0">
                          <a:effectLst/>
                          <a:latin typeface="+mn-lt"/>
                        </a:rPr>
                        <a:t>  Дотации на выравнивание бюджетной обеспеченности</a:t>
                      </a:r>
                    </a:p>
                  </a:txBody>
                  <a:tcPr marL="9525" marR="9525" marT="9525" marB="0" anchor="ctr"/>
                </a:tc>
                <a:tc>
                  <a:txBody>
                    <a:bodyPr/>
                    <a:lstStyle/>
                    <a:p>
                      <a:r>
                        <a:rPr lang="ru-RU" sz="1000" b="0" dirty="0"/>
                        <a:t>14</a:t>
                      </a:r>
                    </a:p>
                  </a:txBody>
                  <a:tcPr/>
                </a:tc>
                <a:tc>
                  <a:txBody>
                    <a:bodyPr/>
                    <a:lstStyle/>
                    <a:p>
                      <a:r>
                        <a:rPr lang="ru-RU" sz="1000" b="0" dirty="0"/>
                        <a:t>01</a:t>
                      </a:r>
                    </a:p>
                  </a:txBody>
                  <a:tcPr/>
                </a:tc>
                <a:tc>
                  <a:txBody>
                    <a:bodyPr/>
                    <a:lstStyle/>
                    <a:p>
                      <a:r>
                        <a:rPr lang="ru-RU" sz="1000" b="0" dirty="0" smtClean="0"/>
                        <a:t>3 500</a:t>
                      </a:r>
                      <a:endParaRPr lang="ru-RU" sz="1000" b="0" dirty="0"/>
                    </a:p>
                  </a:txBody>
                  <a:tcPr/>
                </a:tc>
                <a:tc>
                  <a:txBody>
                    <a:bodyPr/>
                    <a:lstStyle/>
                    <a:p>
                      <a:r>
                        <a:rPr lang="ru-RU" sz="1000" b="0" dirty="0" smtClean="0"/>
                        <a:t>3 500</a:t>
                      </a:r>
                      <a:endParaRPr lang="ru-RU" sz="1000" b="0" dirty="0"/>
                    </a:p>
                  </a:txBody>
                  <a:tcPr/>
                </a:tc>
                <a:tc>
                  <a:txBody>
                    <a:bodyPr/>
                    <a:lstStyle/>
                    <a:p>
                      <a:r>
                        <a:rPr lang="ru-RU" sz="1000" b="0" dirty="0" smtClean="0"/>
                        <a:t>3 500</a:t>
                      </a:r>
                      <a:endParaRPr lang="ru-RU" sz="1000" b="0" dirty="0"/>
                    </a:p>
                  </a:txBody>
                  <a:tcPr/>
                </a:tc>
                <a:extLst>
                  <a:ext uri="{0D108BD9-81ED-4DB2-BD59-A6C34878D82A}">
                    <a16:rowId xmlns:a16="http://schemas.microsoft.com/office/drawing/2014/main" xmlns="" val="10024"/>
                  </a:ext>
                </a:extLst>
              </a:tr>
              <a:tr h="218718">
                <a:tc>
                  <a:txBody>
                    <a:bodyPr/>
                    <a:lstStyle/>
                    <a:p>
                      <a:r>
                        <a:rPr lang="ru-RU" sz="1000" b="0" dirty="0"/>
                        <a:t>Прочие межбюджетные трансферты</a:t>
                      </a:r>
                    </a:p>
                  </a:txBody>
                  <a:tcPr/>
                </a:tc>
                <a:tc>
                  <a:txBody>
                    <a:bodyPr/>
                    <a:lstStyle/>
                    <a:p>
                      <a:r>
                        <a:rPr lang="ru-RU" sz="1000" b="0" dirty="0"/>
                        <a:t>14</a:t>
                      </a:r>
                    </a:p>
                  </a:txBody>
                  <a:tcPr/>
                </a:tc>
                <a:tc>
                  <a:txBody>
                    <a:bodyPr/>
                    <a:lstStyle/>
                    <a:p>
                      <a:r>
                        <a:rPr lang="ru-RU" sz="1000" b="0" dirty="0"/>
                        <a:t>03</a:t>
                      </a:r>
                    </a:p>
                  </a:txBody>
                  <a:tcPr/>
                </a:tc>
                <a:tc>
                  <a:txBody>
                    <a:bodyPr/>
                    <a:lstStyle/>
                    <a:p>
                      <a:r>
                        <a:rPr lang="ru-RU" sz="1000" b="0" dirty="0" smtClean="0"/>
                        <a:t>2 500</a:t>
                      </a:r>
                      <a:endParaRPr lang="ru-RU" sz="1000" b="0" dirty="0"/>
                    </a:p>
                  </a:txBody>
                  <a:tcPr/>
                </a:tc>
                <a:tc>
                  <a:txBody>
                    <a:bodyPr/>
                    <a:lstStyle/>
                    <a:p>
                      <a:r>
                        <a:rPr lang="ru-RU" sz="1000" b="0" dirty="0" smtClean="0"/>
                        <a:t>0</a:t>
                      </a:r>
                      <a:endParaRPr lang="ru-RU" sz="1000" b="0" dirty="0"/>
                    </a:p>
                  </a:txBody>
                  <a:tcPr/>
                </a:tc>
                <a:tc>
                  <a:txBody>
                    <a:bodyPr/>
                    <a:lstStyle/>
                    <a:p>
                      <a:r>
                        <a:rPr lang="ru-RU" sz="1000" b="0" dirty="0" smtClean="0"/>
                        <a:t>0</a:t>
                      </a:r>
                      <a:endParaRPr lang="ru-RU" sz="1000" b="0" dirty="0"/>
                    </a:p>
                  </a:txBody>
                  <a:tcPr/>
                </a:tc>
                <a:extLst>
                  <a:ext uri="{0D108BD9-81ED-4DB2-BD59-A6C34878D82A}">
                    <a16:rowId xmlns:a16="http://schemas.microsoft.com/office/drawing/2014/main" xmlns="" val="10025"/>
                  </a:ext>
                </a:extLst>
              </a:tr>
              <a:tr h="247670">
                <a:tc>
                  <a:txBody>
                    <a:bodyPr/>
                    <a:lstStyle/>
                    <a:p>
                      <a:r>
                        <a:rPr lang="ru-RU" sz="1000" b="1" dirty="0"/>
                        <a:t>ВСЕГО РАСХОДОВ:</a:t>
                      </a:r>
                    </a:p>
                  </a:txBody>
                  <a:tcPr/>
                </a:tc>
                <a:tc>
                  <a:txBody>
                    <a:bodyPr/>
                    <a:lstStyle/>
                    <a:p>
                      <a:endParaRPr lang="ru-RU" sz="1000" dirty="0"/>
                    </a:p>
                  </a:txBody>
                  <a:tcPr/>
                </a:tc>
                <a:tc>
                  <a:txBody>
                    <a:bodyPr/>
                    <a:lstStyle/>
                    <a:p>
                      <a:endParaRPr lang="ru-RU" sz="1000" dirty="0"/>
                    </a:p>
                  </a:txBody>
                  <a:tcPr/>
                </a:tc>
                <a:tc>
                  <a:txBody>
                    <a:bodyPr/>
                    <a:lstStyle/>
                    <a:p>
                      <a:r>
                        <a:rPr lang="ru-RU" sz="1000" b="1" dirty="0" smtClean="0"/>
                        <a:t>1 912 790</a:t>
                      </a:r>
                      <a:endParaRPr lang="ru-RU" sz="1000" b="1" dirty="0"/>
                    </a:p>
                  </a:txBody>
                  <a:tcPr/>
                </a:tc>
                <a:tc>
                  <a:txBody>
                    <a:bodyPr/>
                    <a:lstStyle/>
                    <a:p>
                      <a:r>
                        <a:rPr lang="ru-RU" sz="1000" b="1" dirty="0" smtClean="0"/>
                        <a:t>1 109 807</a:t>
                      </a:r>
                      <a:endParaRPr lang="ru-RU" sz="1000" b="1" dirty="0"/>
                    </a:p>
                  </a:txBody>
                  <a:tcPr/>
                </a:tc>
                <a:tc>
                  <a:txBody>
                    <a:bodyPr/>
                    <a:lstStyle/>
                    <a:p>
                      <a:r>
                        <a:rPr lang="ru-RU" sz="1000" b="1" dirty="0" smtClean="0"/>
                        <a:t>1 167 574</a:t>
                      </a:r>
                      <a:endParaRPr lang="ru-RU" sz="1000" b="1" dirty="0"/>
                    </a:p>
                  </a:txBody>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63694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a:t>Соотношение программных и непрограммных расходов бюджета МО «Тахтамукайский район» на 2023 г. (</a:t>
            </a:r>
            <a:r>
              <a:rPr lang="ru-RU" sz="2000" dirty="0" err="1"/>
              <a:t>тыс.руб</a:t>
            </a:r>
            <a:r>
              <a:rPr lang="ru-RU" sz="2000" dirty="0"/>
              <a:t>.)</a:t>
            </a:r>
          </a:p>
        </p:txBody>
      </p:sp>
      <p:graphicFrame>
        <p:nvGraphicFramePr>
          <p:cNvPr id="3" name="Диаграмма 5"/>
          <p:cNvGraphicFramePr>
            <a:graphicFrameLocks/>
          </p:cNvGraphicFramePr>
          <p:nvPr>
            <p:extLst>
              <p:ext uri="{D42A27DB-BD31-4B8C-83A1-F6EECF244321}">
                <p14:modId xmlns:p14="http://schemas.microsoft.com/office/powerpoint/2010/main" val="4634349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ФИЗИЧЕСКОЙ КУЛЬТУРЫ И СПОРТА»</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722398877"/>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83 148,0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92 474,0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94</a:t>
                      </a:r>
                      <a:r>
                        <a:rPr lang="ru-RU" sz="1400" baseline="0" dirty="0"/>
                        <a:t> 399</a:t>
                      </a:r>
                      <a:r>
                        <a:rPr lang="ru-RU" sz="1400" dirty="0"/>
                        <a:t>,0</a:t>
                      </a:r>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a:t>101</a:t>
                      </a:r>
                      <a:r>
                        <a:rPr lang="ru-RU" sz="1400" baseline="0" dirty="0"/>
                        <a:t> 951</a:t>
                      </a:r>
                      <a:r>
                        <a:rPr lang="ru-RU" sz="1400" dirty="0"/>
                        <a:t>,0</a:t>
                      </a:r>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103</a:t>
                      </a:r>
                      <a:r>
                        <a:rPr lang="ru-RU" sz="1400" baseline="0" dirty="0"/>
                        <a:t> 969</a:t>
                      </a:r>
                      <a:r>
                        <a:rPr lang="ru-RU" sz="1400" dirty="0"/>
                        <a:t>,0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ориентирующих граждан на здоровый образ жизни, в </a:t>
            </a:r>
            <a:r>
              <a:rPr lang="ru-RU" sz="1200" dirty="0" err="1"/>
              <a:t>т.ч</a:t>
            </a:r>
            <a:r>
              <a:rPr lang="ru-RU" sz="1200" dirty="0"/>
              <a:t>. на занятия физической культурой и спортом, развитие спортивной инфраструктуры.</a:t>
            </a:r>
            <a:endParaRPr lang="ru-RU" sz="1200" b="1" dirty="0"/>
          </a:p>
          <a:p>
            <a:pPr algn="just" fontAlgn="auto"/>
            <a:r>
              <a:rPr lang="ru-RU" sz="1200" b="1" dirty="0"/>
              <a:t>ЗАДАЧИ: </a:t>
            </a:r>
            <a:r>
              <a:rPr lang="ru-RU" sz="1200" dirty="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a:t>Тахтамукайский</a:t>
            </a:r>
            <a:r>
              <a:rPr lang="ru-RU" sz="1200" dirty="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60014384"/>
              </p:ext>
            </p:extLst>
          </p:nvPr>
        </p:nvGraphicFramePr>
        <p:xfrm>
          <a:off x="251520" y="3056451"/>
          <a:ext cx="8784976" cy="3404085"/>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a16="http://schemas.microsoft.com/office/drawing/2014/main" xmlns="" val="10000"/>
                  </a:ext>
                </a:extLst>
              </a:tr>
              <a:tr h="522763">
                <a:tc>
                  <a:txBody>
                    <a:bodyPr/>
                    <a:lstStyle/>
                    <a:p>
                      <a:r>
                        <a:rPr lang="ru-RU" sz="1200" dirty="0"/>
                        <a:t>Удельный вес регулярно занимающихся физической культурой и спортом</a:t>
                      </a:r>
                    </a:p>
                  </a:txBody>
                  <a:tcPr/>
                </a:tc>
                <a:tc>
                  <a:txBody>
                    <a:bodyPr/>
                    <a:lstStyle/>
                    <a:p>
                      <a:r>
                        <a:rPr lang="ru-RU" sz="1200" dirty="0"/>
                        <a:t>50,1</a:t>
                      </a:r>
                    </a:p>
                  </a:txBody>
                  <a:tcPr/>
                </a:tc>
                <a:tc>
                  <a:txBody>
                    <a:bodyPr/>
                    <a:lstStyle/>
                    <a:p>
                      <a:r>
                        <a:rPr lang="ru-RU" sz="1200" dirty="0"/>
                        <a:t>50,3</a:t>
                      </a:r>
                    </a:p>
                  </a:txBody>
                  <a:tcPr/>
                </a:tc>
                <a:tc>
                  <a:txBody>
                    <a:bodyPr/>
                    <a:lstStyle/>
                    <a:p>
                      <a:r>
                        <a:rPr lang="ru-RU" sz="1200" dirty="0"/>
                        <a:t>50</a:t>
                      </a:r>
                    </a:p>
                  </a:txBody>
                  <a:tcPr/>
                </a:tc>
                <a:tc>
                  <a:txBody>
                    <a:bodyPr/>
                    <a:lstStyle/>
                    <a:p>
                      <a:r>
                        <a:rPr lang="ru-RU" sz="1200" dirty="0"/>
                        <a:t>51,4</a:t>
                      </a:r>
                    </a:p>
                    <a:p>
                      <a:endParaRPr lang="ru-RU" sz="1200" dirty="0"/>
                    </a:p>
                  </a:txBody>
                  <a:tcPr/>
                </a:tc>
                <a:tc>
                  <a:txBody>
                    <a:bodyPr/>
                    <a:lstStyle/>
                    <a:p>
                      <a:r>
                        <a:rPr lang="ru-RU" sz="1200" dirty="0"/>
                        <a:t>51,4</a:t>
                      </a:r>
                    </a:p>
                  </a:txBody>
                  <a:tcPr/>
                </a:tc>
                <a:extLst>
                  <a:ext uri="{0D108BD9-81ED-4DB2-BD59-A6C34878D82A}">
                    <a16:rowId xmlns:a16="http://schemas.microsoft.com/office/drawing/2014/main" xmlns="" val="10001"/>
                  </a:ext>
                </a:extLst>
              </a:tr>
              <a:tr h="318405">
                <a:tc>
                  <a:txBody>
                    <a:bodyPr/>
                    <a:lstStyle/>
                    <a:p>
                      <a:r>
                        <a:rPr lang="ru-RU" sz="1200" dirty="0"/>
                        <a:t>Количество спортивных сооружений</a:t>
                      </a:r>
                    </a:p>
                  </a:txBody>
                  <a:tcPr/>
                </a:tc>
                <a:tc>
                  <a:txBody>
                    <a:bodyPr/>
                    <a:lstStyle/>
                    <a:p>
                      <a:r>
                        <a:rPr lang="ru-RU" sz="1200" dirty="0"/>
                        <a:t>134</a:t>
                      </a:r>
                    </a:p>
                  </a:txBody>
                  <a:tcPr/>
                </a:tc>
                <a:tc>
                  <a:txBody>
                    <a:bodyPr/>
                    <a:lstStyle/>
                    <a:p>
                      <a:r>
                        <a:rPr lang="ru-RU" sz="1200" dirty="0"/>
                        <a:t>134</a:t>
                      </a:r>
                    </a:p>
                  </a:txBody>
                  <a:tcPr/>
                </a:tc>
                <a:tc>
                  <a:txBody>
                    <a:bodyPr/>
                    <a:lstStyle/>
                    <a:p>
                      <a:r>
                        <a:rPr lang="ru-RU" sz="1200" dirty="0"/>
                        <a:t>134</a:t>
                      </a:r>
                    </a:p>
                    <a:p>
                      <a:endParaRPr lang="ru-RU" sz="1200" dirty="0"/>
                    </a:p>
                  </a:txBody>
                  <a:tcPr/>
                </a:tc>
                <a:tc>
                  <a:txBody>
                    <a:bodyPr/>
                    <a:lstStyle/>
                    <a:p>
                      <a:r>
                        <a:rPr lang="ru-RU" sz="1200" dirty="0"/>
                        <a:t>134</a:t>
                      </a:r>
                    </a:p>
                  </a:txBody>
                  <a:tcPr/>
                </a:tc>
                <a:tc>
                  <a:txBody>
                    <a:bodyPr/>
                    <a:lstStyle/>
                    <a:p>
                      <a:r>
                        <a:rPr lang="ru-RU" sz="1200" dirty="0"/>
                        <a:t>134</a:t>
                      </a:r>
                    </a:p>
                  </a:txBody>
                  <a:tcPr/>
                </a:tc>
                <a:extLst>
                  <a:ext uri="{0D108BD9-81ED-4DB2-BD59-A6C34878D82A}">
                    <a16:rowId xmlns:a16="http://schemas.microsoft.com/office/drawing/2014/main" xmlns="" val="10002"/>
                  </a:ext>
                </a:extLst>
              </a:tr>
              <a:tr h="522763">
                <a:tc>
                  <a:txBody>
                    <a:bodyPr/>
                    <a:lstStyle/>
                    <a:p>
                      <a:r>
                        <a:rPr lang="ru-RU" sz="1200" dirty="0"/>
                        <a:t>Количество организованных и проведенных физкультурно-спортивных,</a:t>
                      </a:r>
                      <a:r>
                        <a:rPr lang="ru-RU" sz="1200" baseline="0" dirty="0"/>
                        <a:t> спортивно-массовых мероприятий</a:t>
                      </a:r>
                      <a:endParaRPr lang="ru-RU" sz="1200" dirty="0"/>
                    </a:p>
                  </a:txBody>
                  <a:tcPr/>
                </a:tc>
                <a:tc>
                  <a:txBody>
                    <a:bodyPr/>
                    <a:lstStyle/>
                    <a:p>
                      <a:r>
                        <a:rPr lang="ru-RU" sz="1200" dirty="0"/>
                        <a:t>163</a:t>
                      </a:r>
                    </a:p>
                  </a:txBody>
                  <a:tcPr/>
                </a:tc>
                <a:tc>
                  <a:txBody>
                    <a:bodyPr/>
                    <a:lstStyle/>
                    <a:p>
                      <a:r>
                        <a:rPr lang="ru-RU" sz="1200" dirty="0"/>
                        <a:t>223</a:t>
                      </a:r>
                    </a:p>
                  </a:txBody>
                  <a:tcPr/>
                </a:tc>
                <a:tc>
                  <a:txBody>
                    <a:bodyPr/>
                    <a:lstStyle/>
                    <a:p>
                      <a:r>
                        <a:rPr lang="ru-RU" sz="1200" dirty="0"/>
                        <a:t>305</a:t>
                      </a:r>
                    </a:p>
                  </a:txBody>
                  <a:tcPr/>
                </a:tc>
                <a:tc>
                  <a:txBody>
                    <a:bodyPr/>
                    <a:lstStyle/>
                    <a:p>
                      <a:r>
                        <a:rPr lang="ru-RU" sz="1200" dirty="0"/>
                        <a:t>305</a:t>
                      </a:r>
                    </a:p>
                  </a:txBody>
                  <a:tcPr/>
                </a:tc>
                <a:tc>
                  <a:txBody>
                    <a:bodyPr/>
                    <a:lstStyle/>
                    <a:p>
                      <a:r>
                        <a:rPr lang="ru-RU" sz="1200" dirty="0"/>
                        <a:t>305</a:t>
                      </a:r>
                    </a:p>
                  </a:txBody>
                  <a:tcPr/>
                </a:tc>
                <a:extLst>
                  <a:ext uri="{0D108BD9-81ED-4DB2-BD59-A6C34878D82A}">
                    <a16:rowId xmlns:a16="http://schemas.microsoft.com/office/drawing/2014/main" xmlns="" val="10003"/>
                  </a:ext>
                </a:extLst>
              </a:tr>
              <a:tr h="522763">
                <a:tc>
                  <a:txBody>
                    <a:bodyPr/>
                    <a:lstStyle/>
                    <a:p>
                      <a:r>
                        <a:rPr lang="ru-RU" sz="1200" dirty="0"/>
                        <a:t>Количество детей,</a:t>
                      </a:r>
                      <a:r>
                        <a:rPr lang="ru-RU" sz="1200" baseline="0" dirty="0"/>
                        <a:t> занимающихся физической культурой и спортом в спортивных школах</a:t>
                      </a:r>
                      <a:endParaRPr lang="ru-RU" sz="1200" dirty="0"/>
                    </a:p>
                  </a:txBody>
                  <a:tcPr/>
                </a:tc>
                <a:tc>
                  <a:txBody>
                    <a:bodyPr/>
                    <a:lstStyle/>
                    <a:p>
                      <a:r>
                        <a:rPr lang="ru-RU" sz="1200" dirty="0"/>
                        <a:t>1997</a:t>
                      </a:r>
                    </a:p>
                  </a:txBody>
                  <a:tcPr/>
                </a:tc>
                <a:tc>
                  <a:txBody>
                    <a:bodyPr/>
                    <a:lstStyle/>
                    <a:p>
                      <a:r>
                        <a:rPr lang="ru-RU" sz="1200" dirty="0"/>
                        <a:t>2083</a:t>
                      </a:r>
                    </a:p>
                  </a:txBody>
                  <a:tcPr/>
                </a:tc>
                <a:tc>
                  <a:txBody>
                    <a:bodyPr/>
                    <a:lstStyle/>
                    <a:p>
                      <a:r>
                        <a:rPr lang="ru-RU" sz="1200" dirty="0"/>
                        <a:t>1937</a:t>
                      </a:r>
                    </a:p>
                  </a:txBody>
                  <a:tcPr/>
                </a:tc>
                <a:tc>
                  <a:txBody>
                    <a:bodyPr/>
                    <a:lstStyle/>
                    <a:p>
                      <a:r>
                        <a:rPr lang="ru-RU" sz="1200" dirty="0"/>
                        <a:t>1946</a:t>
                      </a:r>
                    </a:p>
                  </a:txBody>
                  <a:tcPr/>
                </a:tc>
                <a:tc>
                  <a:txBody>
                    <a:bodyPr/>
                    <a:lstStyle/>
                    <a:p>
                      <a:r>
                        <a:rPr lang="ru-RU" sz="1200" dirty="0"/>
                        <a:t>1946</a:t>
                      </a:r>
                    </a:p>
                  </a:txBody>
                  <a:tcPr/>
                </a:tc>
                <a:extLst>
                  <a:ext uri="{0D108BD9-81ED-4DB2-BD59-A6C34878D82A}">
                    <a16:rowId xmlns:a16="http://schemas.microsoft.com/office/drawing/2014/main" xmlns="" val="10004"/>
                  </a:ext>
                </a:extLst>
              </a:tr>
              <a:tr h="663835">
                <a:tc>
                  <a:txBody>
                    <a:bodyPr/>
                    <a:lstStyle/>
                    <a:p>
                      <a:r>
                        <a:rPr lang="ru-RU" sz="1200" dirty="0"/>
                        <a:t>Количество победителей и призеров республиканских, всероссийских,</a:t>
                      </a:r>
                      <a:r>
                        <a:rPr lang="ru-RU" sz="1200" baseline="0" dirty="0"/>
                        <a:t> </a:t>
                      </a:r>
                      <a:r>
                        <a:rPr lang="ru-RU" sz="1200" dirty="0"/>
                        <a:t>международных и региональных соревнований</a:t>
                      </a:r>
                    </a:p>
                  </a:txBody>
                  <a:tcPr/>
                </a:tc>
                <a:tc>
                  <a:txBody>
                    <a:bodyPr/>
                    <a:lstStyle/>
                    <a:p>
                      <a:r>
                        <a:rPr lang="ru-RU" sz="1200" dirty="0"/>
                        <a:t>118</a:t>
                      </a:r>
                    </a:p>
                  </a:txBody>
                  <a:tcPr/>
                </a:tc>
                <a:tc>
                  <a:txBody>
                    <a:bodyPr/>
                    <a:lstStyle/>
                    <a:p>
                      <a:r>
                        <a:rPr lang="ru-RU" sz="1200" dirty="0"/>
                        <a:t>119</a:t>
                      </a:r>
                    </a:p>
                  </a:txBody>
                  <a:tcPr/>
                </a:tc>
                <a:tc>
                  <a:txBody>
                    <a:bodyPr/>
                    <a:lstStyle/>
                    <a:p>
                      <a:r>
                        <a:rPr lang="ru-RU" sz="1200" dirty="0"/>
                        <a:t>121</a:t>
                      </a:r>
                    </a:p>
                  </a:txBody>
                  <a:tcPr/>
                </a:tc>
                <a:tc>
                  <a:txBody>
                    <a:bodyPr/>
                    <a:lstStyle/>
                    <a:p>
                      <a:r>
                        <a:rPr lang="ru-RU" sz="1200" dirty="0"/>
                        <a:t>122</a:t>
                      </a:r>
                    </a:p>
                  </a:txBody>
                  <a:tcPr/>
                </a:tc>
                <a:tc>
                  <a:txBody>
                    <a:bodyPr/>
                    <a:lstStyle/>
                    <a:p>
                      <a:r>
                        <a:rPr lang="ru-RU" sz="1200" dirty="0"/>
                        <a:t>122</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3661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КУЛЬТУРЫ»</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121831914"/>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201 462,0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187 763,0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168 661,0</a:t>
                      </a:r>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a:t>179 496,0</a:t>
                      </a:r>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184 910,0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a:t>ЗАДАЧИ: </a:t>
            </a:r>
            <a:r>
              <a:rPr lang="ru-RU" sz="1200" dirty="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754027601"/>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a:t>
                      </a:r>
                    </a:p>
                    <a:p>
                      <a:pPr algn="ctr"/>
                      <a:r>
                        <a:rPr lang="ru-RU" sz="1400" dirty="0"/>
                        <a:t> год</a:t>
                      </a:r>
                    </a:p>
                  </a:txBody>
                  <a:tcPr/>
                </a:tc>
                <a:extLst>
                  <a:ext uri="{0D108BD9-81ED-4DB2-BD59-A6C34878D82A}">
                    <a16:rowId xmlns:a16="http://schemas.microsoft.com/office/drawing/2014/main" xmlns="" val="10000"/>
                  </a:ext>
                </a:extLst>
              </a:tr>
              <a:tr h="522763">
                <a:tc>
                  <a:txBody>
                    <a:bodyPr/>
                    <a:lstStyle/>
                    <a:p>
                      <a:r>
                        <a:rPr lang="ru-RU" sz="1200" dirty="0"/>
                        <a:t>Увеличение количества посещений организаций культуры (к предыдущему году), %</a:t>
                      </a:r>
                    </a:p>
                  </a:txBody>
                  <a:tcPr/>
                </a:tc>
                <a:tc>
                  <a:txBody>
                    <a:bodyPr/>
                    <a:lstStyle/>
                    <a:p>
                      <a:r>
                        <a:rPr lang="ru-RU" sz="1200" dirty="0"/>
                        <a:t>1,33</a:t>
                      </a:r>
                    </a:p>
                  </a:txBody>
                  <a:tcPr/>
                </a:tc>
                <a:tc>
                  <a:txBody>
                    <a:bodyPr/>
                    <a:lstStyle/>
                    <a:p>
                      <a:r>
                        <a:rPr lang="ru-RU" sz="1200" dirty="0"/>
                        <a:t>1,6</a:t>
                      </a:r>
                    </a:p>
                  </a:txBody>
                  <a:tcPr/>
                </a:tc>
                <a:tc>
                  <a:txBody>
                    <a:bodyPr/>
                    <a:lstStyle/>
                    <a:p>
                      <a:r>
                        <a:rPr lang="ru-RU" sz="1200" dirty="0"/>
                        <a:t>1,75</a:t>
                      </a:r>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extLst>
                  <a:ext uri="{0D108BD9-81ED-4DB2-BD59-A6C34878D82A}">
                    <a16:rowId xmlns:a16="http://schemas.microsoft.com/office/drawing/2014/main" xmlns="" val="10001"/>
                  </a:ext>
                </a:extLst>
              </a:tr>
              <a:tr h="672124">
                <a:tc>
                  <a:txBody>
                    <a:bodyPr/>
                    <a:lstStyle/>
                    <a:p>
                      <a:r>
                        <a:rPr lang="ru-RU" sz="1200" dirty="0"/>
                        <a:t>Увеличение доли детей, привлекаемых к участию в творческих мероприятиях, в общем количестве детей, %</a:t>
                      </a:r>
                    </a:p>
                  </a:txBody>
                  <a:tcPr/>
                </a:tc>
                <a:tc>
                  <a:txBody>
                    <a:bodyPr/>
                    <a:lstStyle/>
                    <a:p>
                      <a:r>
                        <a:rPr lang="ru-RU" sz="1200" dirty="0"/>
                        <a:t>3,04</a:t>
                      </a:r>
                    </a:p>
                  </a:txBody>
                  <a:tcPr/>
                </a:tc>
                <a:tc>
                  <a:txBody>
                    <a:bodyPr/>
                    <a:lstStyle/>
                    <a:p>
                      <a:r>
                        <a:rPr lang="ru-RU" sz="1200" dirty="0"/>
                        <a:t>1,35</a:t>
                      </a:r>
                    </a:p>
                  </a:txBody>
                  <a:tcPr/>
                </a:tc>
                <a:tc>
                  <a:txBody>
                    <a:bodyPr/>
                    <a:lstStyle/>
                    <a:p>
                      <a:r>
                        <a:rPr lang="ru-RU" sz="1200" dirty="0"/>
                        <a:t>1,4</a:t>
                      </a:r>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extLst>
                  <a:ext uri="{0D108BD9-81ED-4DB2-BD59-A6C34878D82A}">
                    <a16:rowId xmlns:a16="http://schemas.microsoft.com/office/drawing/2014/main" xmlns="" val="10002"/>
                  </a:ext>
                </a:extLst>
              </a:tr>
              <a:tr h="522763">
                <a:tc>
                  <a:txBody>
                    <a:bodyPr/>
                    <a:lstStyle/>
                    <a:p>
                      <a:r>
                        <a:rPr lang="ru-RU" sz="1200" dirty="0"/>
                        <a:t>Увеличение количества посещений театрально-концертных мероприятий, %</a:t>
                      </a:r>
                    </a:p>
                  </a:txBody>
                  <a:tcPr/>
                </a:tc>
                <a:tc>
                  <a:txBody>
                    <a:bodyPr/>
                    <a:lstStyle/>
                    <a:p>
                      <a:r>
                        <a:rPr lang="ru-RU" sz="1200" dirty="0"/>
                        <a:t>1,73</a:t>
                      </a:r>
                    </a:p>
                  </a:txBody>
                  <a:tcPr/>
                </a:tc>
                <a:tc>
                  <a:txBody>
                    <a:bodyPr/>
                    <a:lstStyle/>
                    <a:p>
                      <a:r>
                        <a:rPr lang="ru-RU" sz="1200" dirty="0"/>
                        <a:t>1,8</a:t>
                      </a:r>
                    </a:p>
                  </a:txBody>
                  <a:tcPr/>
                </a:tc>
                <a:tc>
                  <a:txBody>
                    <a:bodyPr/>
                    <a:lstStyle/>
                    <a:p>
                      <a:r>
                        <a:rPr lang="ru-RU" sz="1200" dirty="0"/>
                        <a:t>1,9</a:t>
                      </a:r>
                    </a:p>
                  </a:txBody>
                  <a:tcPr/>
                </a:tc>
                <a:tc>
                  <a:txBody>
                    <a:bodyPr/>
                    <a:lstStyle/>
                    <a:p>
                      <a:r>
                        <a:rPr lang="ru-RU" sz="1200" dirty="0" smtClean="0"/>
                        <a:t>2</a:t>
                      </a:r>
                      <a:endParaRPr lang="ru-RU" sz="1200" dirty="0"/>
                    </a:p>
                  </a:txBody>
                  <a:tcPr/>
                </a:tc>
                <a:tc>
                  <a:txBody>
                    <a:bodyPr/>
                    <a:lstStyle/>
                    <a:p>
                      <a:r>
                        <a:rPr lang="ru-RU" sz="1200" dirty="0" smtClean="0"/>
                        <a:t>2,1</a:t>
                      </a:r>
                      <a:endParaRPr lang="ru-RU" sz="1200" dirty="0"/>
                    </a:p>
                  </a:txBody>
                  <a:tcPr/>
                </a:tc>
                <a:extLst>
                  <a:ext uri="{0D108BD9-81ED-4DB2-BD59-A6C34878D82A}">
                    <a16:rowId xmlns:a16="http://schemas.microsoft.com/office/drawing/2014/main" xmlns="" val="10003"/>
                  </a:ext>
                </a:extLst>
              </a:tr>
              <a:tr h="522763">
                <a:tc>
                  <a:txBody>
                    <a:bodyPr/>
                    <a:lstStyle/>
                    <a:p>
                      <a:r>
                        <a:rPr lang="ru-RU" sz="1200" dirty="0"/>
                        <a:t>Увеличение численности участников культурно-досуговых</a:t>
                      </a:r>
                      <a:r>
                        <a:rPr lang="ru-RU" sz="1200" baseline="0" dirty="0"/>
                        <a:t> мероприятий, %</a:t>
                      </a:r>
                      <a:endParaRPr lang="ru-RU" sz="1200" dirty="0"/>
                    </a:p>
                  </a:txBody>
                  <a:tcPr/>
                </a:tc>
                <a:tc>
                  <a:txBody>
                    <a:bodyPr/>
                    <a:lstStyle/>
                    <a:p>
                      <a:r>
                        <a:rPr lang="ru-RU" sz="1200" dirty="0"/>
                        <a:t>77,9</a:t>
                      </a:r>
                    </a:p>
                  </a:txBody>
                  <a:tcPr/>
                </a:tc>
                <a:tc>
                  <a:txBody>
                    <a:bodyPr/>
                    <a:lstStyle/>
                    <a:p>
                      <a:r>
                        <a:rPr lang="ru-RU" sz="1200" dirty="0"/>
                        <a:t>2,5</a:t>
                      </a:r>
                    </a:p>
                  </a:txBody>
                  <a:tcPr/>
                </a:tc>
                <a:tc>
                  <a:txBody>
                    <a:bodyPr/>
                    <a:lstStyle/>
                    <a:p>
                      <a:r>
                        <a:rPr lang="ru-RU" sz="1200" dirty="0"/>
                        <a:t>2,7</a:t>
                      </a:r>
                    </a:p>
                  </a:txBody>
                  <a:tcPr/>
                </a:tc>
                <a:tc>
                  <a:txBody>
                    <a:bodyPr/>
                    <a:lstStyle/>
                    <a:p>
                      <a:r>
                        <a:rPr lang="ru-RU" sz="1200" dirty="0" smtClean="0"/>
                        <a:t>2,9</a:t>
                      </a:r>
                      <a:endParaRPr lang="ru-RU" sz="1200" dirty="0"/>
                    </a:p>
                  </a:txBody>
                  <a:tcPr/>
                </a:tc>
                <a:tc>
                  <a:txBody>
                    <a:bodyPr/>
                    <a:lstStyle/>
                    <a:p>
                      <a:r>
                        <a:rPr lang="ru-RU" sz="1200" dirty="0" smtClean="0"/>
                        <a:t>3</a:t>
                      </a:r>
                      <a:endParaRPr lang="ru-RU" sz="1200" dirty="0"/>
                    </a:p>
                  </a:txBody>
                  <a:tcPr/>
                </a:tc>
                <a:extLst>
                  <a:ext uri="{0D108BD9-81ED-4DB2-BD59-A6C34878D82A}">
                    <a16:rowId xmlns:a16="http://schemas.microsoft.com/office/drawing/2014/main" xmlns="" val="10004"/>
                  </a:ext>
                </a:extLst>
              </a:tr>
              <a:tr h="663835">
                <a:tc>
                  <a:txBody>
                    <a:bodyPr/>
                    <a:lstStyle/>
                    <a:p>
                      <a:r>
                        <a:rPr lang="ru-RU" sz="1200" dirty="0"/>
                        <a:t>Количество тематических материалов в средствах массовой информации, направленных на сохранение межнационального</a:t>
                      </a:r>
                      <a:r>
                        <a:rPr lang="ru-RU" sz="1200" baseline="0" dirty="0"/>
                        <a:t> согласия</a:t>
                      </a:r>
                      <a:endParaRPr lang="ru-RU" sz="1200" dirty="0"/>
                    </a:p>
                  </a:txBody>
                  <a:tcPr/>
                </a:tc>
                <a:tc>
                  <a:txBody>
                    <a:bodyPr/>
                    <a:lstStyle/>
                    <a:p>
                      <a:r>
                        <a:rPr lang="ru-RU" sz="1200" dirty="0"/>
                        <a:t>19</a:t>
                      </a:r>
                    </a:p>
                  </a:txBody>
                  <a:tcPr/>
                </a:tc>
                <a:tc>
                  <a:txBody>
                    <a:bodyPr/>
                    <a:lstStyle/>
                    <a:p>
                      <a:r>
                        <a:rPr lang="ru-RU" sz="1200" dirty="0"/>
                        <a:t>20</a:t>
                      </a:r>
                    </a:p>
                  </a:txBody>
                  <a:tcPr/>
                </a:tc>
                <a:tc>
                  <a:txBody>
                    <a:bodyPr/>
                    <a:lstStyle/>
                    <a:p>
                      <a:r>
                        <a:rPr lang="ru-RU" sz="1200" dirty="0"/>
                        <a:t>22</a:t>
                      </a:r>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extLst>
                  <a:ext uri="{0D108BD9-81ED-4DB2-BD59-A6C34878D82A}">
                    <a16:rowId xmlns:a16="http://schemas.microsoft.com/office/drawing/2014/main" xmlns="" val="10005"/>
                  </a:ext>
                </a:extLst>
              </a:tr>
              <a:tr h="386739">
                <a:tc>
                  <a:txBody>
                    <a:bodyPr/>
                    <a:lstStyle/>
                    <a:p>
                      <a:r>
                        <a:rPr lang="ru-RU" sz="1200" dirty="0"/>
                        <a:t>Число граждан, вовлеченных в мероприятия по сохранению и развитию культуры народов</a:t>
                      </a:r>
                    </a:p>
                  </a:txBody>
                  <a:tcPr/>
                </a:tc>
                <a:tc>
                  <a:txBody>
                    <a:bodyPr/>
                    <a:lstStyle/>
                    <a:p>
                      <a:r>
                        <a:rPr lang="ru-RU" sz="1200" dirty="0"/>
                        <a:t>57929</a:t>
                      </a:r>
                    </a:p>
                  </a:txBody>
                  <a:tcPr/>
                </a:tc>
                <a:tc>
                  <a:txBody>
                    <a:bodyPr/>
                    <a:lstStyle/>
                    <a:p>
                      <a:r>
                        <a:rPr lang="ru-RU" sz="1200" dirty="0"/>
                        <a:t>57850</a:t>
                      </a:r>
                    </a:p>
                  </a:txBody>
                  <a:tcPr/>
                </a:tc>
                <a:tc>
                  <a:txBody>
                    <a:bodyPr/>
                    <a:lstStyle/>
                    <a:p>
                      <a:r>
                        <a:rPr lang="ru-RU" sz="1200" dirty="0"/>
                        <a:t>57900</a:t>
                      </a:r>
                    </a:p>
                  </a:txBody>
                  <a:tcPr/>
                </a:tc>
                <a:tc>
                  <a:txBody>
                    <a:bodyPr/>
                    <a:lstStyle/>
                    <a:p>
                      <a:r>
                        <a:rPr lang="ru-RU" sz="1200" dirty="0" smtClean="0"/>
                        <a:t>57950</a:t>
                      </a:r>
                      <a:endParaRPr lang="ru-RU" sz="1200" dirty="0"/>
                    </a:p>
                  </a:txBody>
                  <a:tcPr/>
                </a:tc>
                <a:tc>
                  <a:txBody>
                    <a:bodyPr/>
                    <a:lstStyle/>
                    <a:p>
                      <a:r>
                        <a:rPr lang="ru-RU" sz="1200" dirty="0" smtClean="0"/>
                        <a:t>58000</a:t>
                      </a:r>
                      <a:endParaRPr lang="ru-RU" sz="12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8631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a:t>МУНИЦИПАЛЬНАЯ ПРОГРАММА </a:t>
            </a:r>
            <a:r>
              <a:rPr lang="ru-RU" sz="1200" dirty="0"/>
              <a:t/>
            </a:r>
            <a:br>
              <a:rPr lang="ru-RU" sz="1200" dirty="0"/>
            </a:br>
            <a:r>
              <a:rPr lang="ru-RU" sz="1300" b="1" dirty="0"/>
              <a:t>«Развитие малого и среднего предпринимательства МО «Тахтамукайский </a:t>
            </a:r>
            <a:r>
              <a:rPr lang="ru-RU" sz="1300" b="1" dirty="0" err="1"/>
              <a:t>район»на</a:t>
            </a:r>
            <a:r>
              <a:rPr lang="ru-RU" sz="1300" b="1" dirty="0"/>
              <a:t> 2019-2024 гг.»</a:t>
            </a:r>
            <a:br>
              <a:rPr lang="ru-RU" sz="1300" b="1" dirty="0"/>
            </a:br>
            <a:r>
              <a:rPr lang="ru-RU" sz="1300" b="1" dirty="0"/>
              <a:t>СРОК РЕАЛИЗАЦИИ :2023-2028 гг.</a:t>
            </a:r>
            <a:br>
              <a:rPr lang="ru-RU" sz="1300" b="1" dirty="0"/>
            </a:br>
            <a:r>
              <a:rPr lang="ru-RU" sz="1300" b="1" dirty="0"/>
              <a:t/>
            </a:r>
            <a:br>
              <a:rPr lang="ru-RU" sz="1300" b="1" dirty="0"/>
            </a:br>
            <a:endParaRPr lang="ru-RU" sz="1300" b="1"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118318171"/>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1 600,0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50,0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100,0</a:t>
                      </a:r>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a:t>100,0</a:t>
                      </a:r>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100,0</a:t>
                      </a:r>
                    </a:p>
                  </a:txBody>
                  <a:tcPr/>
                </a:tc>
                <a:extLst>
                  <a:ext uri="{0D108BD9-81ED-4DB2-BD59-A6C34878D82A}">
                    <a16:rowId xmlns:a16="http://schemas.microsoft.com/office/drawing/2014/main" xmlns="" val="10005"/>
                  </a:ext>
                </a:extLst>
              </a:tr>
            </a:tbl>
          </a:graphicData>
        </a:graphic>
      </p:graphicFrame>
      <p:sp>
        <p:nvSpPr>
          <p:cNvPr id="4" name="Объект 3"/>
          <p:cNvSpPr>
            <a:spLocks noGrp="1"/>
          </p:cNvSpPr>
          <p:nvPr>
            <p:ph sz="half" idx="2"/>
          </p:nvPr>
        </p:nvSpPr>
        <p:spPr>
          <a:xfrm>
            <a:off x="755576" y="908720"/>
            <a:ext cx="5544616" cy="2304256"/>
          </a:xfrm>
        </p:spPr>
        <p:txBody>
          <a:bodyPr>
            <a:normAutofit/>
          </a:bodyPr>
          <a:lstStyle/>
          <a:p>
            <a:r>
              <a:rPr lang="ru-RU" sz="1400" b="1" dirty="0"/>
              <a:t>ЦЕЛЬ: </a:t>
            </a:r>
            <a:r>
              <a:rPr lang="ru-RU" sz="1400" dirty="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a:t> </a:t>
            </a:r>
          </a:p>
          <a:p>
            <a:r>
              <a:rPr lang="ru-RU" sz="1400" b="1" dirty="0"/>
              <a:t>ЗАДАЧИ: </a:t>
            </a:r>
            <a:r>
              <a:rPr lang="ru-RU" sz="1400" dirty="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109154492"/>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a:t>
                      </a:r>
                      <a:r>
                        <a:rPr lang="ru-RU" sz="1400" baseline="0" dirty="0"/>
                        <a:t> </a:t>
                      </a:r>
                      <a:r>
                        <a:rPr lang="ru-RU" sz="1400" dirty="0"/>
                        <a:t>год</a:t>
                      </a:r>
                    </a:p>
                  </a:txBody>
                  <a:tcPr/>
                </a:tc>
                <a:tc>
                  <a:txBody>
                    <a:bodyPr/>
                    <a:lstStyle/>
                    <a:p>
                      <a:pPr algn="ctr"/>
                      <a:r>
                        <a:rPr lang="ru-RU" sz="1400" dirty="0"/>
                        <a:t>2024</a:t>
                      </a:r>
                    </a:p>
                    <a:p>
                      <a:pPr algn="ctr"/>
                      <a:r>
                        <a:rPr lang="ru-RU" sz="1400" dirty="0"/>
                        <a:t>Год</a:t>
                      </a:r>
                    </a:p>
                  </a:txBody>
                  <a:tcPr/>
                </a:tc>
                <a:tc>
                  <a:txBody>
                    <a:bodyPr/>
                    <a:lstStyle/>
                    <a:p>
                      <a:pPr algn="ctr"/>
                      <a:r>
                        <a:rPr lang="ru-RU" sz="1400" dirty="0"/>
                        <a:t>2025 </a:t>
                      </a:r>
                    </a:p>
                    <a:p>
                      <a:pPr algn="ctr"/>
                      <a:r>
                        <a:rPr lang="ru-RU" sz="1400" dirty="0"/>
                        <a:t>год</a:t>
                      </a:r>
                    </a:p>
                  </a:txBody>
                  <a:tcPr/>
                </a:tc>
                <a:extLst>
                  <a:ext uri="{0D108BD9-81ED-4DB2-BD59-A6C34878D82A}">
                    <a16:rowId xmlns:a16="http://schemas.microsoft.com/office/drawing/2014/main" xmlns="" val="10000"/>
                  </a:ext>
                </a:extLst>
              </a:tr>
              <a:tr h="522058">
                <a:tc>
                  <a:txBody>
                    <a:bodyPr/>
                    <a:lstStyle/>
                    <a:p>
                      <a:r>
                        <a:rPr lang="ru-RU" sz="1200" dirty="0"/>
                        <a:t>Выдано </a:t>
                      </a:r>
                      <a:r>
                        <a:rPr lang="ru-RU" sz="1200" dirty="0" err="1"/>
                        <a:t>микрокредитов</a:t>
                      </a:r>
                      <a:endParaRPr lang="ru-RU" sz="1200" dirty="0"/>
                    </a:p>
                  </a:txBody>
                  <a:tcPr/>
                </a:tc>
                <a:tc>
                  <a:txBody>
                    <a:bodyPr/>
                    <a:lstStyle/>
                    <a:p>
                      <a:r>
                        <a:rPr lang="ru-RU" sz="1200" dirty="0"/>
                        <a:t>25</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35</a:t>
                      </a:r>
                    </a:p>
                  </a:txBody>
                  <a:tcPr/>
                </a:tc>
                <a:tc>
                  <a:txBody>
                    <a:bodyPr/>
                    <a:lstStyle/>
                    <a:p>
                      <a:r>
                        <a:rPr lang="ru-RU" sz="1200" dirty="0"/>
                        <a:t>35</a:t>
                      </a:r>
                    </a:p>
                  </a:txBody>
                  <a:tcPr/>
                </a:tc>
                <a:extLst>
                  <a:ext uri="{0D108BD9-81ED-4DB2-BD59-A6C34878D82A}">
                    <a16:rowId xmlns:a16="http://schemas.microsoft.com/office/drawing/2014/main" xmlns="" val="10001"/>
                  </a:ext>
                </a:extLst>
              </a:tr>
              <a:tr h="432048">
                <a:tc>
                  <a:txBody>
                    <a:bodyPr/>
                    <a:lstStyle/>
                    <a:p>
                      <a:r>
                        <a:rPr lang="ru-RU" sz="1200" dirty="0"/>
                        <a:t>Создано рабочих мест (клиентами МЦПМП)</a:t>
                      </a:r>
                    </a:p>
                  </a:txBody>
                  <a:tcPr/>
                </a:tc>
                <a:tc>
                  <a:txBody>
                    <a:bodyPr/>
                    <a:lstStyle/>
                    <a:p>
                      <a:r>
                        <a:rPr lang="ru-RU" sz="1200" dirty="0"/>
                        <a:t>11</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extLst>
                  <a:ext uri="{0D108BD9-81ED-4DB2-BD59-A6C34878D82A}">
                    <a16:rowId xmlns:a16="http://schemas.microsoft.com/office/drawing/2014/main" xmlns="" val="10002"/>
                  </a:ext>
                </a:extLst>
              </a:tr>
              <a:tr h="432048">
                <a:tc>
                  <a:txBody>
                    <a:bodyPr/>
                    <a:lstStyle/>
                    <a:p>
                      <a:r>
                        <a:rPr lang="ru-RU" sz="1200" dirty="0"/>
                        <a:t>Проведено семинаров</a:t>
                      </a:r>
                    </a:p>
                  </a:txBody>
                  <a:tcPr/>
                </a:tc>
                <a:tc>
                  <a:txBody>
                    <a:bodyPr/>
                    <a:lstStyle/>
                    <a:p>
                      <a:r>
                        <a:rPr lang="ru-RU" sz="1200" dirty="0"/>
                        <a:t>2</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5</a:t>
                      </a:r>
                    </a:p>
                  </a:txBody>
                  <a:tcPr/>
                </a:tc>
                <a:tc>
                  <a:txBody>
                    <a:bodyPr/>
                    <a:lstStyle/>
                    <a:p>
                      <a:r>
                        <a:rPr lang="ru-RU" sz="1200" dirty="0"/>
                        <a:t>5</a:t>
                      </a:r>
                    </a:p>
                  </a:txBody>
                  <a:tcPr/>
                </a:tc>
                <a:extLst>
                  <a:ext uri="{0D108BD9-81ED-4DB2-BD59-A6C34878D82A}">
                    <a16:rowId xmlns:a16="http://schemas.microsoft.com/office/drawing/2014/main" xmlns="" val="10003"/>
                  </a:ext>
                </a:extLst>
              </a:tr>
              <a:tr h="432048">
                <a:tc>
                  <a:txBody>
                    <a:bodyPr/>
                    <a:lstStyle/>
                    <a:p>
                      <a:r>
                        <a:rPr lang="ru-RU" sz="1200" dirty="0"/>
                        <a:t>Прошли обучение</a:t>
                      </a:r>
                    </a:p>
                  </a:txBody>
                  <a:tcPr/>
                </a:tc>
                <a:tc>
                  <a:txBody>
                    <a:bodyPr/>
                    <a:lstStyle/>
                    <a:p>
                      <a:r>
                        <a:rPr lang="ru-RU" sz="1200" dirty="0"/>
                        <a:t>298</a:t>
                      </a:r>
                    </a:p>
                  </a:txBody>
                  <a:tcPr/>
                </a:tc>
                <a:tc>
                  <a:txBody>
                    <a:bodyPr/>
                    <a:lstStyle/>
                    <a:p>
                      <a:r>
                        <a:rPr lang="ru-RU" sz="1200" dirty="0"/>
                        <a:t>350</a:t>
                      </a:r>
                    </a:p>
                  </a:txBody>
                  <a:tcPr/>
                </a:tc>
                <a:tc>
                  <a:txBody>
                    <a:bodyPr/>
                    <a:lstStyle/>
                    <a:p>
                      <a:r>
                        <a:rPr lang="ru-RU" sz="1200" dirty="0"/>
                        <a:t>350</a:t>
                      </a:r>
                    </a:p>
                  </a:txBody>
                  <a:tcPr/>
                </a:tc>
                <a:tc>
                  <a:txBody>
                    <a:bodyPr/>
                    <a:lstStyle/>
                    <a:p>
                      <a:r>
                        <a:rPr lang="ru-RU" sz="1200" dirty="0"/>
                        <a:t>380</a:t>
                      </a:r>
                    </a:p>
                  </a:txBody>
                  <a:tcPr/>
                </a:tc>
                <a:tc>
                  <a:txBody>
                    <a:bodyPr/>
                    <a:lstStyle/>
                    <a:p>
                      <a:r>
                        <a:rPr lang="ru-RU" sz="1200" dirty="0"/>
                        <a:t>380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2834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«ГРАДОСТРОИТЕЛЬНОЕ РАЗВИТИЕ И ФОРМИРОВАНИЕ ЗЕМЕЛЬНЫХ УЧАСТКОВ В ТАХТАМУКАЙСКОМ РАЙОНЕ НА 2023-2028 ГГ.»</a:t>
            </a:r>
            <a:br>
              <a:rPr lang="ru-RU" sz="1200" dirty="0"/>
            </a:br>
            <a:r>
              <a:rPr lang="ru-RU" sz="1200" dirty="0"/>
              <a:t>СРОК РЕАЛИЗАЦИИ :2019-2024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03608503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4 439,0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25 289,0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14 600,0</a:t>
                      </a:r>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baseline="0" dirty="0"/>
                        <a:t>2 000,0</a:t>
                      </a:r>
                      <a:endParaRPr lang="ru-RU" sz="1400" dirty="0"/>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2</a:t>
                      </a:r>
                      <a:r>
                        <a:rPr lang="ru-RU" sz="1400" baseline="0" dirty="0"/>
                        <a:t> 0</a:t>
                      </a:r>
                      <a:r>
                        <a:rPr lang="ru-RU" sz="1400" dirty="0"/>
                        <a:t>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устойчивого развития территории </a:t>
            </a:r>
            <a:r>
              <a:rPr lang="ru-RU" sz="1200" dirty="0" err="1"/>
              <a:t>Тахтамукайского</a:t>
            </a:r>
            <a:r>
              <a:rPr lang="ru-RU" sz="1200" dirty="0"/>
              <a:t> района, осуществление градостроительной деятельности при учете экологических, экономических и социальных факторов</a:t>
            </a:r>
            <a:endParaRPr lang="ru-RU" sz="1200" b="1" dirty="0"/>
          </a:p>
          <a:p>
            <a:pPr algn="just" fontAlgn="auto"/>
            <a:r>
              <a:rPr lang="ru-RU" sz="1200" b="1" dirty="0"/>
              <a:t>ЗАДАЧИ: </a:t>
            </a:r>
            <a:r>
              <a:rPr lang="ru-RU" sz="1200" dirty="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55769561"/>
              </p:ext>
            </p:extLst>
          </p:nvPr>
        </p:nvGraphicFramePr>
        <p:xfrm>
          <a:off x="179513" y="2782476"/>
          <a:ext cx="8784976" cy="3980166"/>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a16="http://schemas.microsoft.com/office/drawing/2014/main" xmlns="" val="10000"/>
                  </a:ext>
                </a:extLst>
              </a:tr>
              <a:tr h="522763">
                <a:tc>
                  <a:txBody>
                    <a:bodyPr/>
                    <a:lstStyle/>
                    <a:p>
                      <a:r>
                        <a:rPr lang="ru-RU" sz="1100" dirty="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a:t> МО «</a:t>
                      </a:r>
                      <a:r>
                        <a:rPr lang="ru-RU" sz="1100" baseline="0" dirty="0" err="1"/>
                        <a:t>Тахтамукайский</a:t>
                      </a:r>
                      <a:r>
                        <a:rPr lang="ru-RU" sz="1100" baseline="0" dirty="0"/>
                        <a:t> район»</a:t>
                      </a:r>
                      <a:endParaRPr lang="ru-RU" sz="1100" dirty="0"/>
                    </a:p>
                  </a:txBody>
                  <a:tcPr/>
                </a:tc>
                <a:tc>
                  <a:txBody>
                    <a:bodyPr/>
                    <a:lstStyle/>
                    <a:p>
                      <a:r>
                        <a:rPr lang="ru-RU" sz="1200" dirty="0"/>
                        <a:t>100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extLst>
                  <a:ext uri="{0D108BD9-81ED-4DB2-BD59-A6C34878D82A}">
                    <a16:rowId xmlns:a16="http://schemas.microsoft.com/office/drawing/2014/main" xmlns="" val="10001"/>
                  </a:ext>
                </a:extLst>
              </a:tr>
              <a:tr h="672124">
                <a:tc>
                  <a:txBody>
                    <a:bodyPr/>
                    <a:lstStyle/>
                    <a:p>
                      <a:r>
                        <a:rPr lang="ru-RU" sz="1100" dirty="0"/>
                        <a:t>Прохождение государственной экспертизы проектно-сметной документации</a:t>
                      </a:r>
                      <a:r>
                        <a:rPr lang="ru-RU" sz="1100" baseline="0" dirty="0"/>
                        <a:t> строительных конструкций зданий</a:t>
                      </a:r>
                      <a:endParaRPr lang="ru-RU" sz="1100" dirty="0"/>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2"/>
                  </a:ext>
                </a:extLst>
              </a:tr>
              <a:tr h="522763">
                <a:tc>
                  <a:txBody>
                    <a:bodyPr/>
                    <a:lstStyle/>
                    <a:p>
                      <a:r>
                        <a:rPr lang="ru-RU" sz="1100" dirty="0"/>
                        <a:t>Проведение работ по изготовлению топографической съемки земельных участков и привязки</a:t>
                      </a:r>
                      <a:r>
                        <a:rPr lang="ru-RU" sz="1100" baseline="0" dirty="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3"/>
                  </a:ext>
                </a:extLst>
              </a:tr>
              <a:tr h="522763">
                <a:tc>
                  <a:txBody>
                    <a:bodyPr/>
                    <a:lstStyle/>
                    <a:p>
                      <a:r>
                        <a:rPr lang="ru-RU" sz="1100" dirty="0"/>
                        <a:t>Проведение</a:t>
                      </a:r>
                      <a:r>
                        <a:rPr lang="ru-RU" sz="1100" baseline="0" dirty="0"/>
                        <a:t> </a:t>
                      </a:r>
                      <a:r>
                        <a:rPr lang="ru-RU" sz="1100" dirty="0"/>
                        <a:t> работ по выполнению инженерно-геологических изысканий</a:t>
                      </a:r>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4"/>
                  </a:ext>
                </a:extLst>
              </a:tr>
              <a:tr h="663835">
                <a:tc>
                  <a:txBody>
                    <a:bodyPr/>
                    <a:lstStyle/>
                    <a:p>
                      <a:r>
                        <a:rPr lang="ru-RU" sz="1100" dirty="0"/>
                        <a:t>Проведение</a:t>
                      </a:r>
                      <a:r>
                        <a:rPr lang="ru-RU" sz="1100" baseline="0" dirty="0"/>
                        <a:t> землеустроительных работ по описанию местоположения границ населенных пунктов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3641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«ПРОФИЛАКТИКА ПРАВОНАРУШЕНИЙ 2019-2024 ГГ.»</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82874989"/>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2 439,0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900,0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baseline="0" dirty="0"/>
                        <a:t>900,0</a:t>
                      </a:r>
                      <a:endParaRPr lang="ru-RU" sz="1400" dirty="0"/>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a:t>900,0</a:t>
                      </a:r>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900,0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endParaRPr lang="ru-RU" sz="1200" b="1" dirty="0"/>
          </a:p>
          <a:p>
            <a:pPr algn="just" fontAlgn="auto"/>
            <a:r>
              <a:rPr lang="ru-RU" sz="1200" b="1" dirty="0"/>
              <a:t>ЗАДАЧИ: </a:t>
            </a:r>
            <a:r>
              <a:rPr lang="ru-RU" sz="1200" dirty="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58949248"/>
              </p:ext>
            </p:extLst>
          </p:nvPr>
        </p:nvGraphicFramePr>
        <p:xfrm>
          <a:off x="179513" y="2782476"/>
          <a:ext cx="8784976" cy="2766127"/>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a16="http://schemas.microsoft.com/office/drawing/2014/main" xmlns="" val="10000"/>
                  </a:ext>
                </a:extLst>
              </a:tr>
              <a:tr h="522763">
                <a:tc>
                  <a:txBody>
                    <a:bodyPr/>
                    <a:lstStyle/>
                    <a:p>
                      <a:r>
                        <a:rPr lang="ru-RU" sz="1200" dirty="0"/>
                        <a:t>Разработка и изготовление памяток и иных информационных материалов профилактической направленности</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1"/>
                  </a:ext>
                </a:extLst>
              </a:tr>
              <a:tr h="672124">
                <a:tc>
                  <a:txBody>
                    <a:bodyPr/>
                    <a:lstStyle/>
                    <a:p>
                      <a:r>
                        <a:rPr lang="ru-RU" sz="1200" dirty="0"/>
                        <a:t>Приобретение и установка в местах с массовым посещением граждан, информационных</a:t>
                      </a:r>
                      <a:r>
                        <a:rPr lang="ru-RU" sz="1200" baseline="0" dirty="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extLst>
                  <a:ext uri="{0D108BD9-81ED-4DB2-BD59-A6C34878D82A}">
                    <a16:rowId xmlns:a16="http://schemas.microsoft.com/office/drawing/2014/main" xmlns="" val="10002"/>
                  </a:ext>
                </a:extLst>
              </a:tr>
              <a:tr h="522763">
                <a:tc>
                  <a:txBody>
                    <a:bodyPr/>
                    <a:lstStyle/>
                    <a:p>
                      <a:r>
                        <a:rPr lang="ru-RU" sz="1200" dirty="0"/>
                        <a:t>Эксплуатация, совершенствование аппаратно-программного</a:t>
                      </a:r>
                      <a:r>
                        <a:rPr lang="ru-RU" sz="1200" baseline="0" dirty="0"/>
                        <a:t> комплекса «безопасный город»</a:t>
                      </a:r>
                      <a:endParaRPr lang="ru-RU" sz="12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6106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«ОСНОВНЫЕ МЕРОПРИЯТИЯ ПО ПРОТИВОДЕЙСТВИЮ ПРОЯВЛЕНИЙ ТЕРРОРИЗМА И ЭКСТРЕМИЗМА НА ТЕРРИТОРИИ МО «ТАХТАМУКАЙСКИЙ РАЙОН»НА 2023-2028 ГГ.»</a:t>
            </a:r>
            <a:br>
              <a:rPr lang="ru-RU" sz="1200" dirty="0"/>
            </a:b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09474193"/>
              </p:ext>
            </p:extLst>
          </p:nvPr>
        </p:nvGraphicFramePr>
        <p:xfrm>
          <a:off x="6444208" y="836712"/>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189289">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4 613,0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1 637,0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1 637,0</a:t>
                      </a:r>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a:t>1 637,0</a:t>
                      </a:r>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1 637,0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a:t>ЗАДАЧИ: </a:t>
            </a:r>
            <a:r>
              <a:rPr lang="ru-RU" sz="1200" dirty="0"/>
              <a:t>разработка и принятие мер комплексных мер по совершенствованию обеспечения безопасности </a:t>
            </a:r>
            <a:r>
              <a:rPr lang="ru-RU" sz="1200" dirty="0" err="1"/>
              <a:t>Тахтамукайского</a:t>
            </a:r>
            <a:r>
              <a:rPr lang="ru-RU" sz="1200" dirty="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15646156"/>
              </p:ext>
            </p:extLst>
          </p:nvPr>
        </p:nvGraphicFramePr>
        <p:xfrm>
          <a:off x="755576" y="3284984"/>
          <a:ext cx="7920879" cy="2432411"/>
        </p:xfrm>
        <a:graphic>
          <a:graphicData uri="http://schemas.openxmlformats.org/drawingml/2006/table">
            <a:tbl>
              <a:tblPr firstRow="1" bandRow="1">
                <a:tableStyleId>{5C22544A-7EE6-4342-B048-85BDC9FD1C3A}</a:tableStyleId>
              </a:tblPr>
              <a:tblGrid>
                <a:gridCol w="3312367">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a16="http://schemas.microsoft.com/office/drawing/2014/main" xmlns="" val="10000"/>
                  </a:ext>
                </a:extLst>
              </a:tr>
              <a:tr h="522763">
                <a:tc>
                  <a:txBody>
                    <a:bodyPr/>
                    <a:lstStyle/>
                    <a:p>
                      <a:r>
                        <a:rPr lang="ru-RU" sz="1200" dirty="0"/>
                        <a:t>Эвакуационные тренировки</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1"/>
                  </a:ext>
                </a:extLst>
              </a:tr>
              <a:tr h="672124">
                <a:tc>
                  <a:txBody>
                    <a:bodyPr/>
                    <a:lstStyle/>
                    <a:p>
                      <a:r>
                        <a:rPr lang="ru-RU" sz="1200" dirty="0"/>
                        <a:t>Проведение дней национальных культур</a:t>
                      </a:r>
                    </a:p>
                  </a:txBody>
                  <a:tcPr/>
                </a:tc>
                <a:tc>
                  <a:txBody>
                    <a:bodyPr/>
                    <a:lstStyle/>
                    <a:p>
                      <a:r>
                        <a:rPr lang="ru-RU" sz="1200" dirty="0"/>
                        <a:t>4</a:t>
                      </a:r>
                    </a:p>
                  </a:txBody>
                  <a:tcPr/>
                </a:tc>
                <a:tc>
                  <a:txBody>
                    <a:bodyPr/>
                    <a:lstStyle/>
                    <a:p>
                      <a:r>
                        <a:rPr lang="ru-RU" sz="1200" dirty="0"/>
                        <a:t>3</a:t>
                      </a:r>
                    </a:p>
                  </a:txBody>
                  <a:tcPr/>
                </a:tc>
                <a:tc>
                  <a:txBody>
                    <a:bodyPr/>
                    <a:lstStyle/>
                    <a:p>
                      <a:r>
                        <a:rPr lang="ru-RU" sz="1200" dirty="0"/>
                        <a:t>4</a:t>
                      </a:r>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extLst>
                  <a:ext uri="{0D108BD9-81ED-4DB2-BD59-A6C34878D82A}">
                    <a16:rowId xmlns:a16="http://schemas.microsoft.com/office/drawing/2014/main" xmlns="" val="10002"/>
                  </a:ext>
                </a:extLst>
              </a:tr>
              <a:tr h="522763">
                <a:tc>
                  <a:txBody>
                    <a:bodyPr/>
                    <a:lstStyle/>
                    <a:p>
                      <a:r>
                        <a:rPr lang="ru-RU" sz="1200" dirty="0"/>
                        <a:t>Проведение тематических выставок литературы по противодействию этническому и религиозному экстремизму</a:t>
                      </a:r>
                    </a:p>
                  </a:txBody>
                  <a:tcPr/>
                </a:tc>
                <a:tc>
                  <a:txBody>
                    <a:bodyPr/>
                    <a:lstStyle/>
                    <a:p>
                      <a:r>
                        <a:rPr lang="ru-RU" sz="1200" dirty="0"/>
                        <a:t>12</a:t>
                      </a:r>
                    </a:p>
                  </a:txBody>
                  <a:tcPr/>
                </a:tc>
                <a:tc>
                  <a:txBody>
                    <a:bodyPr/>
                    <a:lstStyle/>
                    <a:p>
                      <a:r>
                        <a:rPr lang="ru-RU" sz="1200" dirty="0"/>
                        <a:t>13</a:t>
                      </a:r>
                    </a:p>
                  </a:txBody>
                  <a:tcPr/>
                </a:tc>
                <a:tc>
                  <a:txBody>
                    <a:bodyPr/>
                    <a:lstStyle/>
                    <a:p>
                      <a:r>
                        <a:rPr lang="ru-RU" sz="1200" dirty="0"/>
                        <a:t>15</a:t>
                      </a:r>
                    </a:p>
                  </a:txBody>
                  <a:tcPr/>
                </a:tc>
                <a:tc>
                  <a:txBody>
                    <a:bodyPr/>
                    <a:lstStyle/>
                    <a:p>
                      <a:r>
                        <a:rPr lang="ru-RU" sz="1200" dirty="0" smtClean="0"/>
                        <a:t>15</a:t>
                      </a:r>
                      <a:endParaRPr lang="ru-RU" sz="1200" dirty="0"/>
                    </a:p>
                  </a:txBody>
                  <a:tcPr/>
                </a:tc>
                <a:tc>
                  <a:txBody>
                    <a:bodyPr/>
                    <a:lstStyle/>
                    <a:p>
                      <a:r>
                        <a:rPr lang="ru-RU" sz="1200" dirty="0" smtClean="0"/>
                        <a:t>15</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2316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«Комплексные меры противодействия злоупотреблению наркотиками и их незаконному обороту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18185458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75,0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dirty="0" smtClean="0"/>
                        <a:t>75,0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150,0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150,0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150,0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a:p>
          <a:p>
            <a:pPr fontAlgn="auto"/>
            <a:r>
              <a:rPr lang="ru-RU" sz="1200" b="1" dirty="0"/>
              <a:t>ЗАДАЧИ: </a:t>
            </a:r>
            <a:r>
              <a:rPr lang="ru-RU" sz="1200" dirty="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430015366"/>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1005947">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a:t>
                      </a:r>
                    </a:p>
                    <a:p>
                      <a:pPr algn="ctr"/>
                      <a:r>
                        <a:rPr lang="ru-RU" sz="1400" dirty="0"/>
                        <a:t> год</a:t>
                      </a:r>
                    </a:p>
                  </a:txBody>
                  <a:tcPr/>
                </a:tc>
                <a:tc>
                  <a:txBody>
                    <a:bodyPr/>
                    <a:lstStyle/>
                    <a:p>
                      <a:pPr algn="ctr"/>
                      <a:r>
                        <a:rPr lang="ru-RU" sz="1400" dirty="0"/>
                        <a:t>2025</a:t>
                      </a:r>
                    </a:p>
                    <a:p>
                      <a:pPr algn="ct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Доля подростков</a:t>
                      </a:r>
                      <a:r>
                        <a:rPr lang="ru-RU" sz="1100" baseline="0" dirty="0"/>
                        <a:t> и молодежи в возрасте от 11 до 24 лет, вовлеченных в профилактические мероприятия (%)</a:t>
                      </a:r>
                      <a:endParaRPr lang="ru-RU" sz="1100" dirty="0"/>
                    </a:p>
                  </a:txBody>
                  <a:tcPr/>
                </a:tc>
                <a:tc>
                  <a:txBody>
                    <a:bodyPr/>
                    <a:lstStyle/>
                    <a:p>
                      <a:r>
                        <a:rPr lang="ru-RU" sz="1200" dirty="0"/>
                        <a:t>50</a:t>
                      </a:r>
                    </a:p>
                  </a:txBody>
                  <a:tcPr/>
                </a:tc>
                <a:tc>
                  <a:txBody>
                    <a:bodyPr/>
                    <a:lstStyle/>
                    <a:p>
                      <a:r>
                        <a:rPr lang="ru-RU" sz="1200" dirty="0"/>
                        <a:t>60</a:t>
                      </a:r>
                    </a:p>
                  </a:txBody>
                  <a:tcPr/>
                </a:tc>
                <a:tc>
                  <a:txBody>
                    <a:bodyPr/>
                    <a:lstStyle/>
                    <a:p>
                      <a:r>
                        <a:rPr lang="ru-RU" sz="1200" dirty="0"/>
                        <a:t>60</a:t>
                      </a:r>
                    </a:p>
                  </a:txBody>
                  <a:tcPr/>
                </a:tc>
                <a:tc>
                  <a:txBody>
                    <a:bodyPr/>
                    <a:lstStyle/>
                    <a:p>
                      <a:r>
                        <a:rPr lang="ru-RU" sz="1200" dirty="0"/>
                        <a:t>70</a:t>
                      </a:r>
                    </a:p>
                  </a:txBody>
                  <a:tcPr/>
                </a:tc>
                <a:tc>
                  <a:txBody>
                    <a:bodyPr/>
                    <a:lstStyle/>
                    <a:p>
                      <a:r>
                        <a:rPr lang="ru-RU" sz="1200" dirty="0"/>
                        <a:t>80</a:t>
                      </a:r>
                    </a:p>
                  </a:txBody>
                  <a:tcPr/>
                </a:tc>
                <a:extLst>
                  <a:ext uri="{0D108BD9-81ED-4DB2-BD59-A6C34878D82A}">
                    <a16:rowId xmlns:a16="http://schemas.microsoft.com/office/drawing/2014/main" xmlns="" val="10001"/>
                  </a:ext>
                </a:extLst>
              </a:tr>
              <a:tr h="721221">
                <a:tc>
                  <a:txBody>
                    <a:bodyPr/>
                    <a:lstStyle/>
                    <a:p>
                      <a:r>
                        <a:rPr lang="ru-RU" sz="1100" dirty="0"/>
                        <a:t>Количество антинаркотических мероприятий по сокращению незаконного потребления наркотиков</a:t>
                      </a:r>
                    </a:p>
                  </a:txBody>
                  <a:tcPr/>
                </a:tc>
                <a:tc>
                  <a:txBody>
                    <a:bodyPr/>
                    <a:lstStyle/>
                    <a:p>
                      <a:r>
                        <a:rPr lang="ru-RU" sz="1200" dirty="0"/>
                        <a:t>30</a:t>
                      </a:r>
                    </a:p>
                  </a:txBody>
                  <a:tcPr/>
                </a:tc>
                <a:tc>
                  <a:txBody>
                    <a:bodyPr/>
                    <a:lstStyle/>
                    <a:p>
                      <a:r>
                        <a:rPr lang="ru-RU" sz="1200" dirty="0"/>
                        <a:t>45</a:t>
                      </a:r>
                    </a:p>
                  </a:txBody>
                  <a:tcPr/>
                </a:tc>
                <a:tc>
                  <a:txBody>
                    <a:bodyPr/>
                    <a:lstStyle/>
                    <a:p>
                      <a:r>
                        <a:rPr lang="ru-RU" sz="1200" dirty="0"/>
                        <a:t>45</a:t>
                      </a:r>
                    </a:p>
                  </a:txBody>
                  <a:tcPr/>
                </a:tc>
                <a:tc>
                  <a:txBody>
                    <a:bodyPr/>
                    <a:lstStyle/>
                    <a:p>
                      <a:r>
                        <a:rPr lang="ru-RU" sz="1200" dirty="0"/>
                        <a:t>50</a:t>
                      </a:r>
                    </a:p>
                  </a:txBody>
                  <a:tcPr/>
                </a:tc>
                <a:tc>
                  <a:txBody>
                    <a:bodyPr/>
                    <a:lstStyle/>
                    <a:p>
                      <a:r>
                        <a:rPr lang="ru-RU" sz="1200" dirty="0"/>
                        <a:t>55</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9809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БЕЗОПАСНОСТИ ДОРОЖНОГО ДВИЖЕНИЯ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83065015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210,0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dirty="0" smtClean="0"/>
                        <a:t>110,0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110,0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110,0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110,0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06838798"/>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a:t>
                      </a:r>
                    </a:p>
                    <a:p>
                      <a:pPr algn="ctr"/>
                      <a:r>
                        <a:rPr lang="ru-RU" sz="1400" dirty="0"/>
                        <a:t>год</a:t>
                      </a:r>
                    </a:p>
                  </a:txBody>
                  <a:tcPr/>
                </a:tc>
                <a:extLst>
                  <a:ext uri="{0D108BD9-81ED-4DB2-BD59-A6C34878D82A}">
                    <a16:rowId xmlns:a16="http://schemas.microsoft.com/office/drawing/2014/main" xmlns="" val="10000"/>
                  </a:ext>
                </a:extLst>
              </a:tr>
              <a:tr h="288032">
                <a:tc>
                  <a:txBody>
                    <a:bodyPr/>
                    <a:lstStyle/>
                    <a:p>
                      <a:r>
                        <a:rPr lang="ru-RU" sz="1100" dirty="0"/>
                        <a:t>Проведение акции</a:t>
                      </a:r>
                      <a:r>
                        <a:rPr lang="ru-RU" sz="1100" baseline="0" dirty="0"/>
                        <a:t> «Безопасное колесо»</a:t>
                      </a:r>
                      <a:endParaRPr lang="ru-RU" sz="11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1"/>
                  </a:ext>
                </a:extLst>
              </a:tr>
              <a:tr h="504056">
                <a:tc>
                  <a:txBody>
                    <a:bodyPr/>
                    <a:lstStyle/>
                    <a:p>
                      <a:r>
                        <a:rPr lang="ru-RU" sz="1100" dirty="0"/>
                        <a:t>Проведение акции «Посвящение первоклассников в пешеходы»</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2"/>
                  </a:ext>
                </a:extLst>
              </a:tr>
              <a:tr h="721221">
                <a:tc>
                  <a:txBody>
                    <a:bodyPr/>
                    <a:lstStyle/>
                    <a:p>
                      <a:r>
                        <a:rPr lang="ru-RU" sz="1100" dirty="0"/>
                        <a:t>Разработка комплексной схемы</a:t>
                      </a:r>
                      <a:r>
                        <a:rPr lang="ru-RU" sz="1100" baseline="0" dirty="0"/>
                        <a:t> организации дорожного движения на территории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3"/>
                  </a:ext>
                </a:extLst>
              </a:tr>
              <a:tr h="721221">
                <a:tc>
                  <a:txBody>
                    <a:bodyPr/>
                    <a:lstStyle/>
                    <a:p>
                      <a:r>
                        <a:rPr lang="ru-RU" sz="1100" dirty="0"/>
                        <a:t>Баннеры для наглядной агитации безопасности дорожного движения</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6402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«САНИТАРНОЕ И ЭКОЛОГИЧЕСКОЕ БЛАГОПОЛУЧИЕ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1157156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3 075,0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958,0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4 075,0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75,0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75,0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санитарного и экологического состояния на территории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57920823"/>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721221">
                <a:tc>
                  <a:txBody>
                    <a:bodyPr/>
                    <a:lstStyle/>
                    <a:p>
                      <a:r>
                        <a:rPr lang="ru-RU" sz="1100" dirty="0"/>
                        <a:t>Разработка проектно-сметной документации на ликвидацию</a:t>
                      </a:r>
                      <a:r>
                        <a:rPr lang="ru-RU" sz="1100" baseline="0" dirty="0"/>
                        <a:t> и рекультивацию объекта полигон ТБО  в </a:t>
                      </a:r>
                      <a:r>
                        <a:rPr lang="ru-RU" sz="1100" baseline="0" dirty="0" err="1"/>
                        <a:t>пгт.Энем</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1"/>
                  </a:ext>
                </a:extLst>
              </a:tr>
              <a:tr h="721221">
                <a:tc>
                  <a:txBody>
                    <a:bodyPr/>
                    <a:lstStyle/>
                    <a:p>
                      <a:r>
                        <a:rPr lang="ru-RU" sz="1100" dirty="0"/>
                        <a:t>Приобретение баннеров для наглядной</a:t>
                      </a:r>
                      <a:r>
                        <a:rPr lang="ru-RU" sz="1100" baseline="0" dirty="0"/>
                        <a:t> агитации аккуратного обращения с окружающей средой</a:t>
                      </a:r>
                      <a:endParaRPr lang="ru-RU" sz="1100" dirty="0"/>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5779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«ПРОФИЛАКТИКА БЕЗНАДЗОРНОСТИ И ПРАВОНАРУШЕНИЙ СРЕДИ НЕСОВЕРШЕНОЛЕТНИХ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22642373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150,0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200,0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200,0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200,0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200,0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98554021"/>
              </p:ext>
            </p:extLst>
          </p:nvPr>
        </p:nvGraphicFramePr>
        <p:xfrm>
          <a:off x="684651" y="3429000"/>
          <a:ext cx="7702690" cy="2665437"/>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2020 год (факт)</a:t>
                      </a:r>
                    </a:p>
                  </a:txBody>
                  <a:tcPr/>
                </a:tc>
                <a:tc>
                  <a:txBody>
                    <a:bodyPr/>
                    <a:lstStyle/>
                    <a:p>
                      <a:pPr algn="ctr"/>
                      <a:r>
                        <a:rPr lang="ru-RU" sz="1400" dirty="0"/>
                        <a:t>2021 год (план)</a:t>
                      </a:r>
                    </a:p>
                  </a:txBody>
                  <a:tcPr/>
                </a:tc>
                <a:tc>
                  <a:txBody>
                    <a:bodyPr/>
                    <a:lstStyle/>
                    <a:p>
                      <a:pPr algn="ctr"/>
                      <a:r>
                        <a:rPr lang="ru-RU" sz="1400" dirty="0"/>
                        <a:t>2022 год</a:t>
                      </a:r>
                    </a:p>
                  </a:txBody>
                  <a:tcPr/>
                </a:tc>
                <a:tc>
                  <a:txBody>
                    <a:bodyPr/>
                    <a:lstStyle/>
                    <a:p>
                      <a:pPr algn="ctr"/>
                      <a:r>
                        <a:rPr lang="ru-RU" sz="1400" dirty="0"/>
                        <a:t>2023 год</a:t>
                      </a:r>
                    </a:p>
                  </a:txBody>
                  <a:tcPr/>
                </a:tc>
                <a:tc>
                  <a:txBody>
                    <a:bodyPr/>
                    <a:lstStyle/>
                    <a:p>
                      <a:pPr algn="ctr"/>
                      <a:r>
                        <a:rPr lang="ru-RU" sz="1400" dirty="0"/>
                        <a:t>2024год</a:t>
                      </a:r>
                    </a:p>
                  </a:txBody>
                  <a:tcPr/>
                </a:tc>
                <a:extLst>
                  <a:ext uri="{0D108BD9-81ED-4DB2-BD59-A6C34878D82A}">
                    <a16:rowId xmlns:a16="http://schemas.microsoft.com/office/drawing/2014/main" xmlns="" val="10000"/>
                  </a:ext>
                </a:extLst>
              </a:tr>
              <a:tr h="576064">
                <a:tc>
                  <a:txBody>
                    <a:bodyPr/>
                    <a:lstStyle/>
                    <a:p>
                      <a:r>
                        <a:rPr lang="ru-RU" sz="1100" dirty="0"/>
                        <a:t>Количество детей,</a:t>
                      </a:r>
                      <a:r>
                        <a:rPr lang="ru-RU" sz="1100" baseline="0" dirty="0"/>
                        <a:t> привлеченных дополнительно к занятиям в кружках по месту жительства</a:t>
                      </a:r>
                      <a:endParaRPr lang="ru-RU" sz="1100" dirty="0"/>
                    </a:p>
                  </a:txBody>
                  <a:tcPr/>
                </a:tc>
                <a:tc>
                  <a:txBody>
                    <a:bodyPr/>
                    <a:lstStyle/>
                    <a:p>
                      <a:r>
                        <a:rPr lang="ru-RU" sz="1200" dirty="0"/>
                        <a:t>49</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a16="http://schemas.microsoft.com/office/drawing/2014/main" xmlns="" val="10001"/>
                  </a:ext>
                </a:extLst>
              </a:tr>
              <a:tr h="504056">
                <a:tc>
                  <a:txBody>
                    <a:bodyPr/>
                    <a:lstStyle/>
                    <a:p>
                      <a:r>
                        <a:rPr lang="ru-RU" sz="1100" dirty="0"/>
                        <a:t>Уровень преступности среди несовершеннолетних</a:t>
                      </a:r>
                    </a:p>
                  </a:txBody>
                  <a:tcPr/>
                </a:tc>
                <a:tc>
                  <a:txBody>
                    <a:bodyPr/>
                    <a:lstStyle/>
                    <a:p>
                      <a:r>
                        <a:rPr lang="ru-RU" sz="1200" dirty="0"/>
                        <a:t>8</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a16="http://schemas.microsoft.com/office/drawing/2014/main" xmlns="" val="10002"/>
                  </a:ext>
                </a:extLst>
              </a:tr>
              <a:tr h="721221">
                <a:tc>
                  <a:txBody>
                    <a:bodyPr/>
                    <a:lstStyle/>
                    <a:p>
                      <a:r>
                        <a:rPr lang="ru-RU" sz="1100" dirty="0"/>
                        <a:t>Количество мест для трудовой занятости подростков</a:t>
                      </a:r>
                    </a:p>
                  </a:txBody>
                  <a:tcPr/>
                </a:tc>
                <a:tc>
                  <a:txBody>
                    <a:bodyPr/>
                    <a:lstStyle/>
                    <a:p>
                      <a:r>
                        <a:rPr lang="ru-RU" sz="1200" dirty="0"/>
                        <a:t>8</a:t>
                      </a:r>
                    </a:p>
                  </a:txBody>
                  <a:tcPr/>
                </a:tc>
                <a:tc>
                  <a:txBody>
                    <a:bodyPr/>
                    <a:lstStyle/>
                    <a:p>
                      <a:r>
                        <a:rPr lang="ru-RU" sz="1200" dirty="0"/>
                        <a:t>10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6828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«ЭНЕРГОСБЕРЕЖЕНИЕ И  ЭНЕРГОЭФФЕКТИВНОСТЬ НА ОБЪЕКТАХ СОЦИАЛЬНОЙ СФЕРЫ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4710903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466,0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500,0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900,0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443,0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443,0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a:p>
          <a:p>
            <a:pPr fontAlgn="auto"/>
            <a:r>
              <a:rPr lang="ru-RU" sz="1200" b="1" dirty="0"/>
              <a:t>ЗАДАЧИ: </a:t>
            </a:r>
            <a:r>
              <a:rPr lang="ru-RU" sz="1200" dirty="0"/>
              <a:t>активная пропаганда </a:t>
            </a:r>
            <a:r>
              <a:rPr lang="ru-RU" sz="1200" dirty="0" err="1"/>
              <a:t>энерго</a:t>
            </a:r>
            <a:r>
              <a:rPr lang="ru-RU" sz="1200" dirty="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18932463"/>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360040">
                <a:tc>
                  <a:txBody>
                    <a:bodyPr/>
                    <a:lstStyle/>
                    <a:p>
                      <a:r>
                        <a:rPr lang="ru-RU" sz="1100" dirty="0"/>
                        <a:t>Удельный расход</a:t>
                      </a:r>
                      <a:r>
                        <a:rPr lang="ru-RU" sz="1100" baseline="0" dirty="0"/>
                        <a:t> электроэнергии  (кВт/</a:t>
                      </a:r>
                      <a:r>
                        <a:rPr lang="ru-RU" sz="1100" baseline="0" dirty="0" err="1"/>
                        <a:t>кв</a:t>
                      </a:r>
                      <a:r>
                        <a:rPr lang="ru-RU" sz="1100" baseline="0" dirty="0"/>
                        <a:t>)</a:t>
                      </a:r>
                      <a:endParaRPr lang="ru-RU" sz="1100" dirty="0"/>
                    </a:p>
                  </a:txBody>
                  <a:tcPr/>
                </a:tc>
                <a:tc>
                  <a:txBody>
                    <a:bodyPr/>
                    <a:lstStyle/>
                    <a:p>
                      <a:r>
                        <a:rPr lang="ru-RU" sz="1200" dirty="0"/>
                        <a:t>36000</a:t>
                      </a:r>
                    </a:p>
                  </a:txBody>
                  <a:tcPr/>
                </a:tc>
                <a:tc>
                  <a:txBody>
                    <a:bodyPr/>
                    <a:lstStyle/>
                    <a:p>
                      <a:r>
                        <a:rPr lang="ru-RU" sz="1200" dirty="0"/>
                        <a:t>14000</a:t>
                      </a:r>
                    </a:p>
                  </a:txBody>
                  <a:tcPr/>
                </a:tc>
                <a:tc>
                  <a:txBody>
                    <a:bodyPr/>
                    <a:lstStyle/>
                    <a:p>
                      <a:r>
                        <a:rPr lang="ru-RU" sz="1200" dirty="0"/>
                        <a:t>56000</a:t>
                      </a:r>
                    </a:p>
                  </a:txBody>
                  <a:tcPr/>
                </a:tc>
                <a:tc>
                  <a:txBody>
                    <a:bodyPr/>
                    <a:lstStyle/>
                    <a:p>
                      <a:r>
                        <a:rPr lang="ru-RU" sz="1200" dirty="0"/>
                        <a:t>59000</a:t>
                      </a:r>
                    </a:p>
                  </a:txBody>
                  <a:tcPr/>
                </a:tc>
                <a:tc>
                  <a:txBody>
                    <a:bodyPr/>
                    <a:lstStyle/>
                    <a:p>
                      <a:r>
                        <a:rPr lang="ru-RU" sz="1200" dirty="0"/>
                        <a:t>59000</a:t>
                      </a:r>
                    </a:p>
                    <a:p>
                      <a:endParaRPr lang="ru-RU" sz="1200" dirty="0"/>
                    </a:p>
                  </a:txBody>
                  <a:tcPr/>
                </a:tc>
                <a:extLst>
                  <a:ext uri="{0D108BD9-81ED-4DB2-BD59-A6C34878D82A}">
                    <a16:rowId xmlns:a16="http://schemas.microsoft.com/office/drawing/2014/main" xmlns="" val="10001"/>
                  </a:ext>
                </a:extLst>
              </a:tr>
              <a:tr h="550912">
                <a:tc>
                  <a:txBody>
                    <a:bodyPr/>
                    <a:lstStyle/>
                    <a:p>
                      <a:r>
                        <a:rPr lang="ru-RU" sz="1100" dirty="0"/>
                        <a:t>Удельный расход тепловой энергии </a:t>
                      </a:r>
                    </a:p>
                  </a:txBody>
                  <a:tcPr/>
                </a:tc>
                <a:tc>
                  <a:txBody>
                    <a:bodyPr/>
                    <a:lstStyle/>
                    <a:p>
                      <a:r>
                        <a:rPr lang="ru-RU" sz="1200" dirty="0"/>
                        <a:t>85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extLst>
                  <a:ext uri="{0D108BD9-81ED-4DB2-BD59-A6C34878D82A}">
                    <a16:rowId xmlns:a16="http://schemas.microsoft.com/office/drawing/2014/main" xmlns="" val="10002"/>
                  </a:ext>
                </a:extLst>
              </a:tr>
              <a:tr h="721221">
                <a:tc>
                  <a:txBody>
                    <a:bodyPr/>
                    <a:lstStyle/>
                    <a:p>
                      <a:r>
                        <a:rPr lang="ru-RU" sz="1100" dirty="0"/>
                        <a:t>Удельный расход холодной воды</a:t>
                      </a:r>
                    </a:p>
                  </a:txBody>
                  <a:tcPr/>
                </a:tc>
                <a:tc>
                  <a:txBody>
                    <a:bodyPr/>
                    <a:lstStyle/>
                    <a:p>
                      <a:r>
                        <a:rPr lang="ru-RU" sz="1200" dirty="0"/>
                        <a:t>1600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«ГАРМОНИЗАЦИЯ  МЕЖНАЦИОНАЛЬНЫХ ОТНОШЕНИЙ И РАЗВИТИЯ НАЦИОНАЛЬНЫХ КУЛЬТУР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11555883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100,0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100,0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100,0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a:t> </a:t>
            </a:r>
          </a:p>
          <a:p>
            <a:pPr fontAlgn="auto"/>
            <a:r>
              <a:rPr lang="ru-RU" sz="1200" b="1" dirty="0"/>
              <a:t>ЗАДАЧИ: </a:t>
            </a:r>
            <a:r>
              <a:rPr lang="ru-RU" sz="1200" dirty="0"/>
              <a:t>развитие национальных культур народов, проживающих на территории МО «</a:t>
            </a:r>
            <a:r>
              <a:rPr lang="ru-RU" sz="1200" dirty="0" err="1"/>
              <a:t>Тахтамукайский</a:t>
            </a:r>
            <a:r>
              <a:rPr lang="ru-RU" sz="1200" dirty="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691996714"/>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550912">
                <a:tc>
                  <a:txBody>
                    <a:bodyPr/>
                    <a:lstStyle/>
                    <a:p>
                      <a:r>
                        <a:rPr lang="ru-RU" sz="1100" dirty="0"/>
                        <a:t>Количество</a:t>
                      </a:r>
                      <a:r>
                        <a:rPr lang="ru-RU" sz="1100" baseline="0" dirty="0"/>
                        <a:t> опубликованных материалов в сфере </a:t>
                      </a:r>
                      <a:r>
                        <a:rPr lang="ru-RU" sz="1100" baseline="0" dirty="0" err="1"/>
                        <a:t>этноконфесиональных</a:t>
                      </a:r>
                      <a:r>
                        <a:rPr lang="ru-RU" sz="1100" baseline="0" dirty="0"/>
                        <a:t> отношений</a:t>
                      </a:r>
                      <a:endParaRPr lang="ru-RU" sz="1100" dirty="0"/>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a16="http://schemas.microsoft.com/office/drawing/2014/main" xmlns="" val="10001"/>
                  </a:ext>
                </a:extLst>
              </a:tr>
              <a:tr h="721221">
                <a:tc>
                  <a:txBody>
                    <a:bodyPr/>
                    <a:lstStyle/>
                    <a:p>
                      <a:r>
                        <a:rPr lang="ru-RU" sz="1100" dirty="0"/>
                        <a:t>Количество проведенных заседаний с участием представителей межнациональных и </a:t>
                      </a:r>
                      <a:r>
                        <a:rPr lang="ru-RU" sz="1100" dirty="0" err="1"/>
                        <a:t>этноконфесиональных</a:t>
                      </a:r>
                      <a:r>
                        <a:rPr lang="ru-RU" sz="1100" dirty="0"/>
                        <a:t> объединений.</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1909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СОЦИАЛЬНО-ЗНАЧИМЫХ ОБЪЕКТОВ ЖИЗНЕОБЕСПЕЧЕНИЯ РЕЗЕРВНЫМИ ИСТОЧНИКАМИ ЭНЕРГОСБЕРЕЖЕНИЯ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10674503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2 300,0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1 490,0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a:t>
                      </a:r>
                      <a:r>
                        <a:rPr lang="ru-RU" sz="1200" baseline="0" dirty="0"/>
                        <a:t> 580</a:t>
                      </a:r>
                      <a:r>
                        <a:rPr lang="ru-RU" sz="1200" dirty="0"/>
                        <a:t>,0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1 610,0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1 610,0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a:t> </a:t>
            </a:r>
          </a:p>
          <a:p>
            <a:pPr fontAlgn="auto"/>
            <a:r>
              <a:rPr lang="ru-RU" sz="1200" b="1" dirty="0"/>
              <a:t>ЗАДАЧИ: </a:t>
            </a:r>
            <a:r>
              <a:rPr lang="ru-RU" sz="1200" dirty="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085000716"/>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360040">
                <a:tc>
                  <a:txBody>
                    <a:bodyPr/>
                    <a:lstStyle/>
                    <a:p>
                      <a:r>
                        <a:rPr lang="ru-RU" sz="1100" dirty="0"/>
                        <a:t>Приобретение дизельной электростанции (</a:t>
                      </a:r>
                      <a:r>
                        <a:rPr lang="ru-RU" sz="1100" dirty="0" err="1"/>
                        <a:t>шт</a:t>
                      </a:r>
                      <a:r>
                        <a:rPr lang="ru-RU" sz="11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1"/>
                  </a:ext>
                </a:extLst>
              </a:tr>
              <a:tr h="550912">
                <a:tc>
                  <a:txBody>
                    <a:bodyPr/>
                    <a:lstStyle/>
                    <a:p>
                      <a:r>
                        <a:rPr lang="ru-RU" sz="1100" dirty="0"/>
                        <a:t>Изготовление программы энергосбережения (</a:t>
                      </a:r>
                      <a:r>
                        <a:rPr lang="ru-RU" sz="1100" dirty="0" err="1"/>
                        <a:t>шт</a:t>
                      </a:r>
                      <a:r>
                        <a:rPr lang="ru-RU" sz="1100" dirty="0"/>
                        <a:t>)</a:t>
                      </a:r>
                    </a:p>
                  </a:txBody>
                  <a:tcPr/>
                </a:tc>
                <a:tc>
                  <a:txBody>
                    <a:bodyPr/>
                    <a:lstStyle/>
                    <a:p>
                      <a:r>
                        <a:rPr lang="ru-RU" sz="1200" dirty="0"/>
                        <a:t>-</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2"/>
                  </a:ext>
                </a:extLst>
              </a:tr>
              <a:tr h="721221">
                <a:tc>
                  <a:txBody>
                    <a:bodyPr/>
                    <a:lstStyle/>
                    <a:p>
                      <a:r>
                        <a:rPr lang="ru-RU" sz="1100" dirty="0"/>
                        <a:t>Оборудование муниципальных учреждений окнами (</a:t>
                      </a:r>
                      <a:r>
                        <a:rPr lang="ru-RU" sz="1100" dirty="0" err="1"/>
                        <a:t>шт</a:t>
                      </a:r>
                      <a:r>
                        <a:rPr lang="ru-RU" sz="11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a:t>МУНИЦИПАЛЬНАЯ ПРОГРАММА МО «ТАХТАМУКАЙСКИЙ РАЙОН»</a:t>
            </a:r>
            <a:br>
              <a:rPr lang="ru-RU" sz="1200" dirty="0"/>
            </a:br>
            <a:r>
              <a:rPr lang="ru-RU" sz="1200" dirty="0"/>
              <a:t>«УПРАВЛЕНИЕ МУНИЦИПАЛЬНЫМИ ФИНАНСАМИ И МУНИЦИПАЛЬНЫМ ДОЛГОМ»</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799682548"/>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400" dirty="0"/>
                        <a:t>2021 год (факт)</a:t>
                      </a:r>
                    </a:p>
                  </a:txBody>
                  <a:tcPr/>
                </a:tc>
                <a:tc>
                  <a:txBody>
                    <a:bodyPr/>
                    <a:lstStyle/>
                    <a:p>
                      <a:r>
                        <a:rPr lang="ru-RU" sz="1400" dirty="0" smtClean="0"/>
                        <a:t>64 442,0</a:t>
                      </a:r>
                      <a:endParaRPr lang="ru-RU" sz="1400" dirty="0"/>
                    </a:p>
                  </a:txBody>
                  <a:tcPr/>
                </a:tc>
                <a:extLst>
                  <a:ext uri="{0D108BD9-81ED-4DB2-BD59-A6C34878D82A}">
                    <a16:rowId xmlns:a16="http://schemas.microsoft.com/office/drawing/2014/main" xmlns="" val="10001"/>
                  </a:ext>
                </a:extLst>
              </a:tr>
              <a:tr h="346837">
                <a:tc>
                  <a:txBody>
                    <a:bodyPr/>
                    <a:lstStyle/>
                    <a:p>
                      <a:r>
                        <a:rPr lang="ru-RU" sz="1400" dirty="0"/>
                        <a:t>2022 год (план)</a:t>
                      </a:r>
                    </a:p>
                  </a:txBody>
                  <a:tcPr/>
                </a:tc>
                <a:tc>
                  <a:txBody>
                    <a:bodyPr/>
                    <a:lstStyle/>
                    <a:p>
                      <a:r>
                        <a:rPr lang="ru-RU" sz="1400" dirty="0" smtClean="0"/>
                        <a:t>81 639,0</a:t>
                      </a:r>
                      <a:endParaRPr lang="ru-RU" sz="1400" dirty="0"/>
                    </a:p>
                  </a:txBody>
                  <a:tcPr/>
                </a:tc>
                <a:extLst>
                  <a:ext uri="{0D108BD9-81ED-4DB2-BD59-A6C34878D82A}">
                    <a16:rowId xmlns:a16="http://schemas.microsoft.com/office/drawing/2014/main" xmlns="" val="10002"/>
                  </a:ext>
                </a:extLst>
              </a:tr>
              <a:tr h="346837">
                <a:tc>
                  <a:txBody>
                    <a:bodyPr/>
                    <a:lstStyle/>
                    <a:p>
                      <a:r>
                        <a:rPr lang="ru-RU" sz="1400" dirty="0"/>
                        <a:t>2023</a:t>
                      </a:r>
                      <a:r>
                        <a:rPr lang="ru-RU" sz="1400" baseline="0" dirty="0"/>
                        <a:t> год</a:t>
                      </a:r>
                      <a:endParaRPr lang="ru-RU" sz="1400" dirty="0"/>
                    </a:p>
                  </a:txBody>
                  <a:tcPr/>
                </a:tc>
                <a:tc>
                  <a:txBody>
                    <a:bodyPr/>
                    <a:lstStyle/>
                    <a:p>
                      <a:r>
                        <a:rPr lang="ru-RU" sz="1400" dirty="0"/>
                        <a:t>43 317,0</a:t>
                      </a:r>
                    </a:p>
                  </a:txBody>
                  <a:tcPr/>
                </a:tc>
                <a:extLst>
                  <a:ext uri="{0D108BD9-81ED-4DB2-BD59-A6C34878D82A}">
                    <a16:rowId xmlns:a16="http://schemas.microsoft.com/office/drawing/2014/main" xmlns="" val="10003"/>
                  </a:ext>
                </a:extLst>
              </a:tr>
              <a:tr h="346837">
                <a:tc>
                  <a:txBody>
                    <a:bodyPr/>
                    <a:lstStyle/>
                    <a:p>
                      <a:r>
                        <a:rPr lang="ru-RU" sz="1400" dirty="0"/>
                        <a:t>2024 год</a:t>
                      </a:r>
                    </a:p>
                  </a:txBody>
                  <a:tcPr/>
                </a:tc>
                <a:tc>
                  <a:txBody>
                    <a:bodyPr/>
                    <a:lstStyle/>
                    <a:p>
                      <a:r>
                        <a:rPr lang="ru-RU" sz="1400" dirty="0"/>
                        <a:t>41 509,0</a:t>
                      </a:r>
                    </a:p>
                  </a:txBody>
                  <a:tcPr/>
                </a:tc>
                <a:extLst>
                  <a:ext uri="{0D108BD9-81ED-4DB2-BD59-A6C34878D82A}">
                    <a16:rowId xmlns:a16="http://schemas.microsoft.com/office/drawing/2014/main" xmlns="" val="10004"/>
                  </a:ext>
                </a:extLst>
              </a:tr>
              <a:tr h="346837">
                <a:tc>
                  <a:txBody>
                    <a:bodyPr/>
                    <a:lstStyle/>
                    <a:p>
                      <a:r>
                        <a:rPr lang="ru-RU" sz="1400" dirty="0"/>
                        <a:t>2025 год</a:t>
                      </a:r>
                    </a:p>
                  </a:txBody>
                  <a:tcPr/>
                </a:tc>
                <a:tc>
                  <a:txBody>
                    <a:bodyPr/>
                    <a:lstStyle/>
                    <a:p>
                      <a:r>
                        <a:rPr lang="ru-RU" sz="1400" dirty="0"/>
                        <a:t>42 230,0</a:t>
                      </a:r>
                    </a:p>
                  </a:txBody>
                  <a:tcPr/>
                </a:tc>
                <a:extLst>
                  <a:ext uri="{0D108BD9-81ED-4DB2-BD59-A6C34878D82A}">
                    <a16:rowId xmlns:a16="http://schemas.microsoft.com/office/drawing/2014/main" xmlns="" val="10005"/>
                  </a:ext>
                </a:extLst>
              </a:tr>
            </a:tbl>
          </a:graphicData>
        </a:graphic>
      </p:graphicFrame>
      <p:sp>
        <p:nvSpPr>
          <p:cNvPr id="4" name="Объект 3"/>
          <p:cNvSpPr>
            <a:spLocks noGrp="1"/>
          </p:cNvSpPr>
          <p:nvPr>
            <p:ph sz="half" idx="2"/>
          </p:nvPr>
        </p:nvSpPr>
        <p:spPr>
          <a:xfrm>
            <a:off x="683568" y="908720"/>
            <a:ext cx="5616624" cy="2304256"/>
          </a:xfrm>
        </p:spPr>
        <p:txBody>
          <a:bodyPr>
            <a:normAutofit/>
          </a:bodyPr>
          <a:lstStyle/>
          <a:p>
            <a:r>
              <a:rPr lang="ru-RU" sz="1200" b="1" dirty="0"/>
              <a:t>ЦЕЛЬ: </a:t>
            </a:r>
            <a:r>
              <a:rPr lang="ru-RU" sz="1200" dirty="0"/>
              <a:t>обеспечение долгосрочной устойчивости бюджетной системы МО «</a:t>
            </a:r>
            <a:r>
              <a:rPr lang="ru-RU" sz="1200" dirty="0" err="1"/>
              <a:t>Тахтамукайский</a:t>
            </a:r>
            <a:r>
              <a:rPr lang="ru-RU" sz="1200" dirty="0"/>
              <a:t> район» посредством эффективного управления муниципальными финансами .</a:t>
            </a:r>
          </a:p>
          <a:p>
            <a:r>
              <a:rPr lang="ru-RU" sz="1200" b="1" dirty="0"/>
              <a:t>ЗАДАЧИ: </a:t>
            </a:r>
            <a:r>
              <a:rPr lang="ru-RU" sz="1200" dirty="0"/>
              <a:t>повышение эффективности управления муниципальными финансами в МО «</a:t>
            </a:r>
            <a:r>
              <a:rPr lang="ru-RU" sz="1200" dirty="0" err="1"/>
              <a:t>Тахтамукайский</a:t>
            </a:r>
            <a:r>
              <a:rPr lang="ru-RU" sz="1200" dirty="0"/>
              <a:t> район»; организация и обеспечение бюджетного процесса в МО «</a:t>
            </a:r>
            <a:r>
              <a:rPr lang="ru-RU" sz="1200" dirty="0" err="1"/>
              <a:t>Тахтамукайский</a:t>
            </a:r>
            <a:r>
              <a:rPr lang="ru-RU" sz="1200" dirty="0"/>
              <a:t> район»; эффективное управление муниципальным долгом МО «</a:t>
            </a:r>
            <a:r>
              <a:rPr lang="ru-RU" sz="1200" dirty="0" err="1"/>
              <a:t>Тахтамукайский</a:t>
            </a:r>
            <a:r>
              <a:rPr lang="ru-RU" sz="1200" dirty="0"/>
              <a:t> район»; обеспечение реализации муниципальной программы МО «</a:t>
            </a:r>
            <a:r>
              <a:rPr lang="ru-RU" sz="1200" dirty="0" err="1"/>
              <a:t>Тахтамукайский</a:t>
            </a:r>
            <a:r>
              <a:rPr lang="ru-RU" sz="1200" dirty="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1000987215"/>
              </p:ext>
            </p:extLst>
          </p:nvPr>
        </p:nvGraphicFramePr>
        <p:xfrm>
          <a:off x="179513" y="3429000"/>
          <a:ext cx="8784976" cy="2106234"/>
        </p:xfrm>
        <a:graphic>
          <a:graphicData uri="http://schemas.openxmlformats.org/drawingml/2006/table">
            <a:tbl>
              <a:tblPr firstRow="1" bandRow="1">
                <a:tableStyleId>{5C22544A-7EE6-4342-B048-85BDC9FD1C3A}</a:tableStyleId>
              </a:tblPr>
              <a:tblGrid>
                <a:gridCol w="4065774">
                  <a:extLst>
                    <a:ext uri="{9D8B030D-6E8A-4147-A177-3AD203B41FA5}">
                      <a16:colId xmlns:a16="http://schemas.microsoft.com/office/drawing/2014/main" xmlns="" val="20000"/>
                    </a:ext>
                  </a:extLst>
                </a:gridCol>
                <a:gridCol w="1016443">
                  <a:extLst>
                    <a:ext uri="{9D8B030D-6E8A-4147-A177-3AD203B41FA5}">
                      <a16:colId xmlns:a16="http://schemas.microsoft.com/office/drawing/2014/main" xmlns="" val="20001"/>
                    </a:ext>
                  </a:extLst>
                </a:gridCol>
                <a:gridCol w="1016443">
                  <a:extLst>
                    <a:ext uri="{9D8B030D-6E8A-4147-A177-3AD203B41FA5}">
                      <a16:colId xmlns:a16="http://schemas.microsoft.com/office/drawing/2014/main" xmlns="" val="20002"/>
                    </a:ext>
                  </a:extLst>
                </a:gridCol>
                <a:gridCol w="886115">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5">
                  <a:extLst>
                    <a:ext uri="{9D8B030D-6E8A-4147-A177-3AD203B41FA5}">
                      <a16:colId xmlns:a16="http://schemas.microsoft.com/office/drawing/2014/main" xmlns=""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a:t>
                      </a:r>
                      <a:r>
                        <a:rPr lang="ru-RU" sz="1400" baseline="0" dirty="0"/>
                        <a:t> </a:t>
                      </a:r>
                      <a:r>
                        <a:rPr lang="ru-RU" sz="1400" dirty="0"/>
                        <a:t>год</a:t>
                      </a:r>
                    </a:p>
                  </a:txBody>
                  <a:tcPr/>
                </a:tc>
                <a:tc>
                  <a:txBody>
                    <a:bodyPr/>
                    <a:lstStyle/>
                    <a:p>
                      <a:pPr algn="ctr"/>
                      <a:r>
                        <a:rPr lang="ru-RU" sz="1400" dirty="0"/>
                        <a:t>2024</a:t>
                      </a:r>
                    </a:p>
                    <a:p>
                      <a:pPr algn="ctr"/>
                      <a:r>
                        <a:rPr lang="ru-RU" sz="1400" dirty="0"/>
                        <a:t>год</a:t>
                      </a:r>
                    </a:p>
                  </a:txBody>
                  <a:tcPr/>
                </a:tc>
                <a:tc>
                  <a:txBody>
                    <a:bodyPr/>
                    <a:lstStyle/>
                    <a:p>
                      <a:pPr algn="ctr"/>
                      <a:r>
                        <a:rPr lang="ru-RU" sz="1400" dirty="0"/>
                        <a:t>2025</a:t>
                      </a:r>
                    </a:p>
                    <a:p>
                      <a:pPr algn="ctr"/>
                      <a:r>
                        <a:rPr lang="ru-RU" sz="1400" dirty="0"/>
                        <a:t> год</a:t>
                      </a:r>
                    </a:p>
                  </a:txBody>
                  <a:tcPr/>
                </a:tc>
                <a:extLst>
                  <a:ext uri="{0D108BD9-81ED-4DB2-BD59-A6C34878D82A}">
                    <a16:rowId xmlns:a16="http://schemas.microsoft.com/office/drawing/2014/main" xmlns="" val="10000"/>
                  </a:ext>
                </a:extLst>
              </a:tr>
              <a:tr h="702078">
                <a:tc>
                  <a:txBody>
                    <a:bodyPr/>
                    <a:lstStyle/>
                    <a:p>
                      <a:r>
                        <a:rPr lang="ru-RU" sz="1200" dirty="0"/>
                        <a:t>Темп роста налоговых и неналоговых доходов консолидированного бюджета МО «</a:t>
                      </a:r>
                      <a:r>
                        <a:rPr lang="ru-RU" sz="1200" dirty="0" err="1"/>
                        <a:t>Тахтамукайский</a:t>
                      </a:r>
                      <a:r>
                        <a:rPr lang="ru-RU" sz="1200" dirty="0"/>
                        <a:t> район» (к предыдущему году), %</a:t>
                      </a:r>
                    </a:p>
                  </a:txBody>
                  <a:tcPr/>
                </a:tc>
                <a:tc>
                  <a:txBody>
                    <a:bodyPr/>
                    <a:lstStyle/>
                    <a:p>
                      <a:r>
                        <a:rPr lang="ru-RU" sz="1200" dirty="0"/>
                        <a:t>133,7</a:t>
                      </a:r>
                    </a:p>
                  </a:txBody>
                  <a:tcPr/>
                </a:tc>
                <a:tc>
                  <a:txBody>
                    <a:bodyPr/>
                    <a:lstStyle/>
                    <a:p>
                      <a:r>
                        <a:rPr lang="ru-RU" sz="1200" dirty="0"/>
                        <a:t>107,8</a:t>
                      </a:r>
                    </a:p>
                  </a:txBody>
                  <a:tcPr/>
                </a:tc>
                <a:tc>
                  <a:txBody>
                    <a:bodyPr/>
                    <a:lstStyle/>
                    <a:p>
                      <a:r>
                        <a:rPr lang="ru-RU" sz="1200" dirty="0"/>
                        <a:t>125,5</a:t>
                      </a:r>
                    </a:p>
                  </a:txBody>
                  <a:tcPr/>
                </a:tc>
                <a:tc>
                  <a:txBody>
                    <a:bodyPr/>
                    <a:lstStyle/>
                    <a:p>
                      <a:r>
                        <a:rPr lang="ru-RU" sz="1200" dirty="0"/>
                        <a:t>81,8</a:t>
                      </a:r>
                    </a:p>
                    <a:p>
                      <a:endParaRPr lang="ru-RU" sz="1200" dirty="0"/>
                    </a:p>
                  </a:txBody>
                  <a:tcPr/>
                </a:tc>
                <a:tc>
                  <a:txBody>
                    <a:bodyPr/>
                    <a:lstStyle/>
                    <a:p>
                      <a:r>
                        <a:rPr lang="ru-RU" sz="1200" dirty="0"/>
                        <a:t>104,8</a:t>
                      </a:r>
                    </a:p>
                  </a:txBody>
                  <a:tcPr/>
                </a:tc>
                <a:extLst>
                  <a:ext uri="{0D108BD9-81ED-4DB2-BD59-A6C34878D82A}">
                    <a16:rowId xmlns:a16="http://schemas.microsoft.com/office/drawing/2014/main" xmlns="" val="10001"/>
                  </a:ext>
                </a:extLst>
              </a:tr>
              <a:tr h="702078">
                <a:tc>
                  <a:txBody>
                    <a:bodyPr/>
                    <a:lstStyle/>
                    <a:p>
                      <a:r>
                        <a:rPr lang="ru-RU" sz="1200" dirty="0"/>
                        <a:t>Объем налоговых и неналоговых доходов консолидированного бюджета МО «</a:t>
                      </a:r>
                      <a:r>
                        <a:rPr lang="ru-RU" sz="1200" dirty="0" err="1"/>
                        <a:t>Тахтамукайский</a:t>
                      </a:r>
                      <a:r>
                        <a:rPr lang="ru-RU" sz="1200" dirty="0"/>
                        <a:t> район» на</a:t>
                      </a:r>
                      <a:r>
                        <a:rPr lang="ru-RU" sz="1200" baseline="0" dirty="0"/>
                        <a:t> 1 жителя , рублей</a:t>
                      </a:r>
                      <a:endParaRPr lang="ru-RU" sz="1200" dirty="0"/>
                    </a:p>
                  </a:txBody>
                  <a:tcPr/>
                </a:tc>
                <a:tc>
                  <a:txBody>
                    <a:bodyPr/>
                    <a:lstStyle/>
                    <a:p>
                      <a:r>
                        <a:rPr lang="ru-RU" sz="1200" dirty="0"/>
                        <a:t>13</a:t>
                      </a:r>
                      <a:r>
                        <a:rPr lang="ru-RU" sz="1200" baseline="0" dirty="0"/>
                        <a:t> 888</a:t>
                      </a:r>
                      <a:endParaRPr lang="ru-RU" sz="1200" dirty="0"/>
                    </a:p>
                  </a:txBody>
                  <a:tcPr/>
                </a:tc>
                <a:tc>
                  <a:txBody>
                    <a:bodyPr/>
                    <a:lstStyle/>
                    <a:p>
                      <a:r>
                        <a:rPr lang="ru-RU" sz="1200" dirty="0"/>
                        <a:t>13 528</a:t>
                      </a:r>
                    </a:p>
                  </a:txBody>
                  <a:tcPr/>
                </a:tc>
                <a:tc>
                  <a:txBody>
                    <a:bodyPr/>
                    <a:lstStyle/>
                    <a:p>
                      <a:r>
                        <a:rPr lang="ru-RU" sz="1200" dirty="0"/>
                        <a:t>16 766</a:t>
                      </a:r>
                    </a:p>
                  </a:txBody>
                  <a:tcPr/>
                </a:tc>
                <a:tc>
                  <a:txBody>
                    <a:bodyPr/>
                    <a:lstStyle/>
                    <a:p>
                      <a:r>
                        <a:rPr lang="ru-RU" sz="1200" dirty="0"/>
                        <a:t>13 538</a:t>
                      </a:r>
                    </a:p>
                  </a:txBody>
                  <a:tcPr/>
                </a:tc>
                <a:tc>
                  <a:txBody>
                    <a:bodyPr/>
                    <a:lstStyle/>
                    <a:p>
                      <a:r>
                        <a:rPr lang="ru-RU" sz="1200" dirty="0"/>
                        <a:t>13 982</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37930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«УЛУЧШЕНИЕ ДЕМОГРАФИЧЕСКОЙ СИТУАЦИИ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28229177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420,0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800,0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1 100,0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800,0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800,0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a:p>
          <a:p>
            <a:pPr fontAlgn="auto"/>
            <a:r>
              <a:rPr lang="ru-RU" sz="1200" b="1" dirty="0"/>
              <a:t>ЗАДАЧИ: </a:t>
            </a:r>
            <a:r>
              <a:rPr lang="ru-RU" sz="1200" dirty="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3771711"/>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2020 год (факт)</a:t>
                      </a:r>
                    </a:p>
                  </a:txBody>
                  <a:tcPr/>
                </a:tc>
                <a:tc>
                  <a:txBody>
                    <a:bodyPr/>
                    <a:lstStyle/>
                    <a:p>
                      <a:pPr algn="ctr"/>
                      <a:r>
                        <a:rPr lang="ru-RU" sz="1400" dirty="0"/>
                        <a:t>2021 год (план)</a:t>
                      </a:r>
                    </a:p>
                  </a:txBody>
                  <a:tcPr/>
                </a:tc>
                <a:tc>
                  <a:txBody>
                    <a:bodyPr/>
                    <a:lstStyle/>
                    <a:p>
                      <a:pPr algn="ctr"/>
                      <a:r>
                        <a:rPr lang="ru-RU" sz="1400" dirty="0"/>
                        <a:t>2022 год</a:t>
                      </a:r>
                    </a:p>
                  </a:txBody>
                  <a:tcPr/>
                </a:tc>
                <a:tc>
                  <a:txBody>
                    <a:bodyPr/>
                    <a:lstStyle/>
                    <a:p>
                      <a:pPr algn="ctr"/>
                      <a:r>
                        <a:rPr lang="ru-RU" sz="1400" dirty="0"/>
                        <a:t>2023 год</a:t>
                      </a:r>
                    </a:p>
                  </a:txBody>
                  <a:tcPr/>
                </a:tc>
                <a:tc>
                  <a:txBody>
                    <a:bodyPr/>
                    <a:lstStyle/>
                    <a:p>
                      <a:pPr algn="ctr"/>
                      <a:r>
                        <a:rPr lang="ru-RU" sz="1400" dirty="0"/>
                        <a:t>2024 год</a:t>
                      </a:r>
                    </a:p>
                  </a:txBody>
                  <a:tcPr/>
                </a:tc>
                <a:extLst>
                  <a:ext uri="{0D108BD9-81ED-4DB2-BD59-A6C34878D82A}">
                    <a16:rowId xmlns:a16="http://schemas.microsoft.com/office/drawing/2014/main" xmlns="" val="10000"/>
                  </a:ext>
                </a:extLst>
              </a:tr>
              <a:tr h="360040">
                <a:tc>
                  <a:txBody>
                    <a:bodyPr/>
                    <a:lstStyle/>
                    <a:p>
                      <a:r>
                        <a:rPr lang="ru-RU" sz="1100" dirty="0"/>
                        <a:t>Приобретение новогодних</a:t>
                      </a:r>
                      <a:r>
                        <a:rPr lang="ru-RU" sz="1100" baseline="0" dirty="0"/>
                        <a:t> подарков для детей-сирот (</a:t>
                      </a:r>
                      <a:r>
                        <a:rPr lang="ru-RU" sz="1100" baseline="0" dirty="0" err="1"/>
                        <a:t>шт</a:t>
                      </a:r>
                      <a:r>
                        <a:rPr lang="ru-RU" sz="1100" baseline="0" dirty="0"/>
                        <a:t>)</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1"/>
                  </a:ext>
                </a:extLst>
              </a:tr>
              <a:tr h="509384">
                <a:tc>
                  <a:txBody>
                    <a:bodyPr/>
                    <a:lstStyle/>
                    <a:p>
                      <a:r>
                        <a:rPr lang="ru-RU" sz="1100" dirty="0"/>
                        <a:t>Проведение мероприятия</a:t>
                      </a:r>
                      <a:r>
                        <a:rPr lang="ru-RU" sz="1100" baseline="0" dirty="0"/>
                        <a:t> по чествованию близнецов</a:t>
                      </a:r>
                      <a:endParaRPr lang="ru-RU" sz="1100" dirty="0"/>
                    </a:p>
                  </a:txBody>
                  <a:tcPr/>
                </a:tc>
                <a:tc>
                  <a:txBody>
                    <a:bodyPr/>
                    <a:lstStyle/>
                    <a:p>
                      <a:r>
                        <a:rPr lang="ru-RU" sz="12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2"/>
                  </a:ext>
                </a:extLst>
              </a:tr>
              <a:tr h="504056">
                <a:tc>
                  <a:txBody>
                    <a:bodyPr/>
                    <a:lstStyle/>
                    <a:p>
                      <a:r>
                        <a:rPr lang="ru-RU" sz="1100" dirty="0"/>
                        <a:t>Изготовление обложек на свидетельства о рождении ребенка и заключении брака (</a:t>
                      </a:r>
                      <a:r>
                        <a:rPr lang="ru-RU" sz="1100" dirty="0" err="1"/>
                        <a:t>шт</a:t>
                      </a:r>
                      <a:r>
                        <a:rPr lang="ru-RU" sz="1100" dirty="0"/>
                        <a:t>)</a:t>
                      </a:r>
                    </a:p>
                  </a:txBody>
                  <a:tcPr/>
                </a:tc>
                <a:tc>
                  <a:txBody>
                    <a:bodyPr/>
                    <a:lstStyle/>
                    <a:p>
                      <a:r>
                        <a:rPr lang="ru-RU" sz="1200" dirty="0"/>
                        <a:t>800</a:t>
                      </a:r>
                    </a:p>
                  </a:txBody>
                  <a:tcPr/>
                </a:tc>
                <a:tc>
                  <a:txBody>
                    <a:bodyPr/>
                    <a:lstStyle/>
                    <a:p>
                      <a:r>
                        <a:rPr lang="ru-RU" sz="1200" dirty="0"/>
                        <a:t>1000</a:t>
                      </a:r>
                    </a:p>
                  </a:txBody>
                  <a:tcPr/>
                </a:tc>
                <a:tc>
                  <a:txBody>
                    <a:bodyPr/>
                    <a:lstStyle/>
                    <a:p>
                      <a:r>
                        <a:rPr lang="ru-RU" sz="1200" dirty="0"/>
                        <a:t>1050</a:t>
                      </a:r>
                    </a:p>
                  </a:txBody>
                  <a:tcPr/>
                </a:tc>
                <a:tc>
                  <a:txBody>
                    <a:bodyPr/>
                    <a:lstStyle/>
                    <a:p>
                      <a:r>
                        <a:rPr lang="ru-RU" sz="1200" dirty="0"/>
                        <a:t>1100</a:t>
                      </a:r>
                    </a:p>
                  </a:txBody>
                  <a:tcPr/>
                </a:tc>
                <a:tc>
                  <a:txBody>
                    <a:bodyPr/>
                    <a:lstStyle/>
                    <a:p>
                      <a:r>
                        <a:rPr lang="ru-RU" sz="1200" dirty="0"/>
                        <a:t>1100</a:t>
                      </a:r>
                    </a:p>
                  </a:txBody>
                  <a:tcPr/>
                </a:tc>
                <a:extLst>
                  <a:ext uri="{0D108BD9-81ED-4DB2-BD59-A6C34878D82A}">
                    <a16:rowId xmlns:a16="http://schemas.microsoft.com/office/drawing/2014/main" xmlns="" val="10003"/>
                  </a:ext>
                </a:extLst>
              </a:tr>
              <a:tr h="721221">
                <a:tc>
                  <a:txBody>
                    <a:bodyPr/>
                    <a:lstStyle/>
                    <a:p>
                      <a:r>
                        <a:rPr lang="ru-RU" sz="1100" dirty="0"/>
                        <a:t>Подарки для вручения родителям, зарегистрировавших  своих детей в отделах ЗАГС </a:t>
                      </a:r>
                      <a:r>
                        <a:rPr lang="ru-RU" sz="1100" dirty="0" err="1"/>
                        <a:t>Тахтамукайского</a:t>
                      </a:r>
                      <a:r>
                        <a:rPr lang="ru-RU" sz="1100" dirty="0"/>
                        <a:t> района</a:t>
                      </a:r>
                    </a:p>
                  </a:txBody>
                  <a:tcPr/>
                </a:tc>
                <a:tc>
                  <a:txBody>
                    <a:bodyPr/>
                    <a:lstStyle/>
                    <a:p>
                      <a:r>
                        <a:rPr lang="ru-RU" sz="1200" dirty="0"/>
                        <a:t>650</a:t>
                      </a:r>
                    </a:p>
                  </a:txBody>
                  <a:tcPr/>
                </a:tc>
                <a:tc>
                  <a:txBody>
                    <a:bodyPr/>
                    <a:lstStyle/>
                    <a:p>
                      <a:r>
                        <a:rPr lang="ru-RU" sz="1200" dirty="0"/>
                        <a:t>700</a:t>
                      </a:r>
                    </a:p>
                  </a:txBody>
                  <a:tcPr/>
                </a:tc>
                <a:tc>
                  <a:txBody>
                    <a:bodyPr/>
                    <a:lstStyle/>
                    <a:p>
                      <a:r>
                        <a:rPr lang="ru-RU" sz="1200" dirty="0"/>
                        <a:t>750</a:t>
                      </a:r>
                    </a:p>
                  </a:txBody>
                  <a:tcPr/>
                </a:tc>
                <a:tc>
                  <a:txBody>
                    <a:bodyPr/>
                    <a:lstStyle/>
                    <a:p>
                      <a:r>
                        <a:rPr lang="ru-RU" sz="1200" dirty="0"/>
                        <a:t>800</a:t>
                      </a:r>
                    </a:p>
                  </a:txBody>
                  <a:tcPr/>
                </a:tc>
                <a:tc>
                  <a:txBody>
                    <a:bodyPr/>
                    <a:lstStyle/>
                    <a:p>
                      <a:r>
                        <a:rPr lang="ru-RU" sz="1200" dirty="0"/>
                        <a:t>850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«КОМПЛЕКСНОЕ  РАЗВИТИЕ СЕЛЬСКИХ ТЕРРИТОРИЙ В  ТАХТАМУКАЙСКОМ РАЙОНЕ»  на 2021-2024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8840230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a:t>
                      </a:r>
                      <a:r>
                        <a:rPr lang="ru-RU" sz="1200" baseline="0" dirty="0"/>
                        <a:t> год (факт)</a:t>
                      </a:r>
                      <a:endParaRPr lang="ru-RU" sz="1200" dirty="0"/>
                    </a:p>
                  </a:txBody>
                  <a:tcPr/>
                </a:tc>
                <a:tc>
                  <a:txBody>
                    <a:bodyPr/>
                    <a:lstStyle/>
                    <a:p>
                      <a:r>
                        <a:rPr lang="ru-RU" sz="1200" dirty="0" smtClean="0"/>
                        <a:t>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a:t>
                      </a:r>
                      <a:r>
                        <a:rPr lang="ru-RU" sz="1200" baseline="0" dirty="0"/>
                        <a:t> </a:t>
                      </a:r>
                      <a:r>
                        <a:rPr lang="ru-RU" sz="1200" dirty="0"/>
                        <a:t>год (план)</a:t>
                      </a:r>
                    </a:p>
                  </a:txBody>
                  <a:tcPr/>
                </a:tc>
                <a:tc>
                  <a:txBody>
                    <a:bodyPr/>
                    <a:lstStyle/>
                    <a:p>
                      <a:r>
                        <a:rPr lang="ru-RU" sz="1200" baseline="0" dirty="0" smtClean="0"/>
                        <a:t>1 582</a:t>
                      </a:r>
                      <a:r>
                        <a:rPr lang="ru-RU" sz="1200" dirty="0" smtClean="0"/>
                        <a:t>,0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 год</a:t>
                      </a:r>
                    </a:p>
                  </a:txBody>
                  <a:tcPr/>
                </a:tc>
                <a:tc>
                  <a:txBody>
                    <a:bodyPr/>
                    <a:lstStyle/>
                    <a:p>
                      <a:r>
                        <a:rPr lang="ru-RU" sz="1200" dirty="0"/>
                        <a:t>150,0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год</a:t>
                      </a:r>
                      <a:endParaRPr lang="ru-RU" sz="1200" dirty="0"/>
                    </a:p>
                  </a:txBody>
                  <a:tcPr/>
                </a:tc>
                <a:tc>
                  <a:txBody>
                    <a:bodyPr/>
                    <a:lstStyle/>
                    <a:p>
                      <a:r>
                        <a:rPr lang="ru-RU" sz="1200" dirty="0"/>
                        <a:t>15,0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150,0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a:p>
          <a:p>
            <a:pPr fontAlgn="auto"/>
            <a:r>
              <a:rPr lang="ru-RU" sz="1200" b="1" dirty="0"/>
              <a:t>ЗАДАЧИ: </a:t>
            </a:r>
            <a:r>
              <a:rPr lang="ru-RU" sz="1200" dirty="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749545077"/>
              </p:ext>
            </p:extLst>
          </p:nvPr>
        </p:nvGraphicFramePr>
        <p:xfrm>
          <a:off x="684650" y="3429000"/>
          <a:ext cx="8207830" cy="2593429"/>
        </p:xfrm>
        <a:graphic>
          <a:graphicData uri="http://schemas.openxmlformats.org/drawingml/2006/table">
            <a:tbl>
              <a:tblPr firstRow="1" bandRow="1">
                <a:tableStyleId>{5C22544A-7EE6-4342-B048-85BDC9FD1C3A}</a:tableStyleId>
              </a:tblPr>
              <a:tblGrid>
                <a:gridCol w="3872815">
                  <a:extLst>
                    <a:ext uri="{9D8B030D-6E8A-4147-A177-3AD203B41FA5}">
                      <a16:colId xmlns:a16="http://schemas.microsoft.com/office/drawing/2014/main" xmlns="" val="20000"/>
                    </a:ext>
                  </a:extLst>
                </a:gridCol>
                <a:gridCol w="801051">
                  <a:extLst>
                    <a:ext uri="{9D8B030D-6E8A-4147-A177-3AD203B41FA5}">
                      <a16:colId xmlns:a16="http://schemas.microsoft.com/office/drawing/2014/main" xmlns="" val="20001"/>
                    </a:ext>
                  </a:extLst>
                </a:gridCol>
                <a:gridCol w="801051">
                  <a:extLst>
                    <a:ext uri="{9D8B030D-6E8A-4147-A177-3AD203B41FA5}">
                      <a16:colId xmlns:a16="http://schemas.microsoft.com/office/drawing/2014/main" xmlns="" val="20002"/>
                    </a:ext>
                  </a:extLst>
                </a:gridCol>
                <a:gridCol w="867807">
                  <a:extLst>
                    <a:ext uri="{9D8B030D-6E8A-4147-A177-3AD203B41FA5}">
                      <a16:colId xmlns:a16="http://schemas.microsoft.com/office/drawing/2014/main" xmlns="" val="20003"/>
                    </a:ext>
                  </a:extLst>
                </a:gridCol>
                <a:gridCol w="932553">
                  <a:extLst>
                    <a:ext uri="{9D8B030D-6E8A-4147-A177-3AD203B41FA5}">
                      <a16:colId xmlns:a16="http://schemas.microsoft.com/office/drawing/2014/main" xmlns="" val="20004"/>
                    </a:ext>
                  </a:extLst>
                </a:gridCol>
                <a:gridCol w="932553">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a:t>
                      </a:r>
                    </a:p>
                    <a:p>
                      <a:pPr algn="ctr"/>
                      <a:r>
                        <a:rPr lang="ru-RU" sz="1400" dirty="0"/>
                        <a:t>(план)</a:t>
                      </a:r>
                    </a:p>
                  </a:txBody>
                  <a:tcPr/>
                </a:tc>
                <a:tc>
                  <a:txBody>
                    <a:bodyPr/>
                    <a:lstStyle/>
                    <a:p>
                      <a:pPr algn="ctr"/>
                      <a:r>
                        <a:rPr lang="ru-RU" sz="1400" dirty="0"/>
                        <a:t>2023 год</a:t>
                      </a:r>
                    </a:p>
                  </a:txBody>
                  <a:tcPr/>
                </a:tc>
                <a:tc>
                  <a:txBody>
                    <a:bodyPr/>
                    <a:lstStyle/>
                    <a:p>
                      <a:pPr algn="ctr"/>
                      <a:r>
                        <a:rPr lang="ru-RU" sz="1400" dirty="0"/>
                        <a:t>2024</a:t>
                      </a:r>
                    </a:p>
                    <a:p>
                      <a:pPr algn="ctr"/>
                      <a:r>
                        <a:rPr lang="ru-RU" sz="1400" dirty="0"/>
                        <a:t> год</a:t>
                      </a:r>
                    </a:p>
                  </a:txBody>
                  <a:tcPr/>
                </a:tc>
                <a:tc>
                  <a:txBody>
                    <a:bodyPr/>
                    <a:lstStyle/>
                    <a:p>
                      <a:pPr algn="ctr"/>
                      <a:r>
                        <a:rPr lang="ru-RU" sz="1400" dirty="0"/>
                        <a:t>2025</a:t>
                      </a:r>
                    </a:p>
                    <a:p>
                      <a:pPr algn="ctr"/>
                      <a:r>
                        <a:rPr lang="ru-RU" sz="1400" dirty="0"/>
                        <a:t>год</a:t>
                      </a:r>
                    </a:p>
                  </a:txBody>
                  <a:tcPr/>
                </a:tc>
                <a:extLst>
                  <a:ext uri="{0D108BD9-81ED-4DB2-BD59-A6C34878D82A}">
                    <a16:rowId xmlns:a16="http://schemas.microsoft.com/office/drawing/2014/main" xmlns="" val="10000"/>
                  </a:ext>
                </a:extLst>
              </a:tr>
              <a:tr h="360040">
                <a:tc>
                  <a:txBody>
                    <a:bodyPr/>
                    <a:lstStyle/>
                    <a:p>
                      <a:r>
                        <a:rPr lang="ru-RU" sz="1100" dirty="0"/>
                        <a:t>Ввод</a:t>
                      </a:r>
                      <a:r>
                        <a:rPr lang="ru-RU" sz="1100" baseline="0" dirty="0"/>
                        <a:t> 1998 </a:t>
                      </a:r>
                      <a:r>
                        <a:rPr lang="ru-RU" sz="1100" baseline="0" dirty="0" err="1"/>
                        <a:t>кв.м</a:t>
                      </a:r>
                      <a:r>
                        <a:rPr lang="ru-RU" sz="1100" baseline="0" dirty="0"/>
                        <a:t>. жилья для граждан, проживающих в сельской местности</a:t>
                      </a:r>
                      <a:endParaRPr lang="ru-RU" sz="1100" dirty="0"/>
                    </a:p>
                  </a:txBody>
                  <a:tcPr/>
                </a:tc>
                <a:tc>
                  <a:txBody>
                    <a:bodyPr/>
                    <a:lstStyle/>
                    <a:p>
                      <a:pPr algn="ctr"/>
                      <a:r>
                        <a:rPr lang="ru-RU" sz="1200" dirty="0"/>
                        <a:t>-</a:t>
                      </a:r>
                    </a:p>
                    <a:p>
                      <a:pPr algn="ctr"/>
                      <a:endParaRPr lang="ru-RU" sz="1200" dirty="0"/>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a16="http://schemas.microsoft.com/office/drawing/2014/main" xmlns="" val="10001"/>
                  </a:ext>
                </a:extLst>
              </a:tr>
              <a:tr h="550912">
                <a:tc>
                  <a:txBody>
                    <a:bodyPr/>
                    <a:lstStyle/>
                    <a:p>
                      <a:r>
                        <a:rPr lang="ru-RU" sz="1100" dirty="0"/>
                        <a:t>Ввод в действие 2,5 км. распределительных газовых сетей</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a16="http://schemas.microsoft.com/office/drawing/2014/main" xmlns="" val="10002"/>
                  </a:ext>
                </a:extLst>
              </a:tr>
              <a:tr h="721221">
                <a:tc>
                  <a:txBody>
                    <a:bodyPr/>
                    <a:lstStyle/>
                    <a:p>
                      <a:r>
                        <a:rPr lang="ru-RU" sz="1100" dirty="0"/>
                        <a:t>Ввод в действие 42,1 </a:t>
                      </a:r>
                      <a:r>
                        <a:rPr lang="ru-RU" sz="1100" dirty="0" err="1"/>
                        <a:t>км.локальных</a:t>
                      </a:r>
                      <a:r>
                        <a:rPr lang="ru-RU" sz="1100" dirty="0"/>
                        <a:t> водопроводов</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«Обеспечение жильем молодых семей на территории сельских поселений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726494387"/>
              </p:ext>
            </p:extLst>
          </p:nvPr>
        </p:nvGraphicFramePr>
        <p:xfrm>
          <a:off x="6559502" y="692696"/>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145243">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13 971,0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dirty="0" smtClean="0"/>
                        <a:t>18 330,0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5 310,0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11 000,0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11 000,00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a:t>Тахтамукайский</a:t>
            </a:r>
            <a:r>
              <a:rPr lang="ru-RU" sz="1200" dirty="0"/>
              <a:t> район»</a:t>
            </a:r>
            <a:endParaRPr lang="ru-RU" sz="1200" b="1" dirty="0"/>
          </a:p>
          <a:p>
            <a:pPr fontAlgn="auto"/>
            <a:r>
              <a:rPr lang="ru-RU" sz="1200" b="1" dirty="0"/>
              <a:t>ЗАДАЧИ: </a:t>
            </a:r>
            <a:r>
              <a:rPr lang="ru-RU" sz="1200" dirty="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97532951"/>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extLst>
                    <a:ext uri="{9D8B030D-6E8A-4147-A177-3AD203B41FA5}">
                      <a16:colId xmlns:a16="http://schemas.microsoft.com/office/drawing/2014/main" xmlns="" val="20000"/>
                    </a:ext>
                  </a:extLst>
                </a:gridCol>
                <a:gridCol w="1028299">
                  <a:extLst>
                    <a:ext uri="{9D8B030D-6E8A-4147-A177-3AD203B41FA5}">
                      <a16:colId xmlns:a16="http://schemas.microsoft.com/office/drawing/2014/main" xmlns="" val="20001"/>
                    </a:ext>
                  </a:extLst>
                </a:gridCol>
                <a:gridCol w="1028299">
                  <a:extLst>
                    <a:ext uri="{9D8B030D-6E8A-4147-A177-3AD203B41FA5}">
                      <a16:colId xmlns:a16="http://schemas.microsoft.com/office/drawing/2014/main" xmlns="" val="20002"/>
                    </a:ext>
                  </a:extLst>
                </a:gridCol>
                <a:gridCol w="881399">
                  <a:extLst>
                    <a:ext uri="{9D8B030D-6E8A-4147-A177-3AD203B41FA5}">
                      <a16:colId xmlns:a16="http://schemas.microsoft.com/office/drawing/2014/main" xmlns="" val="20003"/>
                    </a:ext>
                  </a:extLst>
                </a:gridCol>
                <a:gridCol w="954849">
                  <a:extLst>
                    <a:ext uri="{9D8B030D-6E8A-4147-A177-3AD203B41FA5}">
                      <a16:colId xmlns:a16="http://schemas.microsoft.com/office/drawing/2014/main" xmlns="" val="20004"/>
                    </a:ext>
                  </a:extLst>
                </a:gridCol>
                <a:gridCol w="844155">
                  <a:extLst>
                    <a:ext uri="{9D8B030D-6E8A-4147-A177-3AD203B41FA5}">
                      <a16:colId xmlns:a16="http://schemas.microsoft.com/office/drawing/2014/main" xmlns="" val="20005"/>
                    </a:ext>
                  </a:extLst>
                </a:gridCol>
              </a:tblGrid>
              <a:tr h="1655042">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a:t>
                      </a:r>
                    </a:p>
                    <a:p>
                      <a:pPr algn="ctr"/>
                      <a:r>
                        <a:rPr lang="ru-RU" sz="1400" dirty="0"/>
                        <a:t>год</a:t>
                      </a:r>
                    </a:p>
                  </a:txBody>
                  <a:tcPr/>
                </a:tc>
                <a:tc>
                  <a:txBody>
                    <a:bodyPr/>
                    <a:lstStyle/>
                    <a:p>
                      <a:pPr algn="ctr"/>
                      <a:r>
                        <a:rPr lang="ru-RU" sz="1400" dirty="0"/>
                        <a:t>2025</a:t>
                      </a:r>
                      <a:r>
                        <a:rPr lang="ru-RU" sz="1400" baseline="0" dirty="0"/>
                        <a:t> </a:t>
                      </a: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Улучшение жилищных условий молодых семей (семьи)</a:t>
                      </a:r>
                    </a:p>
                  </a:txBody>
                  <a:tcPr/>
                </a:tc>
                <a:tc>
                  <a:txBody>
                    <a:bodyPr/>
                    <a:lstStyle/>
                    <a:p>
                      <a:r>
                        <a:rPr lang="ru-RU" sz="1200" dirty="0"/>
                        <a:t>13</a:t>
                      </a:r>
                    </a:p>
                  </a:txBody>
                  <a:tcPr/>
                </a:tc>
                <a:tc>
                  <a:txBody>
                    <a:bodyPr/>
                    <a:lstStyle/>
                    <a:p>
                      <a:r>
                        <a:rPr lang="ru-RU" sz="1200" dirty="0"/>
                        <a:t>17</a:t>
                      </a:r>
                    </a:p>
                  </a:txBody>
                  <a:tcPr/>
                </a:tc>
                <a:tc>
                  <a:txBody>
                    <a:bodyPr/>
                    <a:lstStyle/>
                    <a:p>
                      <a:r>
                        <a:rPr lang="ru-RU" sz="1200" dirty="0"/>
                        <a:t>13</a:t>
                      </a:r>
                    </a:p>
                  </a:txBody>
                  <a:tcPr/>
                </a:tc>
                <a:tc>
                  <a:txBody>
                    <a:bodyPr/>
                    <a:lstStyle/>
                    <a:p>
                      <a:r>
                        <a:rPr lang="ru-RU" sz="1200" dirty="0"/>
                        <a:t>16</a:t>
                      </a:r>
                    </a:p>
                  </a:txBody>
                  <a:tcPr/>
                </a:tc>
                <a:tc>
                  <a:txBody>
                    <a:bodyPr/>
                    <a:lstStyle/>
                    <a:p>
                      <a:r>
                        <a:rPr lang="ru-RU" sz="1200" dirty="0"/>
                        <a:t>17</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2063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«МОЛОДЕЖНАЯ ПОЛИТИКА В МО «ТАХТАМУКАЙСКИЙ РАЙОН  </a:t>
            </a:r>
          </a:p>
          <a:p>
            <a:pPr algn="ctr" fontAlgn="auto">
              <a:spcAft>
                <a:spcPts val="0"/>
              </a:spcAft>
            </a:pPr>
            <a:r>
              <a:rPr lang="ru-RU" sz="1200" dirty="0"/>
              <a:t>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5010133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250,0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250,0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500,0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500,0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500,0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19721562"/>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721221">
                <a:tc>
                  <a:txBody>
                    <a:bodyPr/>
                    <a:lstStyle/>
                    <a:p>
                      <a:r>
                        <a:rPr lang="ru-RU" sz="1100" dirty="0"/>
                        <a:t>Доля подростков и молодежи в возрасте от 11 до</a:t>
                      </a:r>
                      <a:r>
                        <a:rPr lang="ru-RU" sz="1100" baseline="0" dirty="0"/>
                        <a:t> 24 лет вовлеченных в профилактические мероприятия</a:t>
                      </a:r>
                      <a:endParaRPr lang="ru-RU" sz="1100" dirty="0"/>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a16="http://schemas.microsoft.com/office/drawing/2014/main" xmlns="" val="10001"/>
                  </a:ext>
                </a:extLst>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a:t>ОСНОВНЫЕ ПОКАЗАТЕЛИ ПО ВСЕМ ОТРАСЛЯМ ЭКОНОМИКИ НА 2023 ГОД И НА ПЕРИОД ДО 2025 ГОДА</a:t>
            </a:r>
          </a:p>
        </p:txBody>
      </p:sp>
      <p:sp>
        <p:nvSpPr>
          <p:cNvPr id="5" name="Объект 4"/>
          <p:cNvSpPr>
            <a:spLocks noGrp="1"/>
          </p:cNvSpPr>
          <p:nvPr>
            <p:ph idx="1"/>
          </p:nvPr>
        </p:nvSpPr>
        <p:spPr/>
        <p:txBody>
          <a:bodyPr/>
          <a:lstStyle/>
          <a:p>
            <a:r>
              <a:rPr lang="ru-RU" dirty="0"/>
              <a:t> </a:t>
            </a:r>
          </a:p>
        </p:txBody>
      </p:sp>
      <p:graphicFrame>
        <p:nvGraphicFramePr>
          <p:cNvPr id="3" name="Таблица 2"/>
          <p:cNvGraphicFramePr>
            <a:graphicFrameLocks noGrp="1"/>
          </p:cNvGraphicFramePr>
          <p:nvPr>
            <p:extLst>
              <p:ext uri="{D42A27DB-BD31-4B8C-83A1-F6EECF244321}">
                <p14:modId xmlns:p14="http://schemas.microsoft.com/office/powerpoint/2010/main" val="228520699"/>
              </p:ext>
            </p:extLst>
          </p:nvPr>
        </p:nvGraphicFramePr>
        <p:xfrm>
          <a:off x="2" y="1124742"/>
          <a:ext cx="9252517" cy="5733256"/>
        </p:xfrm>
        <a:graphic>
          <a:graphicData uri="http://schemas.openxmlformats.org/drawingml/2006/table">
            <a:tbl>
              <a:tblPr>
                <a:tableStyleId>{5C22544A-7EE6-4342-B048-85BDC9FD1C3A}</a:tableStyleId>
              </a:tblPr>
              <a:tblGrid>
                <a:gridCol w="2212995"/>
                <a:gridCol w="430582"/>
                <a:gridCol w="660894"/>
                <a:gridCol w="660894"/>
                <a:gridCol w="660894"/>
                <a:gridCol w="660894"/>
                <a:gridCol w="660894"/>
                <a:gridCol w="660894"/>
                <a:gridCol w="660894"/>
                <a:gridCol w="660894"/>
                <a:gridCol w="660894"/>
                <a:gridCol w="660894"/>
              </a:tblGrid>
              <a:tr h="522348">
                <a:tc>
                  <a:txBody>
                    <a:bodyPr/>
                    <a:lstStyle/>
                    <a:p>
                      <a:pPr algn="ctr" fontAlgn="b"/>
                      <a:endParaRPr lang="ru-RU" sz="700" b="1" i="0" u="none" strike="noStrike" dirty="0">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gridSpan="6">
                  <a:txBody>
                    <a:bodyPr/>
                    <a:lstStyle/>
                    <a:p>
                      <a:pPr algn="ctr" fontAlgn="ctr"/>
                      <a:r>
                        <a:rPr lang="ru-RU" sz="900" u="sng" strike="noStrike">
                          <a:effectLst/>
                        </a:rPr>
                        <a:t>Показатели</a:t>
                      </a:r>
                      <a:endParaRPr lang="ru-RU" sz="900" b="1" i="1" u="sng"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r>
              <a:tr h="256818">
                <a:tc>
                  <a:txBody>
                    <a:bodyPr/>
                    <a:lstStyle/>
                    <a:p>
                      <a:pPr algn="ctr" fontAlgn="b"/>
                      <a:endParaRPr lang="ru-RU" sz="700" b="1" i="0" u="none" strike="noStrike">
                        <a:effectLst/>
                        <a:latin typeface="Times New Roman"/>
                      </a:endParaRPr>
                    </a:p>
                  </a:txBody>
                  <a:tcPr marL="6952" marR="6952" marT="6952" marB="0" anchor="b"/>
                </a:tc>
                <a:tc gridSpan="9">
                  <a:txBody>
                    <a:bodyPr/>
                    <a:lstStyle/>
                    <a:p>
                      <a:pPr algn="ctr" fontAlgn="ctr"/>
                      <a:r>
                        <a:rPr lang="ru-RU" sz="900" u="sng" strike="noStrike">
                          <a:effectLst/>
                        </a:rPr>
                        <a:t>по отраслям экономики на 2023 год и на плановый период 2024-2025 годы</a:t>
                      </a:r>
                      <a:endParaRPr lang="ru-RU" sz="900" b="1" i="1" u="sng"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r>
              <a:tr h="182257">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c>
                  <a:txBody>
                    <a:bodyPr/>
                    <a:lstStyle/>
                    <a:p>
                      <a:pPr algn="ctr" fontAlgn="b"/>
                      <a:endParaRPr lang="ru-RU" sz="700" b="0" i="0" u="none" strike="noStrike">
                        <a:effectLst/>
                        <a:latin typeface="Times New Roman"/>
                      </a:endParaRPr>
                    </a:p>
                  </a:txBody>
                  <a:tcPr marL="6952" marR="6952" marT="6952" marB="0" anchor="b"/>
                </a:tc>
                <a:tc>
                  <a:txBody>
                    <a:bodyPr/>
                    <a:lstStyle/>
                    <a:p>
                      <a:pPr algn="ctr"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l" fontAlgn="b"/>
                      <a:endParaRPr lang="ru-RU" sz="700" b="0" i="0" u="none" strike="noStrike">
                        <a:effectLst/>
                        <a:latin typeface="Times New Roman"/>
                      </a:endParaRPr>
                    </a:p>
                  </a:txBody>
                  <a:tcPr marL="6952" marR="6952" marT="6952" marB="0" anchor="b"/>
                </a:tc>
                <a:tc>
                  <a:txBody>
                    <a:bodyPr/>
                    <a:lstStyle/>
                    <a:p>
                      <a:pPr algn="ctr" fontAlgn="b"/>
                      <a:endParaRPr lang="ru-RU" sz="700" b="1" i="0" u="none" strike="noStrike">
                        <a:effectLst/>
                        <a:latin typeface="Times New Roman"/>
                      </a:endParaRPr>
                    </a:p>
                  </a:txBody>
                  <a:tcPr marL="6952" marR="6952" marT="6952" marB="0" anchor="b"/>
                </a:tc>
              </a:tr>
              <a:tr h="364515">
                <a:tc rowSpan="2">
                  <a:txBody>
                    <a:bodyPr/>
                    <a:lstStyle/>
                    <a:p>
                      <a:pPr algn="ctr" fontAlgn="t"/>
                      <a:r>
                        <a:rPr lang="ru-RU" sz="700" u="none" strike="noStrike">
                          <a:effectLst/>
                        </a:rPr>
                        <a:t>Показатели</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Ед. изм.</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Факт             2021г.</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Оценка 2022г.</a:t>
                      </a:r>
                      <a:endParaRPr lang="ru-RU" sz="700" b="0" i="0" u="none" strike="noStrike">
                        <a:effectLst/>
                        <a:latin typeface="Times New Roman"/>
                      </a:endParaRPr>
                    </a:p>
                  </a:txBody>
                  <a:tcPr marL="6952" marR="6952" marT="6952" marB="0"/>
                </a:tc>
                <a:tc gridSpan="2">
                  <a:txBody>
                    <a:bodyPr/>
                    <a:lstStyle/>
                    <a:p>
                      <a:pPr algn="ctr" fontAlgn="t"/>
                      <a:r>
                        <a:rPr lang="ru-RU" sz="700" u="none" strike="noStrike">
                          <a:effectLst/>
                        </a:rPr>
                        <a:t>Прогноз на 2023г.</a:t>
                      </a:r>
                      <a:endParaRPr lang="ru-RU" sz="700" b="0" i="0" u="none" strike="noStrike">
                        <a:effectLst/>
                        <a:latin typeface="Times New Roman"/>
                      </a:endParaRPr>
                    </a:p>
                  </a:txBody>
                  <a:tcPr marL="6952" marR="6952" marT="6952" marB="0"/>
                </a:tc>
                <a:tc hMerge="1">
                  <a:txBody>
                    <a:bodyPr/>
                    <a:lstStyle/>
                    <a:p>
                      <a:endParaRPr lang="ru-RU"/>
                    </a:p>
                  </a:txBody>
                  <a:tcPr/>
                </a:tc>
                <a:tc gridSpan="2">
                  <a:txBody>
                    <a:bodyPr/>
                    <a:lstStyle/>
                    <a:p>
                      <a:pPr algn="ctr" fontAlgn="t"/>
                      <a:r>
                        <a:rPr lang="ru-RU" sz="700" u="none" strike="noStrike">
                          <a:effectLst/>
                        </a:rPr>
                        <a:t>Прогноз на 2024 г.</a:t>
                      </a:r>
                      <a:endParaRPr lang="ru-RU" sz="700" b="0" i="0" u="none" strike="noStrike">
                        <a:effectLst/>
                        <a:latin typeface="Times New Roman"/>
                      </a:endParaRPr>
                    </a:p>
                  </a:txBody>
                  <a:tcPr marL="6952" marR="6952" marT="6952" marB="0"/>
                </a:tc>
                <a:tc hMerge="1">
                  <a:txBody>
                    <a:bodyPr/>
                    <a:lstStyle/>
                    <a:p>
                      <a:endParaRPr lang="ru-RU"/>
                    </a:p>
                  </a:txBody>
                  <a:tcPr/>
                </a:tc>
                <a:tc gridSpan="2">
                  <a:txBody>
                    <a:bodyPr/>
                    <a:lstStyle/>
                    <a:p>
                      <a:pPr algn="ctr" fontAlgn="t"/>
                      <a:r>
                        <a:rPr lang="ru-RU" sz="700" u="none" strike="noStrike">
                          <a:effectLst/>
                        </a:rPr>
                        <a:t>Прогноз на 2025 г.</a:t>
                      </a:r>
                      <a:endParaRPr lang="ru-RU" sz="700" b="0" i="0" u="none" strike="noStrike">
                        <a:effectLst/>
                        <a:latin typeface="Times New Roman"/>
                      </a:endParaRPr>
                    </a:p>
                  </a:txBody>
                  <a:tcPr marL="6952" marR="6952" marT="6952" marB="0"/>
                </a:tc>
                <a:tc hMerge="1">
                  <a:txBody>
                    <a:bodyPr/>
                    <a:lstStyle/>
                    <a:p>
                      <a:endParaRPr lang="ru-RU"/>
                    </a:p>
                  </a:txBody>
                  <a:tcPr/>
                </a:tc>
                <a:tc rowSpan="2">
                  <a:txBody>
                    <a:bodyPr/>
                    <a:lstStyle/>
                    <a:p>
                      <a:pPr algn="ctr" fontAlgn="t"/>
                      <a:r>
                        <a:rPr lang="ru-RU" sz="700" u="none" strike="noStrike">
                          <a:effectLst/>
                        </a:rPr>
                        <a:t>Темп роста, 2022 г. к 2021 г. % </a:t>
                      </a:r>
                      <a:endParaRPr lang="ru-RU" sz="700" b="0" i="0" u="none" strike="noStrike">
                        <a:effectLst/>
                        <a:latin typeface="Times New Roman"/>
                      </a:endParaRPr>
                    </a:p>
                  </a:txBody>
                  <a:tcPr marL="6952" marR="6952" marT="6952" marB="0"/>
                </a:tc>
                <a:tc rowSpan="2">
                  <a:txBody>
                    <a:bodyPr/>
                    <a:lstStyle/>
                    <a:p>
                      <a:pPr algn="ctr" fontAlgn="t"/>
                      <a:r>
                        <a:rPr lang="ru-RU" sz="700" u="none" strike="noStrike">
                          <a:effectLst/>
                        </a:rPr>
                        <a:t>Темп роста 2023 г. (осн. 2 вариант) к 2022 г., % </a:t>
                      </a:r>
                      <a:endParaRPr lang="ru-RU" sz="700" b="0" i="0" u="none" strike="noStrike">
                        <a:effectLst/>
                        <a:latin typeface="Times New Roman"/>
                      </a:endParaRPr>
                    </a:p>
                  </a:txBody>
                  <a:tcPr marL="6952" marR="6952" marT="6952" marB="0"/>
                </a:tc>
              </a:tr>
              <a:tr h="3396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700" u="none" strike="noStrike">
                          <a:effectLst/>
                        </a:rPr>
                        <a:t>1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2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1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2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1 вариант</a:t>
                      </a:r>
                      <a:endParaRPr lang="ru-RU" sz="700" b="0" i="0" u="none" strike="noStrike">
                        <a:effectLst/>
                        <a:latin typeface="Times New Roman"/>
                      </a:endParaRPr>
                    </a:p>
                  </a:txBody>
                  <a:tcPr marL="6952" marR="6952" marT="6952" marB="0"/>
                </a:tc>
                <a:tc>
                  <a:txBody>
                    <a:bodyPr/>
                    <a:lstStyle/>
                    <a:p>
                      <a:pPr algn="ctr" fontAlgn="t"/>
                      <a:r>
                        <a:rPr lang="ru-RU" sz="700" u="none" strike="noStrike">
                          <a:effectLst/>
                        </a:rPr>
                        <a:t>2 вариант</a:t>
                      </a:r>
                      <a:endParaRPr lang="ru-RU" sz="700" b="0" i="0" u="none" strike="noStrike">
                        <a:effectLst/>
                        <a:latin typeface="Times New Roman"/>
                      </a:endParaRPr>
                    </a:p>
                  </a:txBody>
                  <a:tcPr marL="6952" marR="6952" marT="6952" marB="0"/>
                </a:tc>
                <a:tc vMerge="1">
                  <a:txBody>
                    <a:bodyPr/>
                    <a:lstStyle/>
                    <a:p>
                      <a:endParaRPr lang="ru-RU"/>
                    </a:p>
                  </a:txBody>
                  <a:tcPr/>
                </a:tc>
                <a:tc vMerge="1">
                  <a:txBody>
                    <a:bodyPr/>
                    <a:lstStyle/>
                    <a:p>
                      <a:endParaRPr lang="ru-RU"/>
                    </a:p>
                  </a:txBody>
                  <a:tcPr/>
                </a:tc>
              </a:tr>
              <a:tr h="149120">
                <a:tc gridSpan="12">
                  <a:txBody>
                    <a:bodyPr/>
                    <a:lstStyle/>
                    <a:p>
                      <a:pPr algn="ctr" fontAlgn="t"/>
                      <a:r>
                        <a:rPr lang="ru-RU" sz="700" u="none" strike="noStrike">
                          <a:effectLst/>
                        </a:rPr>
                        <a:t>Жизненный уровень населения</a:t>
                      </a:r>
                      <a:endParaRPr lang="ru-RU" sz="700" b="1" i="1" u="none" strike="noStrike">
                        <a:effectLst/>
                        <a:latin typeface="Times New Roman"/>
                      </a:endParaRPr>
                    </a:p>
                  </a:txBody>
                  <a:tcPr marL="6952" marR="6952" marT="6952"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671">
                <a:tc>
                  <a:txBody>
                    <a:bodyPr/>
                    <a:lstStyle/>
                    <a:p>
                      <a:pPr algn="l" fontAlgn="ctr"/>
                      <a:r>
                        <a:rPr lang="ru-RU" sz="700" u="none" strike="noStrike">
                          <a:effectLst/>
                        </a:rPr>
                        <a:t>Численность постоянного населения</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98923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99973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101198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101223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102228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102613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104148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104233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101,25</a:t>
                      </a:r>
                      <a:endParaRPr lang="ru-RU" sz="700" b="0" i="0" u="none" strike="noStrike">
                        <a:effectLst/>
                        <a:latin typeface="Times New Roman"/>
                      </a:endParaRPr>
                    </a:p>
                  </a:txBody>
                  <a:tcPr marL="6952" marR="6952" marT="6952" marB="0" anchor="ctr"/>
                </a:tc>
              </a:tr>
              <a:tr h="140835">
                <a:tc gridSpan="12">
                  <a:txBody>
                    <a:bodyPr/>
                    <a:lstStyle/>
                    <a:p>
                      <a:pPr algn="ctr" fontAlgn="ctr"/>
                      <a:r>
                        <a:rPr lang="ru-RU" sz="700" u="none" strike="noStrike">
                          <a:effectLst/>
                        </a:rPr>
                        <a:t>в том числе:</a:t>
                      </a:r>
                      <a:endParaRPr lang="ru-RU" sz="700" b="0" i="0" u="none"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835">
                <a:tc>
                  <a:txBody>
                    <a:bodyPr/>
                    <a:lstStyle/>
                    <a:p>
                      <a:pPr algn="l" fontAlgn="ctr"/>
                      <a:r>
                        <a:rPr lang="ru-RU" sz="700" u="none" strike="noStrike">
                          <a:effectLst/>
                        </a:rPr>
                        <a:t>поселки городс кого типа</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62464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63123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63718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63713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64348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64733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66096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66162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100,93</a:t>
                      </a:r>
                      <a:endParaRPr lang="ru-RU" sz="700" b="0" i="0" u="none" strike="noStrike">
                        <a:effectLst/>
                        <a:latin typeface="Times New Roman"/>
                      </a:endParaRPr>
                    </a:p>
                  </a:txBody>
                  <a:tcPr marL="6952" marR="6952" marT="6952" marB="0" anchor="ctr"/>
                </a:tc>
              </a:tr>
              <a:tr h="173973">
                <a:tc>
                  <a:txBody>
                    <a:bodyPr/>
                    <a:lstStyle/>
                    <a:p>
                      <a:pPr algn="l" fontAlgn="ctr"/>
                      <a:r>
                        <a:rPr lang="ru-RU" sz="700" u="none" strike="noStrike">
                          <a:effectLst/>
                        </a:rPr>
                        <a:t>сельского</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36459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36850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37480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37510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37880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37880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38052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38071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101,07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101,79</a:t>
                      </a:r>
                      <a:endParaRPr lang="ru-RU" sz="700" b="0" i="0" u="none" strike="noStrike">
                        <a:effectLst/>
                        <a:latin typeface="Times New Roman"/>
                      </a:endParaRPr>
                    </a:p>
                  </a:txBody>
                  <a:tcPr marL="6952" marR="6952" marT="6952" marB="0" anchor="ctr"/>
                </a:tc>
              </a:tr>
              <a:tr h="149120">
                <a:tc>
                  <a:txBody>
                    <a:bodyPr/>
                    <a:lstStyle/>
                    <a:p>
                      <a:pPr algn="l" fontAlgn="ctr"/>
                      <a:r>
                        <a:rPr lang="ru-RU" sz="700" u="none" strike="noStrike" dirty="0">
                          <a:effectLst/>
                        </a:rPr>
                        <a:t>Численность трудовых ресурсов</a:t>
                      </a:r>
                      <a:endParaRPr lang="ru-RU" sz="700" b="0" i="0" u="none" strike="noStrike" dirty="0">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53821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54018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54123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54247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55540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55620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55830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55921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100,37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100,42</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Численность занятых в экономике</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14871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15277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15783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15859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16424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16546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17134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17293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103,8</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Численность занятых в сельском хозяйстве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чел.</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342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353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364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378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385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393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103,1</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Экономически активное население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27278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27278</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27320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27400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27500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100,1</a:t>
                      </a:r>
                      <a:endParaRPr lang="ru-RU" sz="700" b="0" i="0" u="none" strike="noStrike">
                        <a:effectLst/>
                        <a:latin typeface="Times New Roman"/>
                      </a:endParaRPr>
                    </a:p>
                  </a:txBody>
                  <a:tcPr marL="6952" marR="6952" marT="6952" marB="0" anchor="ctr"/>
                </a:tc>
              </a:tr>
              <a:tr h="281671">
                <a:tc>
                  <a:txBody>
                    <a:bodyPr/>
                    <a:lstStyle/>
                    <a:p>
                      <a:pPr algn="l" fontAlgn="ctr"/>
                      <a:r>
                        <a:rPr lang="ru-RU" sz="700" u="none" strike="noStrike">
                          <a:effectLst/>
                        </a:rPr>
                        <a:t>Среднесписочная численность работников по полному кругу организаций</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15213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15630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16144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16223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16796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16924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17519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17686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103,8</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по крупным и средним предприятиям </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13303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13713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14147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14197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14706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14801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15340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15464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103,5</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по малым и микро-  предприятиям</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1910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1917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1997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2026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2090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2123</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2179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2222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100,4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105,7</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в бюджетной сфере</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чел. </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4616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4711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4822</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4857</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4954</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4999</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5100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5151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102,1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103,1</a:t>
                      </a:r>
                      <a:endParaRPr lang="ru-RU" sz="700" b="0" i="0" u="none" strike="noStrike">
                        <a:effectLst/>
                        <a:latin typeface="Times New Roman"/>
                      </a:endParaRPr>
                    </a:p>
                  </a:txBody>
                  <a:tcPr marL="6952" marR="6952" marT="6952" marB="0" anchor="ctr"/>
                </a:tc>
              </a:tr>
              <a:tr h="140835">
                <a:tc>
                  <a:txBody>
                    <a:bodyPr/>
                    <a:lstStyle/>
                    <a:p>
                      <a:pPr algn="l" fontAlgn="ctr"/>
                      <a:r>
                        <a:rPr lang="ru-RU" sz="700" u="none" strike="noStrike">
                          <a:effectLst/>
                        </a:rPr>
                        <a:t>Уровень официальной безработицы</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1,1</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0,6</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0,5</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110,0</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54,5</a:t>
                      </a:r>
                      <a:endParaRPr lang="ru-RU" sz="700" b="0" i="0" u="none" strike="noStrike">
                        <a:effectLst/>
                        <a:latin typeface="Times New Roman"/>
                      </a:endParaRPr>
                    </a:p>
                  </a:txBody>
                  <a:tcPr marL="6952" marR="6952" marT="6952" marB="0" anchor="ctr"/>
                </a:tc>
              </a:tr>
              <a:tr h="173973">
                <a:tc gridSpan="12">
                  <a:txBody>
                    <a:bodyPr/>
                    <a:lstStyle/>
                    <a:p>
                      <a:pPr algn="ctr" fontAlgn="ctr"/>
                      <a:r>
                        <a:rPr lang="ru-RU" sz="700" u="none" strike="noStrike">
                          <a:effectLst/>
                        </a:rPr>
                        <a:t>Материальное производство</a:t>
                      </a:r>
                      <a:endParaRPr lang="ru-RU" sz="700" b="1" i="1" u="none"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0791">
                <a:tc>
                  <a:txBody>
                    <a:bodyPr/>
                    <a:lstStyle/>
                    <a:p>
                      <a:pPr algn="l" fontAlgn="ctr"/>
                      <a:r>
                        <a:rPr lang="ru-RU" sz="700" u="none" strike="noStrike">
                          <a:effectLst/>
                        </a:rPr>
                        <a:t>Объемы производства продукции (работ, услуг) по всем отраслям экономики) </a:t>
                      </a:r>
                      <a:endParaRPr lang="ru-RU" sz="700" b="1" i="1" u="none" strike="noStrike">
                        <a:effectLst/>
                        <a:latin typeface="Times New Roman"/>
                      </a:endParaRPr>
                    </a:p>
                  </a:txBody>
                  <a:tcPr marL="6952" marR="6952" marT="6952"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104937,63</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124076,98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131689,16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133148,51</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139648,33</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143942,68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148987,36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157264,27</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118,24</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107,31</a:t>
                      </a:r>
                      <a:endParaRPr lang="ru-RU" sz="700" b="1" i="0" u="none" strike="noStrike">
                        <a:effectLst/>
                        <a:latin typeface="Times New Roman"/>
                      </a:endParaRPr>
                    </a:p>
                  </a:txBody>
                  <a:tcPr marL="6952" marR="6952" marT="6952" marB="0" anchor="ctr"/>
                </a:tc>
              </a:tr>
              <a:tr h="149120">
                <a:tc gridSpan="12">
                  <a:txBody>
                    <a:bodyPr/>
                    <a:lstStyle/>
                    <a:p>
                      <a:pPr algn="ctr" fontAlgn="ctr"/>
                      <a:r>
                        <a:rPr lang="ru-RU" sz="700" u="none" strike="noStrike">
                          <a:effectLst/>
                        </a:rPr>
                        <a:t>             Промышленность</a:t>
                      </a:r>
                      <a:endParaRPr lang="ru-RU" sz="700" b="1" i="1" u="none" strike="noStrike">
                        <a:effectLst/>
                        <a:latin typeface="Times New Roman"/>
                      </a:endParaRPr>
                    </a:p>
                  </a:txBody>
                  <a:tcPr marL="6952" marR="6952" marT="695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0498">
                <a:tc>
                  <a:txBody>
                    <a:bodyPr/>
                    <a:lstStyle/>
                    <a:p>
                      <a:pPr algn="l" fontAlgn="ctr"/>
                      <a:r>
                        <a:rPr lang="ru-RU" sz="700" u="none" strike="noStrike">
                          <a:effectLst/>
                        </a:rPr>
                        <a:t>Объем отгруженных товаров собственного производства, выполненных работ и услуг собственными силами - всего</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17631,478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19817,803</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19996,164</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20650,152</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20815,996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21521,459</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21919,255</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22786,987</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112,40</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104,20</a:t>
                      </a:r>
                      <a:endParaRPr lang="ru-RU" sz="700" b="1" i="0" u="none" strike="noStrike">
                        <a:effectLst/>
                        <a:latin typeface="Times New Roman"/>
                      </a:endParaRPr>
                    </a:p>
                  </a:txBody>
                  <a:tcPr marL="6952" marR="6952" marT="6952" marB="0" anchor="ctr"/>
                </a:tc>
              </a:tr>
              <a:tr h="240248">
                <a:tc>
                  <a:txBody>
                    <a:bodyPr/>
                    <a:lstStyle/>
                    <a:p>
                      <a:pPr algn="l" fontAlgn="ctr"/>
                      <a:r>
                        <a:rPr lang="ru-RU" sz="700" u="none" strike="noStrike">
                          <a:effectLst/>
                        </a:rPr>
                        <a:t>в  т. ч. по видам экономической деятельности:</a:t>
                      </a:r>
                      <a:endParaRPr lang="ru-RU" sz="700" b="0"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1" i="0" u="none" strike="noStrike">
                        <a:effectLst/>
                        <a:latin typeface="Times New Roman"/>
                      </a:endParaRPr>
                    </a:p>
                  </a:txBody>
                  <a:tcPr marL="6952" marR="6952" marT="6952" marB="0" anchor="ctr"/>
                </a:tc>
              </a:tr>
              <a:tr h="289956">
                <a:tc>
                  <a:txBody>
                    <a:bodyPr/>
                    <a:lstStyle/>
                    <a:p>
                      <a:pPr algn="l" fontAlgn="ctr"/>
                      <a:r>
                        <a:rPr lang="ru-RU" sz="700" u="none" strike="noStrike">
                          <a:effectLst/>
                        </a:rPr>
                        <a:t>Раздел </a:t>
                      </a:r>
                      <a:r>
                        <a:rPr lang="en-US" sz="700" u="none" strike="noStrike">
                          <a:effectLst/>
                        </a:rPr>
                        <a:t>C: </a:t>
                      </a:r>
                      <a:r>
                        <a:rPr lang="ru-RU" sz="700" u="none" strike="noStrike">
                          <a:effectLst/>
                        </a:rPr>
                        <a:t>Обрабатывающие производства</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52" marR="6952" marT="6952" marB="0" anchor="ctr"/>
                </a:tc>
                <a:tc>
                  <a:txBody>
                    <a:bodyPr/>
                    <a:lstStyle/>
                    <a:p>
                      <a:pPr algn="ctr" fontAlgn="ctr"/>
                      <a:r>
                        <a:rPr lang="ru-RU" sz="700" u="none" strike="noStrike">
                          <a:effectLst/>
                        </a:rPr>
                        <a:t>16533,286</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18533,531</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18700,231</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19302,264</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19447,142</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20083,060</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20439,197</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21214,808</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a:effectLst/>
                        </a:rPr>
                        <a:t>112,10</a:t>
                      </a:r>
                      <a:endParaRPr lang="ru-RU" sz="700" b="1" i="0" u="none" strike="noStrike">
                        <a:effectLst/>
                        <a:latin typeface="Times New Roman"/>
                      </a:endParaRPr>
                    </a:p>
                  </a:txBody>
                  <a:tcPr marL="6952" marR="6952" marT="6952" marB="0" anchor="ctr"/>
                </a:tc>
                <a:tc>
                  <a:txBody>
                    <a:bodyPr/>
                    <a:lstStyle/>
                    <a:p>
                      <a:pPr algn="ctr" fontAlgn="ctr"/>
                      <a:r>
                        <a:rPr lang="ru-RU" sz="700" u="none" strike="noStrike" dirty="0">
                          <a:effectLst/>
                        </a:rPr>
                        <a:t>104,15</a:t>
                      </a:r>
                      <a:endParaRPr lang="ru-RU" sz="700" b="1" i="0" u="none" strike="noStrike" dirty="0">
                        <a:effectLst/>
                        <a:latin typeface="Times New Roman"/>
                      </a:endParaRPr>
                    </a:p>
                  </a:txBody>
                  <a:tcPr marL="6952" marR="6952" marT="6952" marB="0" anchor="ct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«РАЗВИТИЕ ОБРАЗОВАНИЯ»</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10316539"/>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1 285 845,0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dirty="0" smtClean="0"/>
                        <a:t>1 996 805,0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1 309 379,0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532 709,0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537 959,0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доступности и высокого качества образования в </a:t>
            </a:r>
            <a:r>
              <a:rPr lang="ru-RU" sz="1200" dirty="0" err="1"/>
              <a:t>Тахтамукайском</a:t>
            </a:r>
            <a:r>
              <a:rPr lang="ru-RU" sz="1200" dirty="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a:p>
          <a:p>
            <a:pPr fontAlgn="auto"/>
            <a:r>
              <a:rPr lang="ru-RU" sz="1200" b="1" dirty="0"/>
              <a:t>ЗАДАЧИ: </a:t>
            </a:r>
            <a:r>
              <a:rPr lang="ru-RU" sz="1200" dirty="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64343830"/>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extLst>
                    <a:ext uri="{9D8B030D-6E8A-4147-A177-3AD203B41FA5}">
                      <a16:colId xmlns:a16="http://schemas.microsoft.com/office/drawing/2014/main" xmlns="" val="20000"/>
                    </a:ext>
                  </a:extLst>
                </a:gridCol>
                <a:gridCol w="1028299">
                  <a:extLst>
                    <a:ext uri="{9D8B030D-6E8A-4147-A177-3AD203B41FA5}">
                      <a16:colId xmlns:a16="http://schemas.microsoft.com/office/drawing/2014/main" xmlns="" val="20001"/>
                    </a:ext>
                  </a:extLst>
                </a:gridCol>
                <a:gridCol w="1028299">
                  <a:extLst>
                    <a:ext uri="{9D8B030D-6E8A-4147-A177-3AD203B41FA5}">
                      <a16:colId xmlns:a16="http://schemas.microsoft.com/office/drawing/2014/main" xmlns="" val="20002"/>
                    </a:ext>
                  </a:extLst>
                </a:gridCol>
                <a:gridCol w="881399">
                  <a:extLst>
                    <a:ext uri="{9D8B030D-6E8A-4147-A177-3AD203B41FA5}">
                      <a16:colId xmlns:a16="http://schemas.microsoft.com/office/drawing/2014/main" xmlns="" val="20003"/>
                    </a:ext>
                  </a:extLst>
                </a:gridCol>
                <a:gridCol w="954849">
                  <a:extLst>
                    <a:ext uri="{9D8B030D-6E8A-4147-A177-3AD203B41FA5}">
                      <a16:colId xmlns:a16="http://schemas.microsoft.com/office/drawing/2014/main" xmlns="" val="20004"/>
                    </a:ext>
                  </a:extLst>
                </a:gridCol>
                <a:gridCol w="844155">
                  <a:extLst>
                    <a:ext uri="{9D8B030D-6E8A-4147-A177-3AD203B41FA5}">
                      <a16:colId xmlns:a16="http://schemas.microsoft.com/office/drawing/2014/main" xmlns="" val="20005"/>
                    </a:ext>
                  </a:extLst>
                </a:gridCol>
              </a:tblGrid>
              <a:tr h="61667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539590">
                <a:tc>
                  <a:txBody>
                    <a:bodyPr/>
                    <a:lstStyle/>
                    <a:p>
                      <a:r>
                        <a:rPr lang="ru-RU" sz="1100" dirty="0"/>
                        <a:t>Уровень удовлетворенности населения качеством предоставляемых услуг в сфере образования, %</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1"/>
                  </a:ext>
                </a:extLst>
              </a:tr>
              <a:tr h="643936">
                <a:tc>
                  <a:txBody>
                    <a:bodyPr/>
                    <a:lstStyle/>
                    <a:p>
                      <a:r>
                        <a:rPr lang="ru-RU" sz="1100" dirty="0"/>
                        <a:t>Отношение</a:t>
                      </a:r>
                      <a:r>
                        <a:rPr lang="ru-RU" sz="1100" baseline="0" dirty="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2"/>
                  </a:ext>
                </a:extLst>
              </a:tr>
              <a:tr h="792088">
                <a:tc>
                  <a:txBody>
                    <a:bodyPr/>
                    <a:lstStyle/>
                    <a:p>
                      <a:r>
                        <a:rPr lang="ru-RU" sz="1100" dirty="0"/>
                        <a:t>Удельный вес численности дошкольников, обучающихся по</a:t>
                      </a:r>
                      <a:r>
                        <a:rPr lang="ru-RU" sz="1100" baseline="0" dirty="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a16="http://schemas.microsoft.com/office/drawing/2014/main" xmlns="" val="10003"/>
                  </a:ext>
                </a:extLst>
              </a:tr>
              <a:tr h="539590">
                <a:tc>
                  <a:txBody>
                    <a:bodyPr/>
                    <a:lstStyle/>
                    <a:p>
                      <a:r>
                        <a:rPr lang="ru-RU" sz="1100" dirty="0"/>
                        <a:t>Охват детей в возрасте 5-18 лет программами дополнительного образования (удельный</a:t>
                      </a:r>
                      <a:r>
                        <a:rPr lang="ru-RU" sz="1100" baseline="0" dirty="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extLst>
                  <a:ext uri="{0D108BD9-81ED-4DB2-BD59-A6C34878D82A}">
                    <a16:rowId xmlns:a16="http://schemas.microsoft.com/office/drawing/2014/main" xmlns="" val="10004"/>
                  </a:ext>
                </a:extLst>
              </a:tr>
              <a:tr h="685202">
                <a:tc>
                  <a:txBody>
                    <a:bodyPr/>
                    <a:lstStyle/>
                    <a:p>
                      <a:r>
                        <a:rPr lang="ru-RU" sz="1100" dirty="0"/>
                        <a:t>Число новых мест в общеобразовательных учреждениях </a:t>
                      </a:r>
                      <a:r>
                        <a:rPr lang="ru-RU" sz="1100" dirty="0" err="1"/>
                        <a:t>Тахтамукайского</a:t>
                      </a:r>
                      <a:r>
                        <a:rPr lang="ru-RU" sz="1100" dirty="0"/>
                        <a:t> района, в том числе введенных за счет строительства (выкупа) новых зданий</a:t>
                      </a:r>
                    </a:p>
                  </a:txBody>
                  <a:tcPr/>
                </a:tc>
                <a:tc>
                  <a:txBody>
                    <a:bodyPr/>
                    <a:lstStyle/>
                    <a:p>
                      <a:r>
                        <a:rPr lang="ru-RU" sz="1200" dirty="0"/>
                        <a:t>1100</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6939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«ФОРМИРОВАНИЕ СОВРЕМЕННОЙ ГОРОДСКОЙ СРЕДЫ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2859645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a:t>
                      </a:r>
                      <a:r>
                        <a:rPr lang="ru-RU" sz="1200" baseline="0" dirty="0"/>
                        <a:t> год (факт)</a:t>
                      </a:r>
                      <a:endParaRPr lang="ru-RU" sz="1200" dirty="0"/>
                    </a:p>
                  </a:txBody>
                  <a:tcPr/>
                </a:tc>
                <a:tc>
                  <a:txBody>
                    <a:bodyPr/>
                    <a:lstStyle/>
                    <a:p>
                      <a:r>
                        <a:rPr lang="ru-RU" sz="1200" baseline="0" dirty="0" smtClean="0"/>
                        <a:t>15 152,0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a:t>
                      </a:r>
                      <a:r>
                        <a:rPr lang="ru-RU" sz="1200" baseline="0" dirty="0"/>
                        <a:t> </a:t>
                      </a:r>
                      <a:r>
                        <a:rPr lang="ru-RU" sz="1200" dirty="0"/>
                        <a:t>год (план)</a:t>
                      </a:r>
                    </a:p>
                  </a:txBody>
                  <a:tcPr/>
                </a:tc>
                <a:tc>
                  <a:txBody>
                    <a:bodyPr/>
                    <a:lstStyle/>
                    <a:p>
                      <a:r>
                        <a:rPr lang="ru-RU" sz="1200" baseline="0" dirty="0" smtClean="0"/>
                        <a:t>62 736,0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 год</a:t>
                      </a:r>
                    </a:p>
                  </a:txBody>
                  <a:tcPr/>
                </a:tc>
                <a:tc>
                  <a:txBody>
                    <a:bodyPr/>
                    <a:lstStyle/>
                    <a:p>
                      <a:r>
                        <a:rPr lang="ru-RU" sz="1200" dirty="0"/>
                        <a:t>150,0</a:t>
                      </a:r>
                    </a:p>
                  </a:txBody>
                  <a:tcPr/>
                </a:tc>
                <a:extLst>
                  <a:ext uri="{0D108BD9-81ED-4DB2-BD59-A6C34878D82A}">
                    <a16:rowId xmlns:a16="http://schemas.microsoft.com/office/drawing/2014/main" xmlns="" val="10003"/>
                  </a:ext>
                </a:extLst>
              </a:tr>
              <a:tr h="346837">
                <a:tc>
                  <a:txBody>
                    <a:bodyPr/>
                    <a:lstStyle/>
                    <a:p>
                      <a:r>
                        <a:rPr lang="ru-RU" sz="1200" dirty="0"/>
                        <a:t>2024 год</a:t>
                      </a:r>
                    </a:p>
                  </a:txBody>
                  <a:tcPr/>
                </a:tc>
                <a:tc>
                  <a:txBody>
                    <a:bodyPr/>
                    <a:lstStyle/>
                    <a:p>
                      <a:r>
                        <a:rPr lang="ru-RU" sz="1200" baseline="0" dirty="0"/>
                        <a:t>150,0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150,0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условий для обеспечения равного доступа инвалидов к объектам и услугам в сфере образования.</a:t>
            </a:r>
            <a:endParaRPr lang="ru-RU" sz="1200" b="1" dirty="0"/>
          </a:p>
          <a:p>
            <a:pPr fontAlgn="auto"/>
            <a:r>
              <a:rPr lang="ru-RU" sz="1200" b="1" dirty="0"/>
              <a:t>ЗАДАЧИ: </a:t>
            </a:r>
            <a:r>
              <a:rPr lang="ru-RU" sz="1200" dirty="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816043952"/>
              </p:ext>
            </p:extLst>
          </p:nvPr>
        </p:nvGraphicFramePr>
        <p:xfrm>
          <a:off x="684651" y="3429000"/>
          <a:ext cx="8135820" cy="2306538"/>
        </p:xfrm>
        <a:graphic>
          <a:graphicData uri="http://schemas.openxmlformats.org/drawingml/2006/table">
            <a:tbl>
              <a:tblPr firstRow="1" bandRow="1">
                <a:tableStyleId>{5C22544A-7EE6-4342-B048-85BDC9FD1C3A}</a:tableStyleId>
              </a:tblPr>
              <a:tblGrid>
                <a:gridCol w="3035523">
                  <a:extLst>
                    <a:ext uri="{9D8B030D-6E8A-4147-A177-3AD203B41FA5}">
                      <a16:colId xmlns:a16="http://schemas.microsoft.com/office/drawing/2014/main" xmlns="" val="20000"/>
                    </a:ext>
                  </a:extLst>
                </a:gridCol>
                <a:gridCol w="876639">
                  <a:extLst>
                    <a:ext uri="{9D8B030D-6E8A-4147-A177-3AD203B41FA5}">
                      <a16:colId xmlns:a16="http://schemas.microsoft.com/office/drawing/2014/main" xmlns="" val="20001"/>
                    </a:ext>
                  </a:extLst>
                </a:gridCol>
                <a:gridCol w="869577">
                  <a:extLst>
                    <a:ext uri="{9D8B030D-6E8A-4147-A177-3AD203B41FA5}">
                      <a16:colId xmlns:a16="http://schemas.microsoft.com/office/drawing/2014/main" xmlns="" val="20002"/>
                    </a:ext>
                  </a:extLst>
                </a:gridCol>
                <a:gridCol w="1118027">
                  <a:extLst>
                    <a:ext uri="{9D8B030D-6E8A-4147-A177-3AD203B41FA5}">
                      <a16:colId xmlns:a16="http://schemas.microsoft.com/office/drawing/2014/main" xmlns="" val="20003"/>
                    </a:ext>
                  </a:extLst>
                </a:gridCol>
                <a:gridCol w="1118027">
                  <a:extLst>
                    <a:ext uri="{9D8B030D-6E8A-4147-A177-3AD203B41FA5}">
                      <a16:colId xmlns:a16="http://schemas.microsoft.com/office/drawing/2014/main" xmlns="" val="20004"/>
                    </a:ext>
                  </a:extLst>
                </a:gridCol>
                <a:gridCol w="1118027">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a:t>
                      </a:r>
                    </a:p>
                    <a:p>
                      <a:pPr algn="ctr"/>
                      <a:r>
                        <a:rPr lang="ru-RU" sz="1400" dirty="0"/>
                        <a:t>(план)</a:t>
                      </a:r>
                    </a:p>
                  </a:txBody>
                  <a:tcPr/>
                </a:tc>
                <a:tc>
                  <a:txBody>
                    <a:bodyPr/>
                    <a:lstStyle/>
                    <a:p>
                      <a:pPr algn="ctr"/>
                      <a:r>
                        <a:rPr lang="ru-RU" sz="1400" dirty="0"/>
                        <a:t>2023 год</a:t>
                      </a:r>
                    </a:p>
                    <a:p>
                      <a:pPr algn="ctr"/>
                      <a:endParaRPr lang="ru-RU" sz="1400" dirty="0"/>
                    </a:p>
                  </a:txBody>
                  <a:tcPr/>
                </a:tc>
                <a:tc>
                  <a:txBody>
                    <a:bodyPr/>
                    <a:lstStyle/>
                    <a:p>
                      <a:pPr algn="ctr"/>
                      <a:r>
                        <a:rPr lang="ru-RU" sz="1400" dirty="0"/>
                        <a:t>2024 год</a:t>
                      </a:r>
                    </a:p>
                    <a:p>
                      <a:pPr algn="ctr"/>
                      <a:endParaRPr lang="ru-RU" sz="1400" dirty="0"/>
                    </a:p>
                  </a:txBody>
                  <a:tcPr/>
                </a:tc>
                <a:tc>
                  <a:txBody>
                    <a:bodyPr/>
                    <a:lstStyle/>
                    <a:p>
                      <a:pPr algn="ctr"/>
                      <a:r>
                        <a:rPr lang="ru-RU" sz="1400" dirty="0"/>
                        <a:t>2025</a:t>
                      </a:r>
                      <a:r>
                        <a:rPr lang="ru-RU" sz="1400" baseline="0" dirty="0"/>
                        <a:t> </a:t>
                      </a:r>
                      <a:r>
                        <a:rPr lang="ru-RU" sz="1400" dirty="0"/>
                        <a:t>год</a:t>
                      </a:r>
                    </a:p>
                  </a:txBody>
                  <a:tcPr/>
                </a:tc>
                <a:extLst>
                  <a:ext uri="{0D108BD9-81ED-4DB2-BD59-A6C34878D82A}">
                    <a16:rowId xmlns:a16="http://schemas.microsoft.com/office/drawing/2014/main" xmlns="" val="10000"/>
                  </a:ext>
                </a:extLst>
              </a:tr>
              <a:tr h="721221">
                <a:tc>
                  <a:txBody>
                    <a:bodyPr/>
                    <a:lstStyle/>
                    <a:p>
                      <a:r>
                        <a:rPr lang="ru-RU" sz="1100" dirty="0"/>
                        <a:t>Удельный вес  учреждений, обеспечивающих физическую доступность  в общем количестве  учреждений</a:t>
                      </a:r>
                      <a:r>
                        <a:rPr lang="ru-RU" sz="1100" baseline="0" dirty="0"/>
                        <a:t> </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1"/>
                  </a:ext>
                </a:extLst>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«ПОДДЕРЖКА И РАЗВИТИЕ ПЕЧАТНОГО СРЕДСТВА МАССОВОЙ ИНФОРМАЦИИ МО «ТАХТАМУКАЙСКИЙ РАЙОН» МБУ «РЕДАКЦИЯ ГАЗЕТЫ «СОГЛАСИЕ»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1446841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4 429,0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5 606,0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6 051,0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6</a:t>
                      </a:r>
                      <a:r>
                        <a:rPr lang="ru-RU" sz="1200" baseline="0" dirty="0"/>
                        <a:t> 293</a:t>
                      </a:r>
                      <a:r>
                        <a:rPr lang="ru-RU" sz="1200" dirty="0"/>
                        <a:t>,0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6 545,0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обеспечение оперативного освещения в газете важнейших общественно-политических, социально-культурных событий в </a:t>
            </a:r>
            <a:r>
              <a:rPr lang="ru-RU" sz="1200" dirty="0" err="1"/>
              <a:t>Тахтамукайском</a:t>
            </a:r>
            <a:r>
              <a:rPr lang="ru-RU" sz="1200" dirty="0"/>
              <a:t> районе, деятельности органов представительной и исполнительной властей района.</a:t>
            </a:r>
            <a:r>
              <a:rPr lang="ru-RU" sz="1200" b="1" dirty="0"/>
              <a:t> </a:t>
            </a:r>
          </a:p>
          <a:p>
            <a:pPr fontAlgn="auto"/>
            <a:r>
              <a:rPr lang="ru-RU" sz="1200" b="1" dirty="0"/>
              <a:t>ЗАДАЧИ: </a:t>
            </a:r>
            <a:r>
              <a:rPr lang="ru-RU" sz="1200" dirty="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81825684"/>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 год</a:t>
                      </a:r>
                    </a:p>
                  </a:txBody>
                  <a:tcPr/>
                </a:tc>
                <a:tc>
                  <a:txBody>
                    <a:bodyPr/>
                    <a:lstStyle/>
                    <a:p>
                      <a:pPr algn="ctr"/>
                      <a:r>
                        <a:rPr lang="ru-RU" sz="1400" dirty="0"/>
                        <a:t>2025 год</a:t>
                      </a:r>
                    </a:p>
                  </a:txBody>
                  <a:tcPr/>
                </a:tc>
                <a:extLst>
                  <a:ext uri="{0D108BD9-81ED-4DB2-BD59-A6C34878D82A}">
                    <a16:rowId xmlns:a16="http://schemas.microsoft.com/office/drawing/2014/main" xmlns="" val="10000"/>
                  </a:ext>
                </a:extLst>
              </a:tr>
              <a:tr h="721221">
                <a:tc>
                  <a:txBody>
                    <a:bodyPr/>
                    <a:lstStyle/>
                    <a:p>
                      <a:r>
                        <a:rPr lang="ru-RU" sz="1100" dirty="0"/>
                        <a:t>Еженедельный тираж газеты</a:t>
                      </a:r>
                    </a:p>
                  </a:txBody>
                  <a:tcPr/>
                </a:tc>
                <a:tc>
                  <a:txBody>
                    <a:bodyPr/>
                    <a:lstStyle/>
                    <a:p>
                      <a:r>
                        <a:rPr lang="ru-RU" sz="1200" dirty="0"/>
                        <a:t>1014</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«РАЗВИТИЕ  ТЕЛЕВИДЕНИЯ НА ТЕРРИТОРИИ ТАХТАМУКАЙСКОГО РАЙОНА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20609212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smtClean="0"/>
                        <a:t>11 340,0</a:t>
                      </a:r>
                      <a:endParaRPr lang="ru-RU" sz="1200" dirty="0"/>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smtClean="0"/>
                        <a:t>12 573,0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14 811,0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15 403,0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16 020,0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p>
          <a:p>
            <a:pPr fontAlgn="auto"/>
            <a:r>
              <a:rPr lang="ru-RU" sz="1200" b="1" dirty="0"/>
              <a:t>ЗАДАЧИ: </a:t>
            </a:r>
            <a:r>
              <a:rPr lang="ru-RU" sz="1200" dirty="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a:t>Тахтамукайского</a:t>
            </a:r>
            <a:r>
              <a:rPr lang="ru-RU" sz="1200" dirty="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63456112"/>
              </p:ext>
            </p:extLst>
          </p:nvPr>
        </p:nvGraphicFramePr>
        <p:xfrm>
          <a:off x="684651" y="2924944"/>
          <a:ext cx="7702690" cy="346538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2024год</a:t>
                      </a:r>
                    </a:p>
                  </a:txBody>
                  <a:tcPr/>
                </a:tc>
                <a:tc>
                  <a:txBody>
                    <a:bodyPr/>
                    <a:lstStyle/>
                    <a:p>
                      <a:pPr algn="ctr"/>
                      <a:r>
                        <a:rPr lang="ru-RU" sz="1400" dirty="0"/>
                        <a:t>2025</a:t>
                      </a:r>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a:t>Размещение на сайте </a:t>
                      </a:r>
                      <a:r>
                        <a:rPr lang="ru-RU" sz="1100" dirty="0" err="1"/>
                        <a:t>Рутуб</a:t>
                      </a:r>
                      <a:endParaRPr lang="ru-RU" sz="1100" dirty="0"/>
                    </a:p>
                  </a:txBody>
                  <a:tcPr/>
                </a:tc>
                <a:tc>
                  <a:txBody>
                    <a:bodyPr/>
                    <a:lstStyle/>
                    <a:p>
                      <a:r>
                        <a:rPr lang="ru-RU" sz="1200" dirty="0"/>
                        <a:t>109</a:t>
                      </a:r>
                    </a:p>
                  </a:txBody>
                  <a:tcPr/>
                </a:tc>
                <a:tc>
                  <a:txBody>
                    <a:bodyPr/>
                    <a:lstStyle/>
                    <a:p>
                      <a:r>
                        <a:rPr lang="ru-RU" sz="1200" dirty="0"/>
                        <a:t>345</a:t>
                      </a:r>
                    </a:p>
                  </a:txBody>
                  <a:tcPr/>
                </a:tc>
                <a:tc>
                  <a:txBody>
                    <a:bodyPr/>
                    <a:lstStyle/>
                    <a:p>
                      <a:r>
                        <a:rPr lang="ru-RU" sz="1200" dirty="0"/>
                        <a:t>340</a:t>
                      </a:r>
                    </a:p>
                  </a:txBody>
                  <a:tcPr/>
                </a:tc>
                <a:tc>
                  <a:txBody>
                    <a:bodyPr/>
                    <a:lstStyle/>
                    <a:p>
                      <a:r>
                        <a:rPr lang="ru-RU" sz="1200" dirty="0"/>
                        <a:t>345</a:t>
                      </a:r>
                    </a:p>
                  </a:txBody>
                  <a:tcPr/>
                </a:tc>
                <a:tc>
                  <a:txBody>
                    <a:bodyPr/>
                    <a:lstStyle/>
                    <a:p>
                      <a:r>
                        <a:rPr lang="ru-RU" sz="1200" dirty="0"/>
                        <a:t>345</a:t>
                      </a:r>
                    </a:p>
                  </a:txBody>
                  <a:tcPr/>
                </a:tc>
                <a:extLst>
                  <a:ext uri="{0D108BD9-81ED-4DB2-BD59-A6C34878D82A}">
                    <a16:rowId xmlns:a16="http://schemas.microsoft.com/office/drawing/2014/main" xmlns="" val="10001"/>
                  </a:ext>
                </a:extLst>
              </a:tr>
              <a:tr h="495055">
                <a:tc>
                  <a:txBody>
                    <a:bodyPr/>
                    <a:lstStyle/>
                    <a:p>
                      <a:r>
                        <a:rPr lang="ru-RU" sz="1100" dirty="0"/>
                        <a:t>Размещение на сайте ТМТ</a:t>
                      </a:r>
                    </a:p>
                  </a:txBody>
                  <a:tcPr/>
                </a:tc>
                <a:tc>
                  <a:txBody>
                    <a:bodyPr/>
                    <a:lstStyle/>
                    <a:p>
                      <a:r>
                        <a:rPr lang="ru-RU" sz="1200" dirty="0"/>
                        <a:t>102</a:t>
                      </a:r>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a16="http://schemas.microsoft.com/office/drawing/2014/main" xmlns="" val="10002"/>
                  </a:ext>
                </a:extLst>
              </a:tr>
              <a:tr h="577564">
                <a:tc>
                  <a:txBody>
                    <a:bodyPr/>
                    <a:lstStyle/>
                    <a:p>
                      <a:r>
                        <a:rPr lang="ru-RU" sz="1100" dirty="0"/>
                        <a:t>Размещение на </a:t>
                      </a:r>
                      <a:r>
                        <a:rPr lang="ru-RU" sz="1100" dirty="0" err="1"/>
                        <a:t>Ютуб</a:t>
                      </a:r>
                      <a:r>
                        <a:rPr lang="ru-RU" sz="1100" dirty="0"/>
                        <a:t> канале</a:t>
                      </a:r>
                    </a:p>
                    <a:p>
                      <a:endParaRPr lang="ru-RU" sz="1100" dirty="0"/>
                    </a:p>
                  </a:txBody>
                  <a:tcPr/>
                </a:tc>
                <a:tc>
                  <a:txBody>
                    <a:bodyPr/>
                    <a:lstStyle/>
                    <a:p>
                      <a:r>
                        <a:rPr lang="ru-RU" sz="1200" dirty="0"/>
                        <a:t>102</a:t>
                      </a:r>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a16="http://schemas.microsoft.com/office/drawing/2014/main" xmlns="" val="10003"/>
                  </a:ext>
                </a:extLst>
              </a:tr>
              <a:tr h="495055">
                <a:tc>
                  <a:txBody>
                    <a:bodyPr/>
                    <a:lstStyle/>
                    <a:p>
                      <a:r>
                        <a:rPr lang="ru-RU" sz="1100" dirty="0"/>
                        <a:t>Яндекс дзен</a:t>
                      </a:r>
                    </a:p>
                  </a:txBody>
                  <a:tcPr/>
                </a:tc>
                <a:tc>
                  <a:txBody>
                    <a:bodyPr/>
                    <a:lstStyle/>
                    <a:p>
                      <a:r>
                        <a:rPr lang="ru-RU" sz="1200" dirty="0"/>
                        <a:t>-</a:t>
                      </a:r>
                    </a:p>
                  </a:txBody>
                  <a:tcPr/>
                </a:tc>
                <a:tc>
                  <a:txBody>
                    <a:bodyPr/>
                    <a:lstStyle/>
                    <a:p>
                      <a:r>
                        <a:rPr lang="ru-RU" sz="1200" dirty="0"/>
                        <a:t>200</a:t>
                      </a:r>
                    </a:p>
                  </a:txBody>
                  <a:tcPr/>
                </a:tc>
                <a:tc>
                  <a:txBody>
                    <a:bodyPr/>
                    <a:lstStyle/>
                    <a:p>
                      <a:r>
                        <a:rPr lang="ru-RU" sz="1200" dirty="0"/>
                        <a:t>200</a:t>
                      </a:r>
                    </a:p>
                  </a:txBody>
                  <a:tcPr/>
                </a:tc>
                <a:tc>
                  <a:txBody>
                    <a:bodyPr/>
                    <a:lstStyle/>
                    <a:p>
                      <a:r>
                        <a:rPr lang="ru-RU" sz="1200" dirty="0"/>
                        <a:t>205</a:t>
                      </a:r>
                    </a:p>
                  </a:txBody>
                  <a:tcPr/>
                </a:tc>
                <a:tc>
                  <a:txBody>
                    <a:bodyPr/>
                    <a:lstStyle/>
                    <a:p>
                      <a:r>
                        <a:rPr lang="ru-RU" sz="1200" dirty="0"/>
                        <a:t>210</a:t>
                      </a:r>
                    </a:p>
                  </a:txBody>
                  <a:tcPr/>
                </a:tc>
                <a:extLst>
                  <a:ext uri="{0D108BD9-81ED-4DB2-BD59-A6C34878D82A}">
                    <a16:rowId xmlns:a16="http://schemas.microsoft.com/office/drawing/2014/main" xmlns="" val="10004"/>
                  </a:ext>
                </a:extLst>
              </a:tr>
              <a:tr h="495055">
                <a:tc>
                  <a:txBody>
                    <a:bodyPr/>
                    <a:lstStyle/>
                    <a:p>
                      <a:r>
                        <a:rPr lang="ru-RU" sz="1100" dirty="0"/>
                        <a:t>Размещение</a:t>
                      </a:r>
                      <a:r>
                        <a:rPr lang="ru-RU" sz="1100" baseline="0" dirty="0"/>
                        <a:t> на Телеграмм-канале</a:t>
                      </a:r>
                      <a:endParaRPr lang="ru-RU" sz="1100" dirty="0"/>
                    </a:p>
                  </a:txBody>
                  <a:tcPr/>
                </a:tc>
                <a:tc>
                  <a:txBody>
                    <a:bodyPr/>
                    <a:lstStyle/>
                    <a:p>
                      <a:r>
                        <a:rPr lang="ru-RU" sz="1200" dirty="0"/>
                        <a:t>-</a:t>
                      </a:r>
                    </a:p>
                  </a:txBody>
                  <a:tcPr/>
                </a:tc>
                <a:tc>
                  <a:txBody>
                    <a:bodyPr/>
                    <a:lstStyle/>
                    <a:p>
                      <a:r>
                        <a:rPr lang="ru-RU" sz="1200" dirty="0"/>
                        <a:t>1200</a:t>
                      </a:r>
                    </a:p>
                  </a:txBody>
                  <a:tcPr/>
                </a:tc>
                <a:tc>
                  <a:txBody>
                    <a:bodyPr/>
                    <a:lstStyle/>
                    <a:p>
                      <a:r>
                        <a:rPr lang="ru-RU" sz="1200" dirty="0"/>
                        <a:t>1200</a:t>
                      </a:r>
                    </a:p>
                  </a:txBody>
                  <a:tcPr/>
                </a:tc>
                <a:tc>
                  <a:txBody>
                    <a:bodyPr/>
                    <a:lstStyle/>
                    <a:p>
                      <a:r>
                        <a:rPr lang="ru-RU" sz="1200" dirty="0"/>
                        <a:t>1220</a:t>
                      </a:r>
                    </a:p>
                  </a:txBody>
                  <a:tcPr/>
                </a:tc>
                <a:tc>
                  <a:txBody>
                    <a:bodyPr/>
                    <a:lstStyle/>
                    <a:p>
                      <a:r>
                        <a:rPr lang="ru-RU" sz="1200" dirty="0"/>
                        <a:t>1230</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«УКРЕПЛЕНИЕ ОБЩЕСТВЕННОГО ЗДОРОВЬЯ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64091698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30,0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30,0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30,0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Формирование системы мотивации граждан к здоровому образу жизни (ЗОЖ), включая здоровое питание  и отказ от вредных привычек.</a:t>
            </a:r>
            <a:endParaRPr lang="ru-RU" sz="1200" b="1" dirty="0"/>
          </a:p>
          <a:p>
            <a:pPr fontAlgn="auto"/>
            <a:r>
              <a:rPr lang="ru-RU" sz="1200" b="1" dirty="0"/>
              <a:t>ЗАДАЧИ</a:t>
            </a:r>
            <a:r>
              <a:rPr lang="ru-RU" sz="1200" b="1" dirty="0" smtClean="0"/>
              <a:t>: </a:t>
            </a:r>
            <a:r>
              <a:rPr lang="ru-RU" sz="1200" dirty="0" smtClean="0"/>
              <a:t>Разработка и внедрение корпоративных программ укрепления здоровья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03984823"/>
              </p:ext>
            </p:extLst>
          </p:nvPr>
        </p:nvGraphicFramePr>
        <p:xfrm>
          <a:off x="684651" y="2924944"/>
          <a:ext cx="7702690" cy="317680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a:t>2021 год (факт)</a:t>
                      </a:r>
                    </a:p>
                  </a:txBody>
                  <a:tcPr/>
                </a:tc>
                <a:tc>
                  <a:txBody>
                    <a:bodyPr/>
                    <a:lstStyle/>
                    <a:p>
                      <a:pPr algn="ctr"/>
                      <a:r>
                        <a:rPr lang="ru-RU" sz="1400" dirty="0"/>
                        <a:t>2022 год (план)</a:t>
                      </a:r>
                    </a:p>
                  </a:txBody>
                  <a:tcPr/>
                </a:tc>
                <a:tc>
                  <a:txBody>
                    <a:bodyPr/>
                    <a:lstStyle/>
                    <a:p>
                      <a:pPr algn="ctr"/>
                      <a:r>
                        <a:rPr lang="ru-RU" sz="1400" dirty="0"/>
                        <a:t>2023 год</a:t>
                      </a:r>
                    </a:p>
                  </a:txBody>
                  <a:tcPr/>
                </a:tc>
                <a:tc>
                  <a:txBody>
                    <a:bodyPr/>
                    <a:lstStyle/>
                    <a:p>
                      <a:pPr algn="ctr"/>
                      <a:r>
                        <a:rPr lang="ru-RU" sz="1400" dirty="0"/>
                        <a:t>2024год</a:t>
                      </a:r>
                    </a:p>
                  </a:txBody>
                  <a:tcPr/>
                </a:tc>
                <a:tc>
                  <a:txBody>
                    <a:bodyPr/>
                    <a:lstStyle/>
                    <a:p>
                      <a:pPr algn="ctr"/>
                      <a:r>
                        <a:rPr lang="ru-RU" sz="1400" dirty="0"/>
                        <a:t>2025</a:t>
                      </a:r>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Создание условий для систематических занятий граждан старшего поколения физической</a:t>
                      </a:r>
                      <a:r>
                        <a:rPr lang="ru-RU" sz="1100" baseline="0" dirty="0" smtClean="0"/>
                        <a:t> культурой и спортом (мероприятий)</a:t>
                      </a:r>
                      <a:endParaRPr lang="ru-RU" sz="11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Проведение массовых тематических профилактических акций</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Организация информационно-коммуникационных кампаний</a:t>
                      </a:r>
                      <a:r>
                        <a:rPr lang="ru-RU" sz="1100" baseline="0" dirty="0" smtClean="0"/>
                        <a:t>, направленных на мотивацию граждан к здоровому образу жизни, включая здоровое питание, дополнительную активность и отказ от вредных привычек, для различных целевых групп населения</a:t>
                      </a:r>
                      <a:endParaRPr lang="ru-RU" sz="11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57641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«СТРОИТЕЛЬСТВО, РЕКОНСТРУЦИЯ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93672732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61 881,0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500,0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500,0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повышение уровня комфортного проживания и обеспеченности населения МО «</a:t>
            </a:r>
            <a:r>
              <a:rPr lang="ru-RU" sz="1200" dirty="0" err="1" smtClean="0"/>
              <a:t>Тахтамукайского</a:t>
            </a:r>
            <a:r>
              <a:rPr lang="ru-RU" sz="1200" dirty="0" smtClean="0"/>
              <a:t> района» объектами социального назначения</a:t>
            </a:r>
            <a:endParaRPr lang="ru-RU" sz="1200" b="1" dirty="0"/>
          </a:p>
          <a:p>
            <a:pPr fontAlgn="auto"/>
            <a:r>
              <a:rPr lang="ru-RU" sz="1200" b="1" dirty="0"/>
              <a:t>ЗАДАЧИ</a:t>
            </a:r>
            <a:r>
              <a:rPr lang="ru-RU" sz="1200" b="1" dirty="0" smtClean="0"/>
              <a:t>: </a:t>
            </a:r>
            <a:r>
              <a:rPr lang="ru-RU" sz="1200" dirty="0" smtClean="0"/>
              <a:t>предоставление качественных услуг дошкольного и среднего образования. Сохранение или повышение качества зданий и комфорта их внутренней среды. Повышение обеспеченности населения объектам и социально-культурного назначения.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78696739"/>
              </p:ext>
            </p:extLst>
          </p:nvPr>
        </p:nvGraphicFramePr>
        <p:xfrm>
          <a:off x="684651" y="2924944"/>
          <a:ext cx="7702690" cy="241480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Повышение уровня комфортного проживания и обеспеченности населения МО «</a:t>
                      </a:r>
                      <a:r>
                        <a:rPr lang="ru-RU" sz="1100" dirty="0" err="1" smtClean="0"/>
                        <a:t>Тахтамукайского</a:t>
                      </a:r>
                      <a:r>
                        <a:rPr lang="ru-RU" sz="1100" dirty="0" smtClean="0"/>
                        <a:t> района» объектами социального назначения (учреждения)</a:t>
                      </a:r>
                    </a:p>
                    <a:p>
                      <a:endParaRPr lang="ru-RU" sz="1100" dirty="0"/>
                    </a:p>
                  </a:txBody>
                  <a:tcPr/>
                </a:tc>
                <a:tc>
                  <a:txBody>
                    <a:bodyPr/>
                    <a:lstStyle/>
                    <a:p>
                      <a:r>
                        <a:rPr lang="ru-RU" sz="1200" dirty="0" smtClean="0"/>
                        <a:t>15</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Подготовка проектно-сметной</a:t>
                      </a:r>
                      <a:r>
                        <a:rPr lang="ru-RU" sz="1100" baseline="0" dirty="0" smtClean="0"/>
                        <a:t> документации</a:t>
                      </a:r>
                      <a:endParaRPr lang="ru-RU" sz="11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87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«РЕГУЛИРОВАНИЕ ЗЕМЕЛЬНО-ИМУЩЕСТВЕННЫХ ОТНОШЕНИЙ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8324955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smtClean="0"/>
                        <a:t>9 200,0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smtClean="0"/>
                        <a:t>9 200,0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920,0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Эффективное управление муниципальным имуществом и </a:t>
            </a:r>
            <a:r>
              <a:rPr lang="ru-RU" sz="1200" dirty="0" err="1"/>
              <a:t>земедьными</a:t>
            </a:r>
            <a:r>
              <a:rPr lang="ru-RU" sz="1200" dirty="0"/>
              <a:t> ресурсами МО «Тахтамукайский район»  при сосредоточении функций распоряжения этими объектами с целью увеличения неналоговых доходов местного бюджета.</a:t>
            </a:r>
            <a:endParaRPr lang="ru-RU" sz="1200" b="1" dirty="0"/>
          </a:p>
          <a:p>
            <a:pPr fontAlgn="auto"/>
            <a:r>
              <a:rPr lang="ru-RU" sz="1200" b="1" dirty="0"/>
              <a:t>ЗАДАЧИ: </a:t>
            </a:r>
            <a:r>
              <a:rPr lang="ru-RU" sz="1200" dirty="0"/>
              <a:t>Оптимизация состава и структуры муниципальным имущества МО «Тахтамукайский район». Мобилизация  доходов в бюджет за счет эффективного управления муниципальным имуществом и земельными ресурсами. Контроль и анализ эффективности использования муниципального имущества.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542933800"/>
              </p:ext>
            </p:extLst>
          </p:nvPr>
        </p:nvGraphicFramePr>
        <p:xfrm>
          <a:off x="827584" y="3284984"/>
          <a:ext cx="7702690" cy="2489449"/>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Реализация муниципального имущества и списание имущества</a:t>
                      </a:r>
                      <a:endParaRPr lang="ru-RU" sz="11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Введение зданий в эксплуатацию</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Введение фондов капитального ремонта многоквартирных домов (</a:t>
                      </a:r>
                      <a:r>
                        <a:rPr lang="ru-RU" sz="1100" dirty="0" err="1" smtClean="0"/>
                        <a:t>кв.м</a:t>
                      </a:r>
                      <a:r>
                        <a:rPr lang="ru-RU" sz="1100" dirty="0" smtClean="0"/>
                        <a:t>.)</a:t>
                      </a:r>
                      <a:endParaRPr lang="ru-RU" sz="11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58549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«ПОДДЕРЖКА СОЦИАЛЬНО-ОРИЕНТИРОВАННЫХ НЕКОММЕРЧЕСКИХ ОРГАНИЗАЦИЙ НА ТЕРРИТОРИИ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08190834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a:t>2021 год (факт)</a:t>
                      </a:r>
                    </a:p>
                  </a:txBody>
                  <a:tcPr/>
                </a:tc>
                <a:tc>
                  <a:txBody>
                    <a:bodyPr/>
                    <a:lstStyle/>
                    <a:p>
                      <a:r>
                        <a:rPr lang="ru-RU" sz="1200" dirty="0"/>
                        <a:t>,0</a:t>
                      </a:r>
                    </a:p>
                  </a:txBody>
                  <a:tcPr/>
                </a:tc>
                <a:extLst>
                  <a:ext uri="{0D108BD9-81ED-4DB2-BD59-A6C34878D82A}">
                    <a16:rowId xmlns:a16="http://schemas.microsoft.com/office/drawing/2014/main" xmlns="" val="10001"/>
                  </a:ext>
                </a:extLst>
              </a:tr>
              <a:tr h="346837">
                <a:tc>
                  <a:txBody>
                    <a:bodyPr/>
                    <a:lstStyle/>
                    <a:p>
                      <a:r>
                        <a:rPr lang="ru-RU" sz="1200" dirty="0"/>
                        <a:t>2022 год (план)</a:t>
                      </a:r>
                    </a:p>
                  </a:txBody>
                  <a:tcPr/>
                </a:tc>
                <a:tc>
                  <a:txBody>
                    <a:bodyPr/>
                    <a:lstStyle/>
                    <a:p>
                      <a:r>
                        <a:rPr lang="ru-RU" sz="1200" baseline="0" dirty="0"/>
                        <a:t>,0</a:t>
                      </a:r>
                      <a:endParaRPr lang="ru-RU" sz="1200" dirty="0"/>
                    </a:p>
                  </a:txBody>
                  <a:tcPr/>
                </a:tc>
                <a:extLst>
                  <a:ext uri="{0D108BD9-81ED-4DB2-BD59-A6C34878D82A}">
                    <a16:rowId xmlns:a16="http://schemas.microsoft.com/office/drawing/2014/main" xmlns="" val="10002"/>
                  </a:ext>
                </a:extLst>
              </a:tr>
              <a:tr h="346837">
                <a:tc>
                  <a:txBody>
                    <a:bodyPr/>
                    <a:lstStyle/>
                    <a:p>
                      <a:r>
                        <a:rPr lang="ru-RU" sz="1200" dirty="0"/>
                        <a:t>2023</a:t>
                      </a:r>
                      <a:r>
                        <a:rPr lang="ru-RU" sz="1200" baseline="0" dirty="0"/>
                        <a:t> год</a:t>
                      </a:r>
                      <a:endParaRPr lang="ru-RU" sz="1200" dirty="0"/>
                    </a:p>
                  </a:txBody>
                  <a:tcPr/>
                </a:tc>
                <a:tc>
                  <a:txBody>
                    <a:bodyPr/>
                    <a:lstStyle/>
                    <a:p>
                      <a:r>
                        <a:rPr lang="ru-RU" sz="1200" dirty="0"/>
                        <a:t>300,0</a:t>
                      </a:r>
                    </a:p>
                  </a:txBody>
                  <a:tcPr/>
                </a:tc>
                <a:extLst>
                  <a:ext uri="{0D108BD9-81ED-4DB2-BD59-A6C34878D82A}">
                    <a16:rowId xmlns:a16="http://schemas.microsoft.com/office/drawing/2014/main" xmlns="" val="10003"/>
                  </a:ext>
                </a:extLst>
              </a:tr>
              <a:tr h="346837">
                <a:tc>
                  <a:txBody>
                    <a:bodyPr/>
                    <a:lstStyle/>
                    <a:p>
                      <a:r>
                        <a:rPr lang="ru-RU" sz="1200" dirty="0"/>
                        <a:t>2024</a:t>
                      </a:r>
                      <a:r>
                        <a:rPr lang="ru-RU" sz="1200" baseline="0" dirty="0"/>
                        <a:t> </a:t>
                      </a:r>
                      <a:r>
                        <a:rPr lang="ru-RU" sz="1200" dirty="0"/>
                        <a:t>год</a:t>
                      </a:r>
                    </a:p>
                  </a:txBody>
                  <a:tcPr/>
                </a:tc>
                <a:tc>
                  <a:txBody>
                    <a:bodyPr/>
                    <a:lstStyle/>
                    <a:p>
                      <a:r>
                        <a:rPr lang="ru-RU" sz="1200" dirty="0"/>
                        <a:t>300,0</a:t>
                      </a:r>
                    </a:p>
                  </a:txBody>
                  <a:tcPr/>
                </a:tc>
                <a:extLst>
                  <a:ext uri="{0D108BD9-81ED-4DB2-BD59-A6C34878D82A}">
                    <a16:rowId xmlns:a16="http://schemas.microsoft.com/office/drawing/2014/main" xmlns="" val="10004"/>
                  </a:ext>
                </a:extLst>
              </a:tr>
              <a:tr h="346837">
                <a:tc>
                  <a:txBody>
                    <a:bodyPr/>
                    <a:lstStyle/>
                    <a:p>
                      <a:r>
                        <a:rPr lang="ru-RU" sz="1200" dirty="0"/>
                        <a:t>2025 год</a:t>
                      </a:r>
                    </a:p>
                  </a:txBody>
                  <a:tcPr/>
                </a:tc>
                <a:tc>
                  <a:txBody>
                    <a:bodyPr/>
                    <a:lstStyle/>
                    <a:p>
                      <a:r>
                        <a:rPr lang="ru-RU" sz="1200" dirty="0"/>
                        <a:t>300,0</a:t>
                      </a:r>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Поддержка деятельности социально ориентированных некоммерческих организаций, осуществляющих деятельность на территории МО «Тахтамукайский район»</a:t>
            </a:r>
            <a:endParaRPr lang="ru-RU" sz="1200" dirty="0"/>
          </a:p>
          <a:p>
            <a:pPr fontAlgn="auto"/>
            <a:r>
              <a:rPr lang="ru-RU" sz="1200" b="1" dirty="0"/>
              <a:t>ЗАДАЧИ: </a:t>
            </a:r>
            <a:r>
              <a:rPr lang="ru-RU" sz="1200" dirty="0" smtClean="0"/>
              <a:t>обеспечение поддержки деятельности</a:t>
            </a:r>
            <a:r>
              <a:rPr lang="ru-RU" sz="1200" b="1" dirty="0" smtClean="0"/>
              <a:t> </a:t>
            </a:r>
            <a:r>
              <a:rPr lang="ru-RU" sz="1200" dirty="0" smtClean="0"/>
              <a:t>социально </a:t>
            </a:r>
            <a:r>
              <a:rPr lang="ru-RU" sz="1200" dirty="0"/>
              <a:t>ориентированных некоммерческих </a:t>
            </a:r>
            <a:r>
              <a:rPr lang="ru-RU" sz="1200" dirty="0" smtClean="0"/>
              <a:t>организаций; формирование и развитие механизмов взаимодействия между Администрацией, бизнес – сообществом и СОНКО в решении задач социально-экономического развития </a:t>
            </a:r>
            <a:r>
              <a:rPr lang="ru-RU" sz="1200" smtClean="0"/>
              <a:t>муниципального образования</a:t>
            </a:r>
            <a:r>
              <a:rPr lang="ru-RU" sz="1200" dirty="0" smtClean="0"/>
              <a:t>.</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949934604"/>
              </p:ext>
            </p:extLst>
          </p:nvPr>
        </p:nvGraphicFramePr>
        <p:xfrm>
          <a:off x="684651" y="2924944"/>
          <a:ext cx="7702690" cy="3663995"/>
        </p:xfrm>
        <a:graphic>
          <a:graphicData uri="http://schemas.openxmlformats.org/drawingml/2006/table">
            <a:tbl>
              <a:tblPr firstRow="1" bandRow="1">
                <a:tableStyleId>{5C22544A-7EE6-4342-B048-85BDC9FD1C3A}</a:tableStyleId>
              </a:tblPr>
              <a:tblGrid>
                <a:gridCol w="3519122">
                  <a:extLst>
                    <a:ext uri="{9D8B030D-6E8A-4147-A177-3AD203B41FA5}">
                      <a16:colId xmlns:a16="http://schemas.microsoft.com/office/drawing/2014/main" xmlns="" val="20000"/>
                    </a:ext>
                  </a:extLst>
                </a:gridCol>
                <a:gridCol w="909868">
                  <a:extLst>
                    <a:ext uri="{9D8B030D-6E8A-4147-A177-3AD203B41FA5}">
                      <a16:colId xmlns:a16="http://schemas.microsoft.com/office/drawing/2014/main" xmlns="" val="20001"/>
                    </a:ext>
                  </a:extLst>
                </a:gridCol>
                <a:gridCol w="909868">
                  <a:extLst>
                    <a:ext uri="{9D8B030D-6E8A-4147-A177-3AD203B41FA5}">
                      <a16:colId xmlns:a16="http://schemas.microsoft.com/office/drawing/2014/main" xmlns="" val="20002"/>
                    </a:ext>
                  </a:extLst>
                </a:gridCol>
                <a:gridCol w="727894">
                  <a:extLst>
                    <a:ext uri="{9D8B030D-6E8A-4147-A177-3AD203B41FA5}">
                      <a16:colId xmlns:a16="http://schemas.microsoft.com/office/drawing/2014/main" xmlns="" val="20003"/>
                    </a:ext>
                  </a:extLst>
                </a:gridCol>
                <a:gridCol w="788552">
                  <a:extLst>
                    <a:ext uri="{9D8B030D-6E8A-4147-A177-3AD203B41FA5}">
                      <a16:colId xmlns:a16="http://schemas.microsoft.com/office/drawing/2014/main" xmlns="" val="20004"/>
                    </a:ext>
                  </a:extLst>
                </a:gridCol>
                <a:gridCol w="847386">
                  <a:extLst>
                    <a:ext uri="{9D8B030D-6E8A-4147-A177-3AD203B41FA5}">
                      <a16:colId xmlns:a16="http://schemas.microsoft.com/office/drawing/2014/main" xmlns=""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p>
                    <a:p>
                      <a:pPr algn="ctr"/>
                      <a:r>
                        <a:rPr lang="ru-RU" sz="1400" dirty="0" smtClean="0"/>
                        <a:t>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Количество СОНКО на территории </a:t>
                      </a:r>
                      <a:r>
                        <a:rPr lang="ru-RU" sz="1100" dirty="0" err="1" smtClean="0"/>
                        <a:t>Тахтамукайского</a:t>
                      </a:r>
                      <a:r>
                        <a:rPr lang="ru-RU" sz="1100" dirty="0" smtClean="0"/>
                        <a:t> района, состоящих в базе СОНКО МО «Тахтамукайский район»</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Количество мероприятий с участием СОНКО</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2"/>
                  </a:ext>
                </a:extLst>
              </a:tr>
              <a:tr h="577564">
                <a:tc>
                  <a:txBody>
                    <a:bodyPr/>
                    <a:lstStyle/>
                    <a:p>
                      <a:r>
                        <a:rPr lang="ru-RU" sz="1100" dirty="0" smtClean="0"/>
                        <a:t>Количество СОНКО, которым предоставлена субсидия из местного бюджета на</a:t>
                      </a:r>
                      <a:r>
                        <a:rPr lang="ru-RU" sz="1100" baseline="0" dirty="0" smtClean="0"/>
                        <a:t> реализацию проектов</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3"/>
                  </a:ext>
                </a:extLst>
              </a:tr>
              <a:tr h="495055">
                <a:tc>
                  <a:txBody>
                    <a:bodyPr/>
                    <a:lstStyle/>
                    <a:p>
                      <a:r>
                        <a:rPr lang="ru-RU" sz="1100" dirty="0" smtClean="0"/>
                        <a:t>Количество СОНКО, которым оказана имущественная поддержка</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a16="http://schemas.microsoft.com/office/drawing/2014/main" xmlns="" val="10004"/>
                  </a:ext>
                </a:extLst>
              </a:tr>
              <a:tr h="495055">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6150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normAutofit/>
          </a:bodyPr>
          <a:lstStyle/>
          <a:p>
            <a:pPr algn="ctr"/>
            <a:r>
              <a:rPr lang="ru-RU" sz="1200" dirty="0"/>
              <a:t>Перечень муниципальных программ МО «Тахтамукайский район» на </a:t>
            </a:r>
            <a:r>
              <a:rPr lang="ru-RU" sz="1200" dirty="0" smtClean="0"/>
              <a:t>2023 </a:t>
            </a:r>
            <a:r>
              <a:rPr lang="ru-RU" sz="1200" dirty="0"/>
              <a:t>г. (</a:t>
            </a:r>
            <a:r>
              <a:rPr lang="ru-RU" sz="1200" dirty="0" err="1"/>
              <a:t>тыс.руб</a:t>
            </a:r>
            <a:r>
              <a:rPr lang="ru-RU" sz="1200"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3327584755"/>
              </p:ext>
            </p:extLst>
          </p:nvPr>
        </p:nvGraphicFramePr>
        <p:xfrm>
          <a:off x="395536" y="620688"/>
          <a:ext cx="8424936" cy="498116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xmlns="" val="20000"/>
                    </a:ext>
                  </a:extLst>
                </a:gridCol>
                <a:gridCol w="6768752">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tblGrid>
              <a:tr h="360040">
                <a:tc>
                  <a:txBody>
                    <a:bodyPr/>
                    <a:lstStyle/>
                    <a:p>
                      <a:r>
                        <a:rPr lang="ru-RU" sz="1200" dirty="0"/>
                        <a:t>№</a:t>
                      </a:r>
                    </a:p>
                  </a:txBody>
                  <a:tcPr/>
                </a:tc>
                <a:tc>
                  <a:txBody>
                    <a:bodyPr/>
                    <a:lstStyle/>
                    <a:p>
                      <a:r>
                        <a:rPr lang="ru-RU" sz="1200" dirty="0"/>
                        <a:t>Наименование программы</a:t>
                      </a:r>
                    </a:p>
                  </a:txBody>
                  <a:tcPr/>
                </a:tc>
                <a:tc>
                  <a:txBody>
                    <a:bodyPr/>
                    <a:lstStyle/>
                    <a:p>
                      <a:r>
                        <a:rPr lang="ru-RU" sz="1200" dirty="0"/>
                        <a:t>Сумма</a:t>
                      </a:r>
                    </a:p>
                  </a:txBody>
                  <a:tcPr/>
                </a:tc>
                <a:extLst>
                  <a:ext uri="{0D108BD9-81ED-4DB2-BD59-A6C34878D82A}">
                    <a16:rowId xmlns:a16="http://schemas.microsoft.com/office/drawing/2014/main" xmlns="" val="10000"/>
                  </a:ext>
                </a:extLst>
              </a:tr>
              <a:tr h="360040">
                <a:tc>
                  <a:txBody>
                    <a:bodyPr/>
                    <a:lstStyle/>
                    <a:p>
                      <a:r>
                        <a:rPr lang="ru-RU" sz="1200" i="1" dirty="0"/>
                        <a:t>1</a:t>
                      </a:r>
                    </a:p>
                  </a:txBody>
                  <a:tcPr/>
                </a:tc>
                <a:tc>
                  <a:txBody>
                    <a:bodyPr/>
                    <a:lstStyle/>
                    <a:p>
                      <a:r>
                        <a:rPr lang="ru-RU" sz="1200" i="1" dirty="0"/>
                        <a:t>МП МО «Тахтамукайский район» «Обеспечение деятельности учреждений физической культуры</a:t>
                      </a:r>
                      <a:r>
                        <a:rPr lang="ru-RU" sz="1200" i="1" baseline="0" dirty="0"/>
                        <a:t> и спорта» на </a:t>
                      </a:r>
                      <a:r>
                        <a:rPr lang="ru-RU" sz="1200" i="1" baseline="0" dirty="0" smtClean="0"/>
                        <a:t>2023-2028 </a:t>
                      </a:r>
                      <a:r>
                        <a:rPr lang="ru-RU" sz="1200" i="1" baseline="0" dirty="0"/>
                        <a:t>гг.»</a:t>
                      </a:r>
                      <a:endParaRPr lang="ru-RU" sz="1200" i="1" dirty="0"/>
                    </a:p>
                  </a:txBody>
                  <a:tcPr/>
                </a:tc>
                <a:tc>
                  <a:txBody>
                    <a:bodyPr/>
                    <a:lstStyle/>
                    <a:p>
                      <a:r>
                        <a:rPr lang="ru-RU" sz="1200" i="1" dirty="0" smtClean="0"/>
                        <a:t>94 399,0</a:t>
                      </a:r>
                      <a:endParaRPr lang="ru-RU" sz="1200" i="1" dirty="0"/>
                    </a:p>
                  </a:txBody>
                  <a:tcPr/>
                </a:tc>
                <a:extLst>
                  <a:ext uri="{0D108BD9-81ED-4DB2-BD59-A6C34878D82A}">
                    <a16:rowId xmlns:a16="http://schemas.microsoft.com/office/drawing/2014/main" xmlns="" val="10002"/>
                  </a:ext>
                </a:extLst>
              </a:tr>
              <a:tr h="343272">
                <a:tc>
                  <a:txBody>
                    <a:bodyPr/>
                    <a:lstStyle/>
                    <a:p>
                      <a:r>
                        <a:rPr lang="ru-RU" sz="1200" i="1" dirty="0"/>
                        <a:t>2</a:t>
                      </a:r>
                    </a:p>
                  </a:txBody>
                  <a:tcPr/>
                </a:tc>
                <a:tc>
                  <a:txBody>
                    <a:bodyPr/>
                    <a:lstStyle/>
                    <a:p>
                      <a:r>
                        <a:rPr lang="ru-RU" sz="1200" i="1" dirty="0"/>
                        <a:t>МП</a:t>
                      </a:r>
                      <a:r>
                        <a:rPr lang="ru-RU" sz="1200" i="1" baseline="0" dirty="0"/>
                        <a:t> «Обеспечение деятельности учреждений культуры на </a:t>
                      </a:r>
                      <a:r>
                        <a:rPr lang="ru-RU" sz="1200" i="1" baseline="0" dirty="0" smtClean="0"/>
                        <a:t>2023-2028 </a:t>
                      </a:r>
                      <a:r>
                        <a:rPr lang="ru-RU" sz="1200" i="1" baseline="0" dirty="0"/>
                        <a:t>гг.»</a:t>
                      </a:r>
                      <a:endParaRPr lang="ru-RU" sz="1200" i="1" dirty="0"/>
                    </a:p>
                  </a:txBody>
                  <a:tcPr/>
                </a:tc>
                <a:tc>
                  <a:txBody>
                    <a:bodyPr/>
                    <a:lstStyle/>
                    <a:p>
                      <a:r>
                        <a:rPr lang="ru-RU" sz="1200" i="1" baseline="0" dirty="0"/>
                        <a:t>168 </a:t>
                      </a:r>
                      <a:r>
                        <a:rPr lang="ru-RU" sz="1200" i="1" baseline="0" dirty="0" smtClean="0"/>
                        <a:t>661</a:t>
                      </a:r>
                      <a:r>
                        <a:rPr lang="ru-RU" sz="1200" i="1" dirty="0" smtClean="0"/>
                        <a:t>,0</a:t>
                      </a:r>
                      <a:endParaRPr lang="ru-RU" sz="1200" i="1" dirty="0"/>
                    </a:p>
                  </a:txBody>
                  <a:tcPr/>
                </a:tc>
                <a:extLst>
                  <a:ext uri="{0D108BD9-81ED-4DB2-BD59-A6C34878D82A}">
                    <a16:rowId xmlns:a16="http://schemas.microsoft.com/office/drawing/2014/main" xmlns="" val="10004"/>
                  </a:ext>
                </a:extLst>
              </a:tr>
              <a:tr h="343272">
                <a:tc>
                  <a:txBody>
                    <a:bodyPr/>
                    <a:lstStyle/>
                    <a:p>
                      <a:r>
                        <a:rPr lang="ru-RU" sz="1200" i="1" dirty="0"/>
                        <a:t>3</a:t>
                      </a:r>
                    </a:p>
                  </a:txBody>
                  <a:tcPr/>
                </a:tc>
                <a:tc>
                  <a:txBody>
                    <a:bodyPr/>
                    <a:lstStyle/>
                    <a:p>
                      <a:r>
                        <a:rPr lang="ru-RU" sz="1200" i="1" dirty="0"/>
                        <a:t>МП</a:t>
                      </a:r>
                      <a:r>
                        <a:rPr lang="ru-RU" sz="1200" i="1" baseline="0" dirty="0"/>
                        <a:t> «Развитие малого и среднего предпринимательства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100,0</a:t>
                      </a:r>
                      <a:endParaRPr lang="ru-RU" sz="1200" i="1" dirty="0"/>
                    </a:p>
                  </a:txBody>
                  <a:tcPr/>
                </a:tc>
                <a:extLst>
                  <a:ext uri="{0D108BD9-81ED-4DB2-BD59-A6C34878D82A}">
                    <a16:rowId xmlns:a16="http://schemas.microsoft.com/office/drawing/2014/main" xmlns="" val="10006"/>
                  </a:ext>
                </a:extLst>
              </a:tr>
              <a:tr h="360040">
                <a:tc>
                  <a:txBody>
                    <a:bodyPr/>
                    <a:lstStyle/>
                    <a:p>
                      <a:r>
                        <a:rPr lang="ru-RU" sz="1200" i="1" dirty="0"/>
                        <a:t>4</a:t>
                      </a:r>
                    </a:p>
                  </a:txBody>
                  <a:tcPr/>
                </a:tc>
                <a:tc>
                  <a:txBody>
                    <a:bodyPr/>
                    <a:lstStyle/>
                    <a:p>
                      <a:pPr algn="l"/>
                      <a:r>
                        <a:rPr lang="ru-RU" sz="1200" i="1" dirty="0"/>
                        <a:t>МП «Градостроительное развитие и формирование земельных участков» на </a:t>
                      </a:r>
                      <a:r>
                        <a:rPr lang="ru-RU" sz="1200" i="1" dirty="0" smtClean="0"/>
                        <a:t>2023-2028 </a:t>
                      </a:r>
                      <a:r>
                        <a:rPr lang="ru-RU" sz="1200" i="1" dirty="0"/>
                        <a:t>гг.</a:t>
                      </a:r>
                    </a:p>
                  </a:txBody>
                  <a:tcPr/>
                </a:tc>
                <a:tc>
                  <a:txBody>
                    <a:bodyPr/>
                    <a:lstStyle/>
                    <a:p>
                      <a:r>
                        <a:rPr lang="ru-RU" sz="1200" i="1" dirty="0" smtClean="0"/>
                        <a:t>14 600,0</a:t>
                      </a:r>
                      <a:endParaRPr lang="ru-RU" sz="1200" b="0" i="1" dirty="0"/>
                    </a:p>
                  </a:txBody>
                  <a:tcPr/>
                </a:tc>
                <a:extLst>
                  <a:ext uri="{0D108BD9-81ED-4DB2-BD59-A6C34878D82A}">
                    <a16:rowId xmlns:a16="http://schemas.microsoft.com/office/drawing/2014/main" xmlns="" val="10007"/>
                  </a:ext>
                </a:extLst>
              </a:tr>
              <a:tr h="345936">
                <a:tc>
                  <a:txBody>
                    <a:bodyPr/>
                    <a:lstStyle/>
                    <a:p>
                      <a:r>
                        <a:rPr lang="ru-RU" sz="1200" i="1" dirty="0"/>
                        <a:t>5</a:t>
                      </a:r>
                    </a:p>
                  </a:txBody>
                  <a:tcPr/>
                </a:tc>
                <a:tc>
                  <a:txBody>
                    <a:bodyPr/>
                    <a:lstStyle/>
                    <a:p>
                      <a:r>
                        <a:rPr lang="ru-RU" sz="1200" i="1" dirty="0" smtClean="0"/>
                        <a:t>МП</a:t>
                      </a:r>
                      <a:r>
                        <a:rPr lang="ru-RU" sz="1200" i="1" baseline="0" dirty="0" smtClean="0"/>
                        <a:t> </a:t>
                      </a:r>
                      <a:r>
                        <a:rPr lang="ru-RU" sz="1200" i="1" baseline="0" dirty="0"/>
                        <a:t>«Профилактика правонарушений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900,0</a:t>
                      </a:r>
                    </a:p>
                  </a:txBody>
                  <a:tcPr/>
                </a:tc>
                <a:extLst>
                  <a:ext uri="{0D108BD9-81ED-4DB2-BD59-A6C34878D82A}">
                    <a16:rowId xmlns:a16="http://schemas.microsoft.com/office/drawing/2014/main" xmlns="" val="10009"/>
                  </a:ext>
                </a:extLst>
              </a:tr>
              <a:tr h="525780">
                <a:tc>
                  <a:txBody>
                    <a:bodyPr/>
                    <a:lstStyle/>
                    <a:p>
                      <a:r>
                        <a:rPr lang="ru-RU" sz="1200" i="1" dirty="0"/>
                        <a:t>6</a:t>
                      </a:r>
                    </a:p>
                  </a:txBody>
                  <a:tcPr/>
                </a:tc>
                <a:tc>
                  <a:txBody>
                    <a:bodyPr/>
                    <a:lstStyle/>
                    <a:p>
                      <a:r>
                        <a:rPr lang="ru-RU" sz="1200" i="1" dirty="0" smtClean="0"/>
                        <a:t>МП </a:t>
                      </a:r>
                      <a:r>
                        <a:rPr lang="ru-RU" sz="1200" i="1" dirty="0"/>
                        <a:t>«Основные</a:t>
                      </a:r>
                      <a:r>
                        <a:rPr lang="ru-RU" sz="1200" i="1" baseline="0" dirty="0"/>
                        <a:t> мероприятия по противодействию проявлений терроризма и экстремизма на территории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1 637,0</a:t>
                      </a:r>
                    </a:p>
                  </a:txBody>
                  <a:tcPr/>
                </a:tc>
                <a:extLst>
                  <a:ext uri="{0D108BD9-81ED-4DB2-BD59-A6C34878D82A}">
                    <a16:rowId xmlns:a16="http://schemas.microsoft.com/office/drawing/2014/main" xmlns="" val="10010"/>
                  </a:ext>
                </a:extLst>
              </a:tr>
              <a:tr h="525780">
                <a:tc>
                  <a:txBody>
                    <a:bodyPr/>
                    <a:lstStyle/>
                    <a:p>
                      <a:r>
                        <a:rPr lang="ru-RU" sz="1200" i="1" dirty="0"/>
                        <a:t>7</a:t>
                      </a:r>
                    </a:p>
                  </a:txBody>
                  <a:tcPr/>
                </a:tc>
                <a:tc>
                  <a:txBody>
                    <a:bodyPr/>
                    <a:lstStyle/>
                    <a:p>
                      <a:r>
                        <a:rPr lang="ru-RU" sz="1200" i="1" dirty="0" smtClean="0"/>
                        <a:t>МП </a:t>
                      </a:r>
                      <a:r>
                        <a:rPr lang="ru-RU" sz="1200" i="1" dirty="0"/>
                        <a:t>«Комплексные меры противодействия злоупотреблению наркотиками и их незаконному обороту на территории </a:t>
                      </a:r>
                      <a:r>
                        <a:rPr lang="ru-RU" sz="1200" i="1" dirty="0" err="1"/>
                        <a:t>Тахтамукайского</a:t>
                      </a:r>
                      <a:r>
                        <a:rPr lang="ru-RU" sz="1200" i="1" dirty="0"/>
                        <a:t> района» на </a:t>
                      </a:r>
                      <a:r>
                        <a:rPr lang="ru-RU" sz="1200" i="1" dirty="0" smtClean="0"/>
                        <a:t>2023-2028 </a:t>
                      </a:r>
                      <a:r>
                        <a:rPr lang="ru-RU" sz="1200" i="1" dirty="0"/>
                        <a:t>гг.</a:t>
                      </a:r>
                    </a:p>
                  </a:txBody>
                  <a:tcPr/>
                </a:tc>
                <a:tc>
                  <a:txBody>
                    <a:bodyPr/>
                    <a:lstStyle/>
                    <a:p>
                      <a:r>
                        <a:rPr lang="ru-RU" sz="1200" i="1" dirty="0" smtClean="0"/>
                        <a:t>150,0</a:t>
                      </a:r>
                      <a:endParaRPr lang="ru-RU" sz="1200" i="1" dirty="0"/>
                    </a:p>
                  </a:txBody>
                  <a:tcPr/>
                </a:tc>
                <a:extLst>
                  <a:ext uri="{0D108BD9-81ED-4DB2-BD59-A6C34878D82A}">
                    <a16:rowId xmlns:a16="http://schemas.microsoft.com/office/drawing/2014/main" xmlns="" val="10011"/>
                  </a:ext>
                </a:extLst>
              </a:tr>
              <a:tr h="316592">
                <a:tc>
                  <a:txBody>
                    <a:bodyPr/>
                    <a:lstStyle/>
                    <a:p>
                      <a:r>
                        <a:rPr lang="ru-RU" sz="1200" i="1" dirty="0"/>
                        <a:t>8</a:t>
                      </a:r>
                    </a:p>
                  </a:txBody>
                  <a:tcPr/>
                </a:tc>
                <a:tc>
                  <a:txBody>
                    <a:bodyPr/>
                    <a:lstStyle/>
                    <a:p>
                      <a:r>
                        <a:rPr lang="ru-RU" sz="1200" i="1" dirty="0" smtClean="0"/>
                        <a:t>МП</a:t>
                      </a:r>
                      <a:r>
                        <a:rPr lang="ru-RU" sz="1200" i="1" baseline="0" dirty="0" smtClean="0"/>
                        <a:t> </a:t>
                      </a:r>
                      <a:r>
                        <a:rPr lang="ru-RU" sz="1200" i="1" baseline="0" dirty="0"/>
                        <a:t>«Обеспечение безопасности дорожного движения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110,0</a:t>
                      </a:r>
                    </a:p>
                  </a:txBody>
                  <a:tcPr/>
                </a:tc>
                <a:extLst>
                  <a:ext uri="{0D108BD9-81ED-4DB2-BD59-A6C34878D82A}">
                    <a16:rowId xmlns:a16="http://schemas.microsoft.com/office/drawing/2014/main" xmlns="" val="10012"/>
                  </a:ext>
                </a:extLst>
              </a:tr>
              <a:tr h="525780">
                <a:tc>
                  <a:txBody>
                    <a:bodyPr/>
                    <a:lstStyle/>
                    <a:p>
                      <a:r>
                        <a:rPr lang="ru-RU" sz="1200" i="1" dirty="0"/>
                        <a:t>9</a:t>
                      </a:r>
                    </a:p>
                  </a:txBody>
                  <a:tcPr/>
                </a:tc>
                <a:tc>
                  <a:txBody>
                    <a:bodyPr/>
                    <a:lstStyle/>
                    <a:p>
                      <a:r>
                        <a:rPr lang="ru-RU" sz="1200" i="1" dirty="0" smtClean="0"/>
                        <a:t>МП </a:t>
                      </a:r>
                      <a:r>
                        <a:rPr lang="ru-RU" sz="1200" i="1" dirty="0"/>
                        <a:t>«Санитарное и экологическое благополучие МО «Тахтамукайский район» на </a:t>
                      </a:r>
                      <a:r>
                        <a:rPr lang="ru-RU" sz="1200" i="1" dirty="0" smtClean="0"/>
                        <a:t>2023-2028 </a:t>
                      </a:r>
                      <a:r>
                        <a:rPr lang="ru-RU" sz="1200" i="1" dirty="0"/>
                        <a:t>гг.»</a:t>
                      </a:r>
                    </a:p>
                  </a:txBody>
                  <a:tcPr/>
                </a:tc>
                <a:tc>
                  <a:txBody>
                    <a:bodyPr/>
                    <a:lstStyle/>
                    <a:p>
                      <a:r>
                        <a:rPr lang="ru-RU" sz="1200" i="1" dirty="0" smtClean="0"/>
                        <a:t>4 075,0</a:t>
                      </a:r>
                      <a:endParaRPr lang="ru-RU" sz="1200" i="1" dirty="0"/>
                    </a:p>
                  </a:txBody>
                  <a:tcPr/>
                </a:tc>
                <a:extLst>
                  <a:ext uri="{0D108BD9-81ED-4DB2-BD59-A6C34878D82A}">
                    <a16:rowId xmlns:a16="http://schemas.microsoft.com/office/drawing/2014/main" xmlns="" val="10013"/>
                  </a:ext>
                </a:extLst>
              </a:tr>
              <a:tr h="525780">
                <a:tc>
                  <a:txBody>
                    <a:bodyPr/>
                    <a:lstStyle/>
                    <a:p>
                      <a:r>
                        <a:rPr lang="ru-RU" sz="1200" i="1" dirty="0"/>
                        <a:t>10</a:t>
                      </a:r>
                    </a:p>
                  </a:txBody>
                  <a:tcPr/>
                </a:tc>
                <a:tc>
                  <a:txBody>
                    <a:bodyPr/>
                    <a:lstStyle/>
                    <a:p>
                      <a:r>
                        <a:rPr lang="ru-RU" sz="1200" i="1" dirty="0" smtClean="0"/>
                        <a:t>МП </a:t>
                      </a:r>
                      <a:r>
                        <a:rPr lang="ru-RU" sz="1200" i="1" dirty="0"/>
                        <a:t>«Профилактика безнадзорности и правонарушений среди несовершеннолетних на </a:t>
                      </a:r>
                      <a:r>
                        <a:rPr lang="ru-RU" sz="1200" i="1" dirty="0" smtClean="0"/>
                        <a:t>2023-2028 </a:t>
                      </a:r>
                      <a:r>
                        <a:rPr lang="ru-RU" sz="1200" i="1" dirty="0"/>
                        <a:t>гг.»</a:t>
                      </a:r>
                    </a:p>
                  </a:txBody>
                  <a:tcPr/>
                </a:tc>
                <a:tc>
                  <a:txBody>
                    <a:bodyPr/>
                    <a:lstStyle/>
                    <a:p>
                      <a:r>
                        <a:rPr lang="ru-RU" sz="1200" i="1" dirty="0"/>
                        <a:t>200,0</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599642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04623873"/>
              </p:ext>
            </p:extLst>
          </p:nvPr>
        </p:nvGraphicFramePr>
        <p:xfrm>
          <a:off x="107504" y="404664"/>
          <a:ext cx="8712968" cy="6050895"/>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xmlns="" val="20000"/>
                    </a:ext>
                  </a:extLst>
                </a:gridCol>
                <a:gridCol w="712879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11</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«Энергосбережение и </a:t>
                      </a:r>
                      <a:r>
                        <a:rPr kumimoji="0" lang="ru-RU" sz="1200" i="1" u="none" strike="noStrike" cap="none" normalizeH="0" baseline="0" dirty="0" err="1">
                          <a:ln>
                            <a:noFill/>
                          </a:ln>
                          <a:effectLst/>
                        </a:rPr>
                        <a:t>энергоэффективность</a:t>
                      </a:r>
                      <a:r>
                        <a:rPr kumimoji="0" lang="ru-RU" sz="1200" i="1" u="none" strike="noStrike" cap="none" normalizeH="0" baseline="0" dirty="0">
                          <a:ln>
                            <a:noFill/>
                          </a:ln>
                          <a:effectLst/>
                        </a:rPr>
                        <a:t> на объектах социальной сферы МО «Тахтамукайский район» РА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900,0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0"/>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«Гармонизация межнациональных отношений и развития национальных культур на территории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100,0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1"/>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13</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социально-значимых объектов жизнеобеспечения резервными источниками энергосбережения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 </a:t>
                      </a:r>
                      <a:r>
                        <a:rPr kumimoji="0" lang="ru-RU" sz="1200" i="1" u="none" strike="noStrike" cap="none" normalizeH="0" baseline="0" dirty="0" smtClean="0">
                          <a:ln>
                            <a:noFill/>
                          </a:ln>
                          <a:effectLst/>
                        </a:rPr>
                        <a:t>580,0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2"/>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14</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«Управление муниципальными финансами и муниципальным долгом»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43 317,0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3"/>
                  </a:ext>
                </a:extLst>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«Улучшение демографической ситуации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1 100,0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04"/>
                  </a:ext>
                </a:extLst>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solidFill>
                            <a:schemeClr val="tx1"/>
                          </a:solidFill>
                          <a:effectLst/>
                        </a:rPr>
                        <a:t>16</a:t>
                      </a:r>
                      <a:endParaRPr kumimoji="0" lang="ru-RU" sz="1200" b="0" i="1"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tx1"/>
                          </a:solidFill>
                          <a:effectLst/>
                        </a:rPr>
                        <a:t>МП </a:t>
                      </a:r>
                      <a:r>
                        <a:rPr kumimoji="0" lang="ru-RU" sz="1200" i="1" u="none" strike="noStrike" cap="none" normalizeH="0" baseline="0" dirty="0">
                          <a:ln>
                            <a:noFill/>
                          </a:ln>
                          <a:solidFill>
                            <a:schemeClr val="tx1"/>
                          </a:solidFill>
                          <a:effectLst/>
                        </a:rPr>
                        <a:t>«Комплексное развитие сельских территорий МО «Тахтамукайский район» на </a:t>
                      </a:r>
                      <a:r>
                        <a:rPr kumimoji="0" lang="ru-RU" sz="1200" i="1" u="none" strike="noStrike" cap="none" normalizeH="0" baseline="0" dirty="0" smtClean="0">
                          <a:ln>
                            <a:noFill/>
                          </a:ln>
                          <a:solidFill>
                            <a:schemeClr val="tx1"/>
                          </a:solidFill>
                          <a:effectLst/>
                        </a:rPr>
                        <a:t>2023-2028 </a:t>
                      </a:r>
                      <a:r>
                        <a:rPr kumimoji="0" lang="ru-RU" sz="1200" i="1" u="none" strike="noStrike" cap="none" normalizeH="0" baseline="0" dirty="0">
                          <a:ln>
                            <a:noFill/>
                          </a:ln>
                          <a:solidFill>
                            <a:schemeClr val="tx1"/>
                          </a:solidFill>
                          <a:effectLst/>
                        </a:rPr>
                        <a:t>гг.»</a:t>
                      </a:r>
                      <a:endParaRPr kumimoji="0" lang="ru-RU" sz="1200" b="0" i="1"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mn-lt"/>
                          <a:cs typeface="+mn-cs"/>
                        </a:rPr>
                        <a:t>150,00</a:t>
                      </a:r>
                      <a:endParaRPr kumimoji="0" lang="ru-RU" sz="1200" b="0" i="1" u="none" strike="noStrike" cap="none" normalizeH="0" baseline="0" dirty="0">
                        <a:ln>
                          <a:noFill/>
                        </a:ln>
                        <a:solidFill>
                          <a:schemeClr val="tx1"/>
                        </a:solidFill>
                        <a:effectLst/>
                        <a:latin typeface="Calibri" pitchFamily="34" charset="0"/>
                        <a:cs typeface="Arial" charset="0"/>
                      </a:endParaRPr>
                    </a:p>
                  </a:txBody>
                  <a:tcPr horzOverflow="overflow"/>
                </a:tc>
                <a:extLst>
                  <a:ext uri="{0D108BD9-81ED-4DB2-BD59-A6C34878D82A}">
                    <a16:rowId xmlns:a16="http://schemas.microsoft.com/office/drawing/2014/main" xmlns="" val="10006"/>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17</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жильем молодых семей на территории  сельских поселений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5 310,0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7"/>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18</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«Молодежная политика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500,0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09"/>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19</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МП «Развитие образования»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1 </a:t>
                      </a:r>
                      <a:r>
                        <a:rPr kumimoji="0" lang="ru-RU" sz="1200" b="0" i="1" u="none" strike="noStrike" cap="none" normalizeH="0" baseline="0" dirty="0" smtClean="0">
                          <a:ln>
                            <a:noFill/>
                          </a:ln>
                          <a:solidFill>
                            <a:srgbClr val="000000"/>
                          </a:solidFill>
                          <a:effectLst/>
                          <a:latin typeface="+mn-lt"/>
                          <a:cs typeface="Arial" charset="0"/>
                        </a:rPr>
                        <a:t>309 379,0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10"/>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МО «Тахтамукайский район» «Укрепление общественного здоровья в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21</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«Строительство, реконструкция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61 881,0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1480"/>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17804054"/>
              </p:ext>
            </p:extLst>
          </p:nvPr>
        </p:nvGraphicFramePr>
        <p:xfrm>
          <a:off x="4" y="116617"/>
          <a:ext cx="9036494" cy="8828064"/>
        </p:xfrm>
        <a:graphic>
          <a:graphicData uri="http://schemas.openxmlformats.org/drawingml/2006/table">
            <a:tbl>
              <a:tblPr>
                <a:tableStyleId>{5C22544A-7EE6-4342-B048-85BDC9FD1C3A}</a:tableStyleId>
              </a:tblPr>
              <a:tblGrid>
                <a:gridCol w="2161324"/>
                <a:gridCol w="420530"/>
                <a:gridCol w="645464"/>
                <a:gridCol w="645464"/>
                <a:gridCol w="645464"/>
                <a:gridCol w="645464"/>
                <a:gridCol w="645464"/>
                <a:gridCol w="645464"/>
                <a:gridCol w="645464"/>
                <a:gridCol w="645464"/>
                <a:gridCol w="645464"/>
                <a:gridCol w="645464"/>
              </a:tblGrid>
              <a:tr h="254746">
                <a:tc>
                  <a:txBody>
                    <a:bodyPr/>
                    <a:lstStyle/>
                    <a:p>
                      <a:pPr algn="l" fontAlgn="ctr"/>
                      <a:r>
                        <a:rPr lang="ru-RU" sz="800" u="none" strike="noStrike" dirty="0">
                          <a:effectLst/>
                        </a:rPr>
                        <a:t>Подраздел C10: Производство пищевых продуктов</a:t>
                      </a:r>
                      <a:endParaRPr lang="ru-RU" sz="800" b="0" i="0" u="none" strike="noStrike" dirty="0">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6059,500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6330,650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6401,610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6596,283</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6661,224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6863,865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7036,144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7321,342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104,47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104,20</a:t>
                      </a:r>
                      <a:endParaRPr lang="ru-RU" sz="800" b="0" i="1" u="none" strike="noStrike">
                        <a:effectLst/>
                        <a:latin typeface="Times New Roman"/>
                      </a:endParaRPr>
                    </a:p>
                  </a:txBody>
                  <a:tcPr marL="3318" marR="3318" marT="3318" marB="0" anchor="ctr"/>
                </a:tc>
              </a:tr>
              <a:tr h="129083">
                <a:tc>
                  <a:txBody>
                    <a:bodyPr/>
                    <a:lstStyle/>
                    <a:p>
                      <a:pPr algn="l" fontAlgn="ctr"/>
                      <a:r>
                        <a:rPr lang="ru-RU" sz="800" u="none" strike="noStrike">
                          <a:effectLst/>
                        </a:rPr>
                        <a:t>Подраздел </a:t>
                      </a:r>
                      <a:r>
                        <a:rPr lang="en-US" sz="800" u="none" strike="noStrike">
                          <a:effectLst/>
                        </a:rPr>
                        <a:t>C11: </a:t>
                      </a:r>
                      <a:r>
                        <a:rPr lang="ru-RU" sz="800" u="none" strike="noStrike">
                          <a:effectLst/>
                        </a:rPr>
                        <a:t>Производство напитков</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702,434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789,536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806,906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820,358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845,944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860,046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896,514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920,396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112,40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103,90</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C17: Производство бумаги и бумажных изделий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2708,146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3046,850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dirty="0">
                          <a:effectLst/>
                        </a:rPr>
                        <a:t>3083,451</a:t>
                      </a:r>
                      <a:endParaRPr lang="ru-RU" sz="800" b="0" i="1" u="none" strike="noStrike" dirty="0">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3161,893</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3196,652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3272,777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3380,335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3495,365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112,51</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103,78</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C20: Производство химических веществ и химических продуктов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567,094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850,978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865,054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877,002</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884,217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905,136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908,809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936,756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150,06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103,06</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C22: Производство резиновых и пластмассовых изделий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3547,274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4284,028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4298,070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4477,892</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4481,802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4671,039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4696,322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4895,538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120,77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104,53</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C23: Производство прочей неметаллической минеральной продукции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210,294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280,434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283,771</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289,920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291,322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300,284</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300,559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311,842</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133,35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103,38</a:t>
                      </a:r>
                      <a:endParaRPr lang="ru-RU" sz="800" b="0" i="1" u="none" strike="noStrike">
                        <a:effectLst/>
                        <a:latin typeface="Times New Roman"/>
                      </a:endParaRPr>
                    </a:p>
                  </a:txBody>
                  <a:tcPr marL="3318" marR="3318" marT="3318" marB="0" anchor="ctr"/>
                </a:tc>
              </a:tr>
              <a:tr h="380408">
                <a:tc>
                  <a:txBody>
                    <a:bodyPr/>
                    <a:lstStyle/>
                    <a:p>
                      <a:pPr algn="l" fontAlgn="ctr"/>
                      <a:r>
                        <a:rPr lang="ru-RU" sz="800" u="none" strike="noStrike">
                          <a:effectLst/>
                        </a:rPr>
                        <a:t>Подраздел C25: Производство готовых металлических изделий, кроме машин и оборудования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1929,554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2119,654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2120,340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2217,532</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2221,118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2323,808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2321,395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2411,388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109,85</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104,62</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C27: Производство электрического оборудования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28,995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28,415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28,699</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29,045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29,390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29,773</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30,659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31,088</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98,00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102,22</a:t>
                      </a:r>
                      <a:endParaRPr lang="ru-RU" sz="800" b="0" i="1" u="none" strike="noStrike">
                        <a:effectLst/>
                        <a:latin typeface="Times New Roman"/>
                      </a:endParaRPr>
                    </a:p>
                  </a:txBody>
                  <a:tcPr marL="3318" marR="3318" marT="3318" marB="0" anchor="ctr"/>
                </a:tc>
              </a:tr>
              <a:tr h="129083">
                <a:tc>
                  <a:txBody>
                    <a:bodyPr/>
                    <a:lstStyle/>
                    <a:p>
                      <a:pPr algn="l" fontAlgn="ctr"/>
                      <a:r>
                        <a:rPr lang="ru-RU" sz="800" u="none" strike="noStrike">
                          <a:effectLst/>
                        </a:rPr>
                        <a:t>Подраздел </a:t>
                      </a:r>
                      <a:r>
                        <a:rPr lang="en-US" sz="800" u="none" strike="noStrike">
                          <a:effectLst/>
                        </a:rPr>
                        <a:t>C31: </a:t>
                      </a:r>
                      <a:r>
                        <a:rPr lang="ru-RU" sz="800" u="none" strike="noStrike">
                          <a:effectLst/>
                        </a:rPr>
                        <a:t>Производство мебели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"_"</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40,868</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41,686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41,894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43,605</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43,407</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44,663</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45,369</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46,816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102,00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104,60</a:t>
                      </a:r>
                      <a:endParaRPr lang="ru-RU" sz="800" b="0" i="1" u="none" strike="noStrike">
                        <a:effectLst/>
                        <a:latin typeface="Times New Roman"/>
                      </a:endParaRPr>
                    </a:p>
                  </a:txBody>
                  <a:tcPr marL="3318" marR="3318" marT="3318" marB="0" anchor="ctr"/>
                </a:tc>
              </a:tr>
              <a:tr h="254746">
                <a:tc>
                  <a:txBody>
                    <a:bodyPr/>
                    <a:lstStyle/>
                    <a:p>
                      <a:pPr algn="l" fontAlgn="ctr"/>
                      <a:r>
                        <a:rPr lang="ru-RU" sz="800" u="none" strike="noStrike">
                          <a:effectLst/>
                        </a:rPr>
                        <a:t>Подраздел C32: Производство прочих готовых изделий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739,127</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761,300</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770,436</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788,734</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792,066</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811,669</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823,091</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844,277</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103,00</a:t>
                      </a:r>
                      <a:endParaRPr lang="ru-RU" sz="800" b="0" i="1" u="none" strike="noStrike">
                        <a:effectLst/>
                        <a:latin typeface="Times New Roman"/>
                      </a:endParaRPr>
                    </a:p>
                  </a:txBody>
                  <a:tcPr marL="3318" marR="3318" marT="3318" marB="0" anchor="ctr"/>
                </a:tc>
                <a:tc>
                  <a:txBody>
                    <a:bodyPr/>
                    <a:lstStyle/>
                    <a:p>
                      <a:pPr algn="ctr" fontAlgn="ctr"/>
                      <a:r>
                        <a:rPr lang="ru-RU" sz="800" u="none" strike="noStrike">
                          <a:effectLst/>
                        </a:rPr>
                        <a:t>103,60</a:t>
                      </a:r>
                      <a:endParaRPr lang="ru-RU" sz="800" b="0" i="1" u="none" strike="noStrike">
                        <a:effectLst/>
                        <a:latin typeface="Times New Roman"/>
                      </a:endParaRPr>
                    </a:p>
                  </a:txBody>
                  <a:tcPr marL="3318" marR="3318" marT="3318" marB="0" anchor="ctr"/>
                </a:tc>
              </a:tr>
              <a:tr h="380408">
                <a:tc>
                  <a:txBody>
                    <a:bodyPr/>
                    <a:lstStyle/>
                    <a:p>
                      <a:pPr algn="l" fontAlgn="ctr"/>
                      <a:r>
                        <a:rPr lang="ru-RU" sz="800" u="none" strike="noStrike">
                          <a:effectLst/>
                        </a:rPr>
                        <a:t>Раздел D: Обеспечение электрической энергией, газом и паром; кондиционирование воздуха</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105,941</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112,578</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112,806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115,182</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116,308</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120,180</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125,436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131,139</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106,26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102,31</a:t>
                      </a:r>
                      <a:endParaRPr lang="ru-RU" sz="800" b="1" i="0" u="none" strike="noStrike">
                        <a:effectLst/>
                        <a:latin typeface="Times New Roman"/>
                      </a:endParaRPr>
                    </a:p>
                  </a:txBody>
                  <a:tcPr marL="3318" marR="3318" marT="3318" marB="0" anchor="ctr"/>
                </a:tc>
              </a:tr>
              <a:tr h="380408">
                <a:tc>
                  <a:txBody>
                    <a:bodyPr/>
                    <a:lstStyle/>
                    <a:p>
                      <a:pPr algn="l" fontAlgn="ctr"/>
                      <a:r>
                        <a:rPr lang="ru-RU" sz="800" u="none" strike="noStrike">
                          <a:effectLst/>
                        </a:rPr>
                        <a:t>Раздел Е: Водоснабжение; водоотведение, организация сбора и утилизации отходов, деятельность по ликвидации загрязнений</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992,251</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1171,694</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1183,127</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1232,706</a:t>
                      </a:r>
                      <a:endParaRPr lang="ru-RU" sz="800" b="1"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1252,546</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1318,219</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1354,622</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1441,040</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118,08</a:t>
                      </a:r>
                      <a:endParaRPr lang="ru-RU" sz="800" b="1" i="0" u="none" strike="noStrike">
                        <a:effectLst/>
                        <a:latin typeface="Times New Roman"/>
                      </a:endParaRPr>
                    </a:p>
                  </a:txBody>
                  <a:tcPr marL="3318" marR="3318" marT="3318" marB="0" anchor="ctr"/>
                </a:tc>
                <a:tc>
                  <a:txBody>
                    <a:bodyPr/>
                    <a:lstStyle/>
                    <a:p>
                      <a:pPr algn="ctr" fontAlgn="ctr"/>
                      <a:r>
                        <a:rPr lang="ru-RU" sz="800" u="none" strike="noStrike">
                          <a:effectLst/>
                        </a:rPr>
                        <a:t>105,21</a:t>
                      </a:r>
                      <a:endParaRPr lang="ru-RU" sz="800" b="1" i="0" u="none" strike="noStrike">
                        <a:effectLst/>
                        <a:latin typeface="Times New Roman"/>
                      </a:endParaRPr>
                    </a:p>
                  </a:txBody>
                  <a:tcPr marL="3318" marR="3318" marT="3318" marB="0" anchor="ctr"/>
                </a:tc>
              </a:tr>
              <a:tr h="254746">
                <a:tc>
                  <a:txBody>
                    <a:bodyPr/>
                    <a:lstStyle/>
                    <a:p>
                      <a:pPr algn="l" fontAlgn="ctr"/>
                      <a:r>
                        <a:rPr lang="ru-RU" sz="800" u="none" strike="noStrike" dirty="0">
                          <a:effectLst/>
                        </a:rPr>
                        <a:t>Производство важнейших видов промышленной продукции:</a:t>
                      </a:r>
                      <a:endParaRPr lang="ru-RU" sz="800" b="1" i="1" u="none" strike="noStrike" dirty="0">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dirty="0">
                          <a:effectLst/>
                        </a:rPr>
                        <a:t> </a:t>
                      </a:r>
                      <a:endParaRPr lang="ru-RU" sz="800" b="0" i="0" u="none" strike="noStrike" dirty="0">
                        <a:effectLst/>
                        <a:latin typeface="Times New Roman"/>
                      </a:endParaRPr>
                    </a:p>
                  </a:txBody>
                  <a:tcPr marL="3318" marR="3318" marT="3318" marB="0" anchor="ctr"/>
                </a:tc>
              </a:tr>
              <a:tr h="129083">
                <a:tc>
                  <a:txBody>
                    <a:bodyPr/>
                    <a:lstStyle/>
                    <a:p>
                      <a:pPr algn="l" fontAlgn="ctr"/>
                      <a:r>
                        <a:rPr lang="ru-RU" sz="800" u="none" strike="noStrike">
                          <a:effectLst/>
                        </a:rPr>
                        <a:t>гравий керамзитовый</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тыс.м3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115,100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151,000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158,000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160,000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127,72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104,08</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керамзит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тыс.м3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52,400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101,15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107,55</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блоки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121,000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109,09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104,17</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производство ПЭТ -преформ</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млн. шт.</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1157,000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1600,000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112,00</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водоснабжение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тыс.м3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7382,000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6213,000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6358,000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6429,000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6503,000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6574,000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6652,000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6725,000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84,16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103,48</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производство теплоэнергии</a:t>
                      </a:r>
                      <a:endParaRPr lang="ru-RU" sz="800" b="0" i="0" u="none" strike="noStrike">
                        <a:solidFill>
                          <a:srgbClr val="000000"/>
                        </a:solidFill>
                        <a:effectLst/>
                        <a:latin typeface="Times New Roman"/>
                      </a:endParaRPr>
                    </a:p>
                  </a:txBody>
                  <a:tcPr marL="3318" marR="3318" marT="3318" marB="0" anchor="ctr"/>
                </a:tc>
                <a:tc>
                  <a:txBody>
                    <a:bodyPr/>
                    <a:lstStyle/>
                    <a:p>
                      <a:pPr algn="ctr" fontAlgn="t"/>
                      <a:r>
                        <a:rPr lang="ru-RU" sz="800" u="none" strike="noStrike">
                          <a:effectLst/>
                        </a:rPr>
                        <a:t>тыс.Гкал</a:t>
                      </a:r>
                      <a:endParaRPr lang="ru-RU" sz="800" b="0" i="0" u="none" strike="noStrike">
                        <a:solidFill>
                          <a:srgbClr val="000000"/>
                        </a:solidFill>
                        <a:effectLst/>
                        <a:latin typeface="Times New Roman"/>
                      </a:endParaRPr>
                    </a:p>
                  </a:txBody>
                  <a:tcPr marL="3318" marR="3318" marT="3318" marB="0"/>
                </a:tc>
                <a:tc>
                  <a:txBody>
                    <a:bodyPr/>
                    <a:lstStyle/>
                    <a:p>
                      <a:pPr algn="ctr" fontAlgn="ctr"/>
                      <a:r>
                        <a:rPr lang="ru-RU" sz="800" u="none" strike="noStrike">
                          <a:effectLst/>
                        </a:rPr>
                        <a:t>70,700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54,550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59,550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62,100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62,550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64,100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66,800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69,600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77,16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113,84</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химическая продукция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13390,000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17600,000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17800,000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17800,000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19000,000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131,44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101,14</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стиральные машины</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тыс.штук</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49,000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99,000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102,000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173,47</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металлические банки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тыс.штук</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268231,0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332000,0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333500,0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360000,0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123,03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101,06</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металлические крышки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тыс.штук</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117313,0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237000,0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239500,0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241000,0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242000,0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244000,0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245000,0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247000,0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202,02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101,69</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 Продукты питания</a:t>
                      </a:r>
                      <a:endParaRPr lang="ru-RU" sz="800" b="0" i="1"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кондитерские изделия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тонн</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30110,000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31200,000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31500,000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31700,000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32000,000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32500,000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33500,000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103,62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101,60</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фруктовые напитки</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туб.</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254467,370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260000,000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261000,000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263000,000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265000,000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267000,000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269000,000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271000,000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102,17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101,15</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замороженная плодоовощная продукция</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тонн</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34268,000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34700,000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34900,000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35200,000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35000,000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35500,000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101,26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101,44</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              Сельское хозяйство</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4746">
                <a:tc>
                  <a:txBody>
                    <a:bodyPr/>
                    <a:lstStyle/>
                    <a:p>
                      <a:pPr algn="l" fontAlgn="ctr"/>
                      <a:r>
                        <a:rPr lang="ru-RU" sz="800" u="none" strike="noStrike">
                          <a:effectLst/>
                        </a:rPr>
                        <a:t>Валовая продукция сельского хозяйства в сельскохозяйствен-ных предприятиях</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1922,900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2191,100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2283,300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2290,100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2381,800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2391,200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2491,900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2504,300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113,95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104,52</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Строительство </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4746">
                <a:tc>
                  <a:txBody>
                    <a:bodyPr/>
                    <a:lstStyle/>
                    <a:p>
                      <a:pPr algn="l" fontAlgn="ctr"/>
                      <a:r>
                        <a:rPr lang="ru-RU" sz="800" u="none" strike="noStrike">
                          <a:effectLst/>
                        </a:rPr>
                        <a:t>Объем работ, выполненных по договорам строительного подряда</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3829,050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5270,000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5428,100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5480,800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5676,160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5727,440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5988,350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6071,080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137,63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104,00</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Розничная торговля</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Оборот розничной торговли</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77503,000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92048,760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98848,410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99559,940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105372,400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108719,460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112874,910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119852,330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118,77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108,16</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Общественное питание </a:t>
                      </a:r>
                      <a:endParaRPr lang="ru-RU" sz="800" b="1" i="1" u="none" strike="noStrike">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Оборот общественного питания</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1528,600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1792,020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1935,660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1947,470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2043,280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2100,310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2167,510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2271,700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117,23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108,67</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Объем платных услуг населению</a:t>
                      </a:r>
                      <a:endParaRPr lang="ru-RU" sz="800" b="1" i="1" u="none" strike="noStrike">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Объем платных услуг населению</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2522,600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2957,300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3197,530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3220,050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3358,690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3482,810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3545,430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3777,870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117,23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108,88</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Финансы</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083">
                <a:tc>
                  <a:txBody>
                    <a:bodyPr/>
                    <a:lstStyle/>
                    <a:p>
                      <a:pPr algn="l" fontAlgn="ctr"/>
                      <a:r>
                        <a:rPr lang="ru-RU" sz="800" u="none" strike="noStrike">
                          <a:effectLst/>
                        </a:rPr>
                        <a:t>Налогооблагаемая прибыль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8448,102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8505,499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8548,026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8556,532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8616,411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8633,541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8702,575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8719,876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100,60</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Налог на прибыль</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1520,658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1530,989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1538,644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1540,175</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1550,954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1554,037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1566,464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1569,578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100,60</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Стоимость основных фондов</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 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23905,159</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25110,800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26065,010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26366,314</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27368,260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27684,630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28900,883</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29234,970</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105,04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105,00</a:t>
                      </a:r>
                      <a:endParaRPr lang="ru-RU" sz="800" b="0" i="0" u="none" strike="noStrike">
                        <a:effectLst/>
                        <a:latin typeface="Times New Roman"/>
                      </a:endParaRPr>
                    </a:p>
                  </a:txBody>
                  <a:tcPr marL="3318" marR="3318" marT="3318" marB="0" anchor="ctr"/>
                </a:tc>
              </a:tr>
              <a:tr h="254746">
                <a:tc>
                  <a:txBody>
                    <a:bodyPr/>
                    <a:lstStyle/>
                    <a:p>
                      <a:pPr algn="l" fontAlgn="ctr"/>
                      <a:r>
                        <a:rPr lang="ru-RU" sz="800" u="none" strike="noStrike">
                          <a:effectLst/>
                        </a:rPr>
                        <a:t>Амортизационные отчисления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млн. руб.</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1895,721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1977,122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2059,711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2084,500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2162,696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2194,978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2268,668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2309,117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104,29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105,43</a:t>
                      </a:r>
                      <a:endParaRPr lang="ru-RU" sz="800" b="0" i="0" u="none" strike="noStrike">
                        <a:effectLst/>
                        <a:latin typeface="Times New Roman"/>
                      </a:endParaRPr>
                    </a:p>
                  </a:txBody>
                  <a:tcPr marL="3318" marR="3318" marT="3318" marB="0" anchor="ctr"/>
                </a:tc>
              </a:tr>
              <a:tr h="129083">
                <a:tc gridSpan="12">
                  <a:txBody>
                    <a:bodyPr/>
                    <a:lstStyle/>
                    <a:p>
                      <a:pPr algn="ctr" fontAlgn="ctr"/>
                      <a:r>
                        <a:rPr lang="ru-RU" sz="800" u="none" strike="noStrike">
                          <a:effectLst/>
                        </a:rPr>
                        <a:t>ФОТ</a:t>
                      </a:r>
                      <a:endParaRPr lang="ru-RU" sz="800" b="1" i="1" u="none" strike="noStrike">
                        <a:solidFill>
                          <a:srgbClr val="000000"/>
                        </a:solidFill>
                        <a:effectLst/>
                        <a:latin typeface="Times New Roman"/>
                      </a:endParaRPr>
                    </a:p>
                  </a:txBody>
                  <a:tcPr marL="3318" marR="3318" marT="331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4746">
                <a:tc>
                  <a:txBody>
                    <a:bodyPr/>
                    <a:lstStyle/>
                    <a:p>
                      <a:pPr algn="l" fontAlgn="ctr"/>
                      <a:r>
                        <a:rPr lang="ru-RU" sz="800" u="none" strike="noStrike">
                          <a:effectLst/>
                        </a:rPr>
                        <a:t>Фонд оплаты труда по полному кругу предприятий</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8473,268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9069,806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9886,741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9917,589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10755,406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10796,273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11552,321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11613,173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109,35</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 по крупным и средним предприятиям </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7090,100</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7586,047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8296,154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8319,93</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9053,992</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9085,669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9731,78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9783,296</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106,99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109,67</a:t>
                      </a:r>
                      <a:endParaRPr lang="ru-RU" sz="800" b="0" i="0" u="none" strike="noStrike">
                        <a:effectLst/>
                        <a:latin typeface="Times New Roman"/>
                      </a:endParaRPr>
                    </a:p>
                  </a:txBody>
                  <a:tcPr marL="3318" marR="3318" marT="3318" marB="0" anchor="ctr"/>
                </a:tc>
              </a:tr>
              <a:tr h="129083">
                <a:tc>
                  <a:txBody>
                    <a:bodyPr/>
                    <a:lstStyle/>
                    <a:p>
                      <a:pPr algn="l" fontAlgn="ctr"/>
                      <a:r>
                        <a:rPr lang="ru-RU" sz="800" u="none" strike="noStrike">
                          <a:effectLst/>
                        </a:rPr>
                        <a:t>по малым и микро-  предприятиям</a:t>
                      </a:r>
                      <a:endParaRPr lang="ru-RU" sz="800" b="0" i="0" u="none" strike="noStrike">
                        <a:solidFill>
                          <a:srgbClr val="000000"/>
                        </a:solidFill>
                        <a:effectLst/>
                        <a:latin typeface="Times New Roman"/>
                      </a:endParaRPr>
                    </a:p>
                  </a:txBody>
                  <a:tcPr marL="3318" marR="3318" marT="3318" marB="0" anchor="ctr"/>
                </a:tc>
                <a:tc>
                  <a:txBody>
                    <a:bodyPr/>
                    <a:lstStyle/>
                    <a:p>
                      <a:pPr algn="ctr" fontAlgn="ctr"/>
                      <a:r>
                        <a:rPr lang="ru-RU" sz="800" u="none" strike="noStrike">
                          <a:effectLst/>
                        </a:rPr>
                        <a:t> </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1383,168</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1483,759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1590,587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1597,659</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1701,414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1710,604</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1820,541</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1829,877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a:effectLst/>
                        </a:rPr>
                        <a:t>107,27</a:t>
                      </a:r>
                      <a:endParaRPr lang="ru-RU" sz="800" b="0" i="0" u="none" strike="noStrike">
                        <a:effectLst/>
                        <a:latin typeface="Times New Roman"/>
                      </a:endParaRPr>
                    </a:p>
                  </a:txBody>
                  <a:tcPr marL="3318" marR="3318" marT="3318" marB="0" anchor="ctr"/>
                </a:tc>
                <a:tc>
                  <a:txBody>
                    <a:bodyPr/>
                    <a:lstStyle/>
                    <a:p>
                      <a:pPr algn="ctr" fontAlgn="ctr"/>
                      <a:r>
                        <a:rPr lang="ru-RU" sz="800" u="none" strike="noStrike" dirty="0">
                          <a:effectLst/>
                        </a:rPr>
                        <a:t>107,68</a:t>
                      </a:r>
                      <a:endParaRPr lang="ru-RU" sz="800" b="0" i="0" u="none" strike="noStrike" dirty="0">
                        <a:effectLst/>
                        <a:latin typeface="Times New Roman"/>
                      </a:endParaRPr>
                    </a:p>
                  </a:txBody>
                  <a:tcPr marL="3318" marR="3318" marT="3318" marB="0" anchor="ctr"/>
                </a:tc>
              </a:tr>
            </a:tbl>
          </a:graphicData>
        </a:graphic>
      </p:graphicFrame>
    </p:spTree>
    <p:extLst>
      <p:ext uri="{BB962C8B-B14F-4D97-AF65-F5344CB8AC3E}">
        <p14:creationId xmlns:p14="http://schemas.microsoft.com/office/powerpoint/2010/main" val="390868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32823712"/>
              </p:ext>
            </p:extLst>
          </p:nvPr>
        </p:nvGraphicFramePr>
        <p:xfrm>
          <a:off x="323528" y="188641"/>
          <a:ext cx="8291264" cy="3645363"/>
        </p:xfrm>
        <a:graphic>
          <a:graphicData uri="http://schemas.openxmlformats.org/drawingml/2006/table">
            <a:tbl>
              <a:tblPr>
                <a:tableStyleId>{5C22544A-7EE6-4342-B048-85BDC9FD1C3A}</a:tableStyleId>
              </a:tblPr>
              <a:tblGrid>
                <a:gridCol w="491257">
                  <a:extLst>
                    <a:ext uri="{9D8B030D-6E8A-4147-A177-3AD203B41FA5}">
                      <a16:colId xmlns:a16="http://schemas.microsoft.com/office/drawing/2014/main" xmlns="" val="20000"/>
                    </a:ext>
                  </a:extLst>
                </a:gridCol>
                <a:gridCol w="6637535">
                  <a:extLst>
                    <a:ext uri="{9D8B030D-6E8A-4147-A177-3AD203B41FA5}">
                      <a16:colId xmlns:a16="http://schemas.microsoft.com/office/drawing/2014/main" xmlns="" val="20001"/>
                    </a:ext>
                  </a:extLst>
                </a:gridCol>
                <a:gridCol w="1162472">
                  <a:extLst>
                    <a:ext uri="{9D8B030D-6E8A-4147-A177-3AD203B41FA5}">
                      <a16:colId xmlns:a16="http://schemas.microsoft.com/office/drawing/2014/main" xmlns="" val="20002"/>
                    </a:ext>
                  </a:extLst>
                </a:gridCol>
              </a:tblGrid>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«Формирование современной городской среды  в МО «</a:t>
                      </a:r>
                      <a:r>
                        <a:rPr kumimoji="0" lang="ru-RU" sz="1200" i="1" u="none" strike="noStrike" cap="none" normalizeH="0" baseline="0" dirty="0" err="1">
                          <a:ln>
                            <a:noFill/>
                          </a:ln>
                          <a:effectLst/>
                        </a:rPr>
                        <a:t>Тахтамукайкий</a:t>
                      </a:r>
                      <a:r>
                        <a:rPr kumimoji="0" lang="ru-RU" sz="1200" i="1" u="none" strike="noStrike" cap="none" normalizeH="0" baseline="0" dirty="0">
                          <a:ln>
                            <a:noFill/>
                          </a:ln>
                          <a:effectLst/>
                        </a:rPr>
                        <a:t>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150,0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1"/>
                  </a:ext>
                </a:extLst>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23</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«Поддержка и развитие печатного средства массовой информации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6 051,0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3"/>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24</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«Развитие телевидения на территории </a:t>
                      </a:r>
                      <a:r>
                        <a:rPr kumimoji="0" lang="ru-RU" sz="1200" b="0" i="1" u="none" strike="noStrike" cap="none" normalizeH="0" baseline="0" dirty="0" err="1">
                          <a:ln>
                            <a:noFill/>
                          </a:ln>
                          <a:solidFill>
                            <a:srgbClr val="000000"/>
                          </a:solidFill>
                          <a:effectLst/>
                          <a:latin typeface="+mn-lt"/>
                          <a:cs typeface="Arial" charset="0"/>
                        </a:rPr>
                        <a:t>Тахтамукайского</a:t>
                      </a:r>
                      <a:r>
                        <a:rPr kumimoji="0" lang="ru-RU" sz="1200" b="0" i="1" u="none" strike="noStrike" cap="none" normalizeH="0" baseline="0" dirty="0">
                          <a:ln>
                            <a:noFill/>
                          </a:ln>
                          <a:solidFill>
                            <a:srgbClr val="000000"/>
                          </a:solidFill>
                          <a:effectLst/>
                          <a:latin typeface="+mn-lt"/>
                          <a:cs typeface="Arial" charset="0"/>
                        </a:rPr>
                        <a:t> района»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14 811,0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a16="http://schemas.microsoft.com/office/drawing/2014/main" xmlns="" val="10004"/>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25</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«Регулирование земельно-имущественных отношений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920,0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26</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«Поддержка социально-ориентированных некоммерческих организаций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dk1"/>
                          </a:solidFill>
                          <a:effectLst/>
                          <a:latin typeface="+mn-lt"/>
                          <a:cs typeface="+mn-cs"/>
                        </a:rPr>
                        <a:t>ВСЕГО:</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dk1"/>
                          </a:solidFill>
                          <a:effectLst/>
                          <a:latin typeface="+mn-lt"/>
                          <a:cs typeface="+mn-cs"/>
                        </a:rPr>
                        <a:t>1 </a:t>
                      </a:r>
                      <a:r>
                        <a:rPr kumimoji="0" lang="ru-RU" sz="1200" b="1" i="0" u="none" strike="noStrike" cap="none" normalizeH="0" baseline="0" dirty="0" smtClean="0">
                          <a:ln>
                            <a:noFill/>
                          </a:ln>
                          <a:solidFill>
                            <a:schemeClr val="dk1"/>
                          </a:solidFill>
                          <a:effectLst/>
                          <a:latin typeface="+mn-lt"/>
                          <a:cs typeface="+mn-cs"/>
                        </a:rPr>
                        <a:t>731 311,0</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8058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a:t>Перечень ведомственных целевых программ МО «Тахтамукайский район» на </a:t>
            </a:r>
            <a:r>
              <a:rPr lang="ru-RU" sz="1400" dirty="0" smtClean="0"/>
              <a:t>2023 </a:t>
            </a:r>
            <a:r>
              <a:rPr lang="ru-RU" sz="1400" dirty="0"/>
              <a:t>г.</a:t>
            </a:r>
          </a:p>
        </p:txBody>
      </p:sp>
      <p:graphicFrame>
        <p:nvGraphicFramePr>
          <p:cNvPr id="4" name="Таблица 3"/>
          <p:cNvGraphicFramePr>
            <a:graphicFrameLocks noGrp="1"/>
          </p:cNvGraphicFramePr>
          <p:nvPr>
            <p:extLst>
              <p:ext uri="{D42A27DB-BD31-4B8C-83A1-F6EECF244321}">
                <p14:modId xmlns:p14="http://schemas.microsoft.com/office/powerpoint/2010/main" val="3867467337"/>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extLst>
                    <a:ext uri="{9D8B030D-6E8A-4147-A177-3AD203B41FA5}">
                      <a16:colId xmlns:a16="http://schemas.microsoft.com/office/drawing/2014/main" xmlns="" val="20000"/>
                    </a:ext>
                  </a:extLst>
                </a:gridCol>
                <a:gridCol w="6941977">
                  <a:extLst>
                    <a:ext uri="{9D8B030D-6E8A-4147-A177-3AD203B41FA5}">
                      <a16:colId xmlns:a16="http://schemas.microsoft.com/office/drawing/2014/main" xmlns="" val="20001"/>
                    </a:ext>
                  </a:extLst>
                </a:gridCol>
                <a:gridCol w="978655">
                  <a:extLst>
                    <a:ext uri="{9D8B030D-6E8A-4147-A177-3AD203B41FA5}">
                      <a16:colId xmlns:a16="http://schemas.microsoft.com/office/drawing/2014/main" xmlns="" val="20002"/>
                    </a:ext>
                  </a:extLst>
                </a:gridCol>
              </a:tblGrid>
              <a:tr h="695320">
                <a:tc>
                  <a:txBody>
                    <a:bodyPr/>
                    <a:lstStyle/>
                    <a:p>
                      <a:r>
                        <a:rPr lang="ru-RU" sz="1600" dirty="0"/>
                        <a:t>№</a:t>
                      </a:r>
                    </a:p>
                  </a:txBody>
                  <a:tcPr/>
                </a:tc>
                <a:tc>
                  <a:txBody>
                    <a:bodyPr/>
                    <a:lstStyle/>
                    <a:p>
                      <a:r>
                        <a:rPr lang="ru-RU" sz="1600" dirty="0"/>
                        <a:t>Наименование программы</a:t>
                      </a:r>
                    </a:p>
                  </a:txBody>
                  <a:tcPr>
                    <a:solidFill>
                      <a:schemeClr val="tx2">
                        <a:lumMod val="60000"/>
                        <a:lumOff val="40000"/>
                      </a:schemeClr>
                    </a:solidFill>
                  </a:tcPr>
                </a:tc>
                <a:tc>
                  <a:txBody>
                    <a:bodyPr/>
                    <a:lstStyle/>
                    <a:p>
                      <a:r>
                        <a:rPr lang="ru-RU" sz="1600" dirty="0"/>
                        <a:t>Сумма</a:t>
                      </a:r>
                    </a:p>
                  </a:txBody>
                  <a:tcPr/>
                </a:tc>
                <a:extLst>
                  <a:ext uri="{0D108BD9-81ED-4DB2-BD59-A6C34878D82A}">
                    <a16:rowId xmlns:a16="http://schemas.microsoft.com/office/drawing/2014/main" xmlns="" val="10000"/>
                  </a:ext>
                </a:extLst>
              </a:tr>
              <a:tr h="525780">
                <a:tc>
                  <a:txBody>
                    <a:bodyPr/>
                    <a:lstStyle/>
                    <a:p>
                      <a:r>
                        <a:rPr lang="ru-RU" sz="1400" dirty="0"/>
                        <a:t>1</a:t>
                      </a:r>
                    </a:p>
                  </a:txBody>
                  <a:tcPr/>
                </a:tc>
                <a:tc>
                  <a:txBody>
                    <a:bodyPr/>
                    <a:lstStyle/>
                    <a:p>
                      <a:r>
                        <a:rPr lang="ru-RU" sz="1400" dirty="0"/>
                        <a:t>ВЦП «Развитие массовой физической культуры и спорта среди населения МО «Тахтамукайский район» на </a:t>
                      </a:r>
                      <a:r>
                        <a:rPr lang="ru-RU" sz="1400" dirty="0" smtClean="0"/>
                        <a:t>2023-2025</a:t>
                      </a:r>
                      <a:r>
                        <a:rPr lang="ru-RU" sz="1400" baseline="0" dirty="0" smtClean="0"/>
                        <a:t> </a:t>
                      </a:r>
                      <a:r>
                        <a:rPr lang="ru-RU" sz="1400" baseline="0" dirty="0"/>
                        <a:t>гг.</a:t>
                      </a:r>
                      <a:r>
                        <a:rPr lang="ru-RU" sz="1400" dirty="0"/>
                        <a:t>»</a:t>
                      </a:r>
                    </a:p>
                  </a:txBody>
                  <a:tcPr/>
                </a:tc>
                <a:tc>
                  <a:txBody>
                    <a:bodyPr/>
                    <a:lstStyle/>
                    <a:p>
                      <a:r>
                        <a:rPr lang="ru-RU" sz="1400" dirty="0"/>
                        <a:t>2 500,0</a:t>
                      </a:r>
                    </a:p>
                  </a:txBody>
                  <a:tcPr/>
                </a:tc>
                <a:extLst>
                  <a:ext uri="{0D108BD9-81ED-4DB2-BD59-A6C34878D82A}">
                    <a16:rowId xmlns:a16="http://schemas.microsoft.com/office/drawing/2014/main" xmlns="" val="10002"/>
                  </a:ext>
                </a:extLst>
              </a:tr>
              <a:tr h="525780">
                <a:tc>
                  <a:txBody>
                    <a:bodyPr/>
                    <a:lstStyle/>
                    <a:p>
                      <a:r>
                        <a:rPr lang="ru-RU" sz="1400" dirty="0"/>
                        <a:t>2</a:t>
                      </a:r>
                    </a:p>
                  </a:txBody>
                  <a:tcPr/>
                </a:tc>
                <a:tc>
                  <a:txBody>
                    <a:bodyPr/>
                    <a:lstStyle/>
                    <a:p>
                      <a:r>
                        <a:rPr lang="ru-RU" sz="1400" dirty="0"/>
                        <a:t>ВЦП</a:t>
                      </a:r>
                      <a:r>
                        <a:rPr lang="ru-RU" sz="1400" baseline="0" dirty="0"/>
                        <a:t> «Развитие культуры МО «Тахтамукайский район» на </a:t>
                      </a:r>
                      <a:r>
                        <a:rPr lang="ru-RU" sz="1400" baseline="0" dirty="0" smtClean="0"/>
                        <a:t>2023-2025 </a:t>
                      </a:r>
                      <a:r>
                        <a:rPr lang="ru-RU" sz="1400" baseline="0" dirty="0"/>
                        <a:t>гг.»</a:t>
                      </a:r>
                      <a:endParaRPr lang="ru-RU" sz="1400" dirty="0"/>
                    </a:p>
                  </a:txBody>
                  <a:tcPr/>
                </a:tc>
                <a:tc>
                  <a:txBody>
                    <a:bodyPr/>
                    <a:lstStyle/>
                    <a:p>
                      <a:r>
                        <a:rPr lang="ru-RU" sz="1400" baseline="0" dirty="0"/>
                        <a:t>6 </a:t>
                      </a:r>
                      <a:r>
                        <a:rPr lang="ru-RU" sz="1400" baseline="0" dirty="0" smtClean="0"/>
                        <a:t>843,</a:t>
                      </a:r>
                      <a:r>
                        <a:rPr lang="ru-RU" sz="1400" dirty="0" smtClean="0"/>
                        <a:t>0</a:t>
                      </a:r>
                      <a:endParaRPr lang="ru-RU" sz="1400" dirty="0"/>
                    </a:p>
                  </a:txBody>
                  <a:tcPr/>
                </a:tc>
                <a:extLst>
                  <a:ext uri="{0D108BD9-81ED-4DB2-BD59-A6C34878D82A}">
                    <a16:rowId xmlns:a16="http://schemas.microsoft.com/office/drawing/2014/main" xmlns="" val="10004"/>
                  </a:ext>
                </a:extLst>
              </a:tr>
              <a:tr h="525780">
                <a:tc>
                  <a:txBody>
                    <a:bodyPr/>
                    <a:lstStyle/>
                    <a:p>
                      <a:r>
                        <a:rPr lang="ru-RU" sz="1400" dirty="0"/>
                        <a:t>3</a:t>
                      </a:r>
                    </a:p>
                  </a:txBody>
                  <a:tcPr/>
                </a:tc>
                <a:tc>
                  <a:txBody>
                    <a:bodyPr/>
                    <a:lstStyle/>
                    <a:p>
                      <a:r>
                        <a:rPr lang="ru-RU" sz="1400" dirty="0"/>
                        <a:t>ВЦП «О противодействии коррупции в МО «Тахтамукайский район» на </a:t>
                      </a:r>
                      <a:r>
                        <a:rPr lang="ru-RU" sz="1400" dirty="0" smtClean="0"/>
                        <a:t>2023-2025 </a:t>
                      </a:r>
                      <a:r>
                        <a:rPr lang="ru-RU" sz="1400" dirty="0"/>
                        <a:t>гг.»</a:t>
                      </a:r>
                    </a:p>
                  </a:txBody>
                  <a:tcPr/>
                </a:tc>
                <a:tc>
                  <a:txBody>
                    <a:bodyPr/>
                    <a:lstStyle/>
                    <a:p>
                      <a:r>
                        <a:rPr lang="ru-RU" sz="1400" dirty="0" smtClean="0"/>
                        <a:t>5 883,0</a:t>
                      </a:r>
                      <a:endParaRPr lang="ru-RU" sz="1400" dirty="0"/>
                    </a:p>
                  </a:txBody>
                  <a:tcPr/>
                </a:tc>
                <a:extLst>
                  <a:ext uri="{0D108BD9-81ED-4DB2-BD59-A6C34878D82A}">
                    <a16:rowId xmlns:a16="http://schemas.microsoft.com/office/drawing/2014/main" xmlns="" val="10008"/>
                  </a:ext>
                </a:extLst>
              </a:tr>
              <a:tr h="525780">
                <a:tc>
                  <a:txBody>
                    <a:bodyPr/>
                    <a:lstStyle/>
                    <a:p>
                      <a:r>
                        <a:rPr lang="ru-RU" sz="1400" dirty="0"/>
                        <a:t>4</a:t>
                      </a:r>
                    </a:p>
                  </a:txBody>
                  <a:tcPr/>
                </a:tc>
                <a:tc>
                  <a:txBody>
                    <a:bodyPr/>
                    <a:lstStyle/>
                    <a:p>
                      <a:r>
                        <a:rPr lang="ru-RU" sz="1400" dirty="0"/>
                        <a:t>ВЦП «Организация</a:t>
                      </a:r>
                      <a:r>
                        <a:rPr lang="ru-RU" sz="1400" baseline="0" dirty="0"/>
                        <a:t> временного трудоустройства несовершеннолетних </a:t>
                      </a:r>
                      <a:r>
                        <a:rPr lang="ru-RU" sz="1400" dirty="0"/>
                        <a:t>» граждан от 14 до 18 лет в свободное от учебы время на </a:t>
                      </a:r>
                      <a:r>
                        <a:rPr lang="ru-RU" sz="1400" dirty="0" smtClean="0"/>
                        <a:t>2023-2025 </a:t>
                      </a:r>
                      <a:r>
                        <a:rPr lang="ru-RU" sz="1400" dirty="0"/>
                        <a:t>гг.»</a:t>
                      </a:r>
                    </a:p>
                  </a:txBody>
                  <a:tcPr/>
                </a:tc>
                <a:tc>
                  <a:txBody>
                    <a:bodyPr/>
                    <a:lstStyle/>
                    <a:p>
                      <a:r>
                        <a:rPr lang="ru-RU" sz="1400" dirty="0"/>
                        <a:t>800,0</a:t>
                      </a:r>
                    </a:p>
                  </a:txBody>
                  <a:tcPr/>
                </a:tc>
                <a:extLst>
                  <a:ext uri="{0D108BD9-81ED-4DB2-BD59-A6C34878D82A}">
                    <a16:rowId xmlns:a16="http://schemas.microsoft.com/office/drawing/2014/main" xmlns="" val="10009"/>
                  </a:ext>
                </a:extLst>
              </a:tr>
              <a:tr h="525780">
                <a:tc>
                  <a:txBody>
                    <a:bodyPr/>
                    <a:lstStyle/>
                    <a:p>
                      <a:r>
                        <a:rPr lang="ru-RU" sz="1400" dirty="0"/>
                        <a:t>5</a:t>
                      </a:r>
                    </a:p>
                  </a:txBody>
                  <a:tcPr/>
                </a:tc>
                <a:tc>
                  <a:txBody>
                    <a:bodyPr/>
                    <a:lstStyle/>
                    <a:p>
                      <a:r>
                        <a:rPr lang="ru-RU" sz="1400" dirty="0"/>
                        <a:t>ВЦП «Модернизация дошкольного образования </a:t>
                      </a:r>
                      <a:r>
                        <a:rPr lang="ru-RU" sz="1400" dirty="0" err="1"/>
                        <a:t>Тахтамукайского</a:t>
                      </a:r>
                      <a:r>
                        <a:rPr lang="ru-RU" sz="1400" dirty="0"/>
                        <a:t> района на </a:t>
                      </a:r>
                      <a:r>
                        <a:rPr lang="ru-RU" sz="1400" dirty="0" smtClean="0"/>
                        <a:t>2023-2025 </a:t>
                      </a:r>
                      <a:r>
                        <a:rPr lang="ru-RU" sz="1400" dirty="0"/>
                        <a:t>гг.»</a:t>
                      </a:r>
                    </a:p>
                  </a:txBody>
                  <a:tcPr/>
                </a:tc>
                <a:tc>
                  <a:txBody>
                    <a:bodyPr/>
                    <a:lstStyle/>
                    <a:p>
                      <a:r>
                        <a:rPr lang="ru-RU" sz="1400" dirty="0"/>
                        <a:t>3 200,0</a:t>
                      </a:r>
                    </a:p>
                  </a:txBody>
                  <a:tcPr/>
                </a:tc>
              </a:tr>
              <a:tr h="525780">
                <a:tc>
                  <a:txBody>
                    <a:bodyPr/>
                    <a:lstStyle/>
                    <a:p>
                      <a:r>
                        <a:rPr lang="ru-RU" sz="1400" dirty="0"/>
                        <a:t>6</a:t>
                      </a:r>
                    </a:p>
                  </a:txBody>
                  <a:tcPr/>
                </a:tc>
                <a:tc>
                  <a:txBody>
                    <a:bodyPr/>
                    <a:lstStyle/>
                    <a:p>
                      <a:r>
                        <a:rPr lang="ru-RU" sz="1400" dirty="0"/>
                        <a:t>ВЦП</a:t>
                      </a:r>
                      <a:r>
                        <a:rPr lang="ru-RU" sz="1400" baseline="0" dirty="0"/>
                        <a:t> «Безопасность образовательного учреждения на </a:t>
                      </a:r>
                      <a:r>
                        <a:rPr lang="ru-RU" sz="1400" baseline="0" dirty="0" smtClean="0"/>
                        <a:t>2023-2025 </a:t>
                      </a:r>
                      <a:r>
                        <a:rPr lang="ru-RU" sz="1400" baseline="0" dirty="0"/>
                        <a:t>гг.»</a:t>
                      </a:r>
                      <a:endParaRPr lang="ru-RU" sz="1400" dirty="0"/>
                    </a:p>
                  </a:txBody>
                  <a:tcPr/>
                </a:tc>
                <a:tc>
                  <a:txBody>
                    <a:bodyPr/>
                    <a:lstStyle/>
                    <a:p>
                      <a:r>
                        <a:rPr lang="ru-RU" sz="1400" baseline="0" dirty="0" smtClean="0"/>
                        <a:t>6 000</a:t>
                      </a:r>
                      <a:r>
                        <a:rPr lang="ru-RU" sz="1400" dirty="0" smtClean="0"/>
                        <a:t>,0</a:t>
                      </a:r>
                      <a:endParaRPr lang="ru-RU" sz="1400" dirty="0"/>
                    </a:p>
                  </a:txBody>
                  <a:tcPr/>
                </a:tc>
              </a:tr>
              <a:tr h="525780">
                <a:tc>
                  <a:txBody>
                    <a:bodyPr/>
                    <a:lstStyle/>
                    <a:p>
                      <a:r>
                        <a:rPr lang="ru-RU" sz="1400" dirty="0" smtClean="0"/>
                        <a:t>7</a:t>
                      </a:r>
                      <a:endParaRPr lang="ru-RU" sz="1400" dirty="0"/>
                    </a:p>
                  </a:txBody>
                  <a:tcPr/>
                </a:tc>
                <a:tc>
                  <a:txBody>
                    <a:bodyPr/>
                    <a:lstStyle/>
                    <a:p>
                      <a:pPr algn="l"/>
                      <a:r>
                        <a:rPr lang="ru-RU" sz="1400" b="0" dirty="0"/>
                        <a:t>ВЦП «Совершенствование материально- технической базы муниципальных</a:t>
                      </a:r>
                      <a:r>
                        <a:rPr lang="ru-RU" sz="1400" b="0" baseline="0" dirty="0"/>
                        <a:t> бюджетных образовательных учреждений на </a:t>
                      </a:r>
                      <a:r>
                        <a:rPr lang="ru-RU" sz="1400" b="0" baseline="0" dirty="0" smtClean="0"/>
                        <a:t>2023-2025 </a:t>
                      </a:r>
                      <a:r>
                        <a:rPr lang="ru-RU" sz="1400" b="0" baseline="0" dirty="0"/>
                        <a:t>гг.»</a:t>
                      </a:r>
                      <a:endParaRPr lang="ru-RU" sz="1400" b="0" dirty="0"/>
                    </a:p>
                  </a:txBody>
                  <a:tcPr/>
                </a:tc>
                <a:tc>
                  <a:txBody>
                    <a:bodyPr/>
                    <a:lstStyle/>
                    <a:p>
                      <a:r>
                        <a:rPr lang="ru-RU" sz="1400" b="0" baseline="0" dirty="0" smtClean="0"/>
                        <a:t>15 </a:t>
                      </a:r>
                      <a:r>
                        <a:rPr lang="ru-RU" sz="1400" b="0" baseline="0" dirty="0"/>
                        <a:t>000,0</a:t>
                      </a:r>
                      <a:endParaRPr lang="ru-RU" sz="1400" b="0" dirty="0"/>
                    </a:p>
                  </a:txBody>
                  <a:tcPr/>
                </a:tc>
              </a:tr>
              <a:tr h="525780">
                <a:tc>
                  <a:txBody>
                    <a:bodyPr/>
                    <a:lstStyle/>
                    <a:p>
                      <a:r>
                        <a:rPr lang="ru-RU" sz="1400" dirty="0" smtClean="0"/>
                        <a:t>8</a:t>
                      </a:r>
                      <a:endParaRPr lang="ru-RU" sz="1400" dirty="0"/>
                    </a:p>
                  </a:txBody>
                  <a:tcPr/>
                </a:tc>
                <a:tc>
                  <a:txBody>
                    <a:bodyPr/>
                    <a:lstStyle/>
                    <a:p>
                      <a:pPr algn="l"/>
                      <a:r>
                        <a:rPr lang="ru-RU" sz="1400" b="0" dirty="0" smtClean="0"/>
                        <a:t>ВЦП на 2023-2025 гг. «Привлечение педагогических кадров»</a:t>
                      </a:r>
                      <a:endParaRPr lang="ru-RU" sz="1400" b="0" dirty="0"/>
                    </a:p>
                  </a:txBody>
                  <a:tcPr/>
                </a:tc>
                <a:tc>
                  <a:txBody>
                    <a:bodyPr/>
                    <a:lstStyle/>
                    <a:p>
                      <a:r>
                        <a:rPr lang="ru-RU" sz="1400" b="0" dirty="0" smtClean="0"/>
                        <a:t>550,0</a:t>
                      </a:r>
                      <a:endParaRPr lang="ru-RU" sz="1400" b="0" dirty="0"/>
                    </a:p>
                  </a:txBody>
                  <a:tcPr/>
                </a:tc>
              </a:tr>
              <a:tr h="525780">
                <a:tc>
                  <a:txBody>
                    <a:bodyPr/>
                    <a:lstStyle/>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t>ВСЕГО:</a:t>
                      </a:r>
                    </a:p>
                    <a:p>
                      <a:pPr algn="l"/>
                      <a:endParaRPr lang="ru-RU" sz="1400" b="0" dirty="0"/>
                    </a:p>
                  </a:txBody>
                  <a:tcPr/>
                </a:tc>
                <a:tc>
                  <a:txBody>
                    <a:bodyPr/>
                    <a:lstStyle/>
                    <a:p>
                      <a:r>
                        <a:rPr lang="ru-RU" sz="1400" b="1" dirty="0" smtClean="0"/>
                        <a:t>40 776,0</a:t>
                      </a:r>
                      <a:endParaRPr lang="ru-RU" sz="1400" b="1" dirty="0"/>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rmAutofit/>
          </a:bodyPr>
          <a:lstStyle/>
          <a:p>
            <a:pPr algn="ctr"/>
            <a:r>
              <a:rPr lang="ru-RU" sz="1600" dirty="0"/>
              <a:t>ОБЩЕСТВЕННО-ЗНАЧИМЫЕ ПРОЕКТЫ  </a:t>
            </a:r>
          </a:p>
        </p:txBody>
      </p:sp>
      <p:sp>
        <p:nvSpPr>
          <p:cNvPr id="3" name="Объект 2"/>
          <p:cNvSpPr>
            <a:spLocks noGrp="1"/>
          </p:cNvSpPr>
          <p:nvPr>
            <p:ph idx="1"/>
          </p:nvPr>
        </p:nvSpPr>
        <p:spPr>
          <a:xfrm>
            <a:off x="0" y="332656"/>
            <a:ext cx="8964488" cy="6048672"/>
          </a:xfrm>
        </p:spPr>
        <p:txBody>
          <a:bodyPr>
            <a:normAutofit/>
          </a:bodyPr>
          <a:lstStyle/>
          <a:p>
            <a:endParaRPr lang="ru-RU" sz="1400" dirty="0"/>
          </a:p>
          <a:p>
            <a:r>
              <a:rPr lang="ru-RU" sz="1200" dirty="0"/>
              <a:t>В целях достижения результатов регионального проекта «Современная школа», в рамках государственной  программы РА «Развитие  образования»  в 2022 году началось строительство 3-х школ в связи с ростом числа обучающихся вызванным демографическим фактором – это строительство общеобразовательной школы на 250 мест в </a:t>
            </a:r>
            <a:r>
              <a:rPr lang="ru-RU" sz="1200" dirty="0" err="1"/>
              <a:t>а.Старобжегокай</a:t>
            </a:r>
            <a:r>
              <a:rPr lang="ru-RU" sz="1200" dirty="0"/>
              <a:t>, строительство общеобразовательной школы на 1100 мест в </a:t>
            </a:r>
            <a:r>
              <a:rPr lang="ru-RU" sz="1200" dirty="0" err="1"/>
              <a:t>п.Новая</a:t>
            </a:r>
            <a:r>
              <a:rPr lang="ru-RU" sz="1200" dirty="0"/>
              <a:t> Адыгея, строительство общеобразовательной школы на 1100 мест  в </a:t>
            </a:r>
            <a:r>
              <a:rPr lang="ru-RU" sz="1200" dirty="0" err="1"/>
              <a:t>п.Яблоновский</a:t>
            </a:r>
            <a:r>
              <a:rPr lang="ru-RU" sz="1200" dirty="0"/>
              <a:t>, на общую сумму 3 011 769,6 </a:t>
            </a:r>
            <a:r>
              <a:rPr lang="ru-RU" sz="1200" dirty="0" err="1"/>
              <a:t>тыс.руб</a:t>
            </a:r>
            <a:r>
              <a:rPr lang="ru-RU" sz="1200" dirty="0"/>
              <a:t>., в </a:t>
            </a:r>
            <a:r>
              <a:rPr lang="ru-RU" sz="1200" dirty="0" err="1"/>
              <a:t>т.ч</a:t>
            </a:r>
            <a:r>
              <a:rPr lang="ru-RU" sz="1200" dirty="0"/>
              <a:t>. 2022 году -564 394,0 </a:t>
            </a:r>
            <a:r>
              <a:rPr lang="ru-RU" sz="1200" dirty="0" err="1"/>
              <a:t>тыс.руб</a:t>
            </a:r>
            <a:r>
              <a:rPr lang="ru-RU" sz="1200" dirty="0"/>
              <a:t>., в 2023 году – 2 447 375,6</a:t>
            </a:r>
            <a:r>
              <a:rPr lang="ru-RU" sz="1200" dirty="0" smtClean="0"/>
              <a:t>.</a:t>
            </a:r>
            <a:endParaRPr lang="ru-RU" sz="1200" dirty="0"/>
          </a:p>
          <a:p>
            <a:r>
              <a:rPr lang="ru-RU" sz="1200" dirty="0" smtClean="0"/>
              <a:t>В </a:t>
            </a:r>
            <a:r>
              <a:rPr lang="ru-RU" sz="1200" dirty="0"/>
              <a:t>рамках </a:t>
            </a:r>
            <a:r>
              <a:rPr lang="ru-RU" sz="1200" dirty="0" smtClean="0"/>
              <a:t>государственной программы </a:t>
            </a:r>
            <a:r>
              <a:rPr lang="ru-RU" sz="1200" dirty="0"/>
              <a:t>«Развития образования»  в </a:t>
            </a:r>
            <a:r>
              <a:rPr lang="ru-RU" sz="1200" dirty="0" smtClean="0"/>
              <a:t>2022 </a:t>
            </a:r>
            <a:r>
              <a:rPr lang="ru-RU" sz="1200" dirty="0"/>
              <a:t>году  на </a:t>
            </a:r>
            <a:r>
              <a:rPr lang="ru-RU" sz="1200" dirty="0" smtClean="0"/>
              <a:t>создание в общеобразовательных организациях, расположенных в сельской местности и малых городах, условий для занятия физической культурой и спортом, ремонт спорт залов, выделено в 2022 году 22 190,5 </a:t>
            </a:r>
            <a:r>
              <a:rPr lang="ru-RU" sz="1200" dirty="0" err="1" smtClean="0"/>
              <a:t>тыс.руб</a:t>
            </a:r>
            <a:r>
              <a:rPr lang="ru-RU" sz="1200" dirty="0" smtClean="0"/>
              <a:t>.. Работы будут завершены к концу осенних каникул.</a:t>
            </a:r>
          </a:p>
          <a:p>
            <a:r>
              <a:rPr lang="ru-RU" sz="1200" dirty="0" smtClean="0"/>
              <a:t>В целях достижения результатов регионального проекта «Обеспечение качественного нового уровня развития инфраструктуры культуры (Культурная среда)», в рамках государственной программы РА «Развитие культуры в 2022 году был произведен капитальный ремонт Дома культуры </a:t>
            </a:r>
            <a:r>
              <a:rPr lang="ru-RU" sz="1200" dirty="0" err="1" smtClean="0"/>
              <a:t>а.Хаштук</a:t>
            </a:r>
            <a:r>
              <a:rPr lang="ru-RU" sz="1200" dirty="0" smtClean="0"/>
              <a:t> на общую сумму 11 687,4 </a:t>
            </a:r>
            <a:r>
              <a:rPr lang="ru-RU" sz="1200" dirty="0" err="1" smtClean="0"/>
              <a:t>тыс.руб</a:t>
            </a:r>
            <a:r>
              <a:rPr lang="ru-RU" sz="1200" dirty="0" smtClean="0"/>
              <a:t>.</a:t>
            </a:r>
            <a:endParaRPr lang="ru-RU" sz="1200" dirty="0"/>
          </a:p>
          <a:p>
            <a:endParaRPr lang="ru-RU" sz="1200" dirty="0"/>
          </a:p>
          <a:p>
            <a:endParaRPr lang="ru-RU" sz="1200" dirty="0"/>
          </a:p>
        </p:txBody>
      </p:sp>
      <p:graphicFrame>
        <p:nvGraphicFramePr>
          <p:cNvPr id="5" name="Схема 4"/>
          <p:cNvGraphicFramePr/>
          <p:nvPr>
            <p:extLst>
              <p:ext uri="{D42A27DB-BD31-4B8C-83A1-F6EECF244321}">
                <p14:modId xmlns:p14="http://schemas.microsoft.com/office/powerpoint/2010/main" val="1800057564"/>
              </p:ext>
            </p:extLst>
          </p:nvPr>
        </p:nvGraphicFramePr>
        <p:xfrm>
          <a:off x="179512" y="242088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30231505"/>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a:t>Социальные расходы из бюджета на каждого жителя </a:t>
            </a:r>
            <a:r>
              <a:rPr lang="ru-RU" sz="1400" dirty="0" err="1"/>
              <a:t>Тахтамукайского</a:t>
            </a:r>
            <a:r>
              <a:rPr lang="ru-RU" sz="1400" dirty="0"/>
              <a:t> района в </a:t>
            </a:r>
            <a:r>
              <a:rPr lang="ru-RU" sz="1400" dirty="0" smtClean="0"/>
              <a:t>2023 </a:t>
            </a:r>
            <a:r>
              <a:rPr lang="ru-RU" sz="1400" dirty="0"/>
              <a:t>году составят </a:t>
            </a:r>
            <a:r>
              <a:rPr lang="ru-RU" sz="1400"/>
              <a:t>примерно </a:t>
            </a:r>
            <a:r>
              <a:rPr lang="ru-RU" sz="1400" smtClean="0"/>
              <a:t>16 189,0 </a:t>
            </a:r>
            <a:r>
              <a:rPr lang="ru-RU" sz="1400" dirty="0"/>
              <a:t>руб.</a:t>
            </a:r>
          </a:p>
        </p:txBody>
      </p:sp>
    </p:spTree>
    <p:extLst>
      <p:ext uri="{BB962C8B-B14F-4D97-AF65-F5344CB8AC3E}">
        <p14:creationId xmlns:p14="http://schemas.microsoft.com/office/powerpoint/2010/main" val="921836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a:t>Информация о расходах бюджета с учетом интересов целевых групп пользователей информации, содержащейся в бюджете для граждан</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a:latin typeface="+mj-lt"/>
              </a:rPr>
              <a:t>Тахтамукайский</a:t>
            </a:r>
            <a:r>
              <a:rPr lang="ru-RU" sz="1600" dirty="0">
                <a:latin typeface="+mj-lt"/>
              </a:rPr>
              <a:t> район»</a:t>
            </a:r>
          </a:p>
          <a:p>
            <a:pPr algn="just"/>
            <a:r>
              <a:rPr lang="ru-RU" sz="1600" dirty="0">
                <a:latin typeface="+mj-lt"/>
              </a:rPr>
              <a:t>Общий объем расходов на социальную политику в </a:t>
            </a:r>
            <a:r>
              <a:rPr lang="ru-RU" sz="1600" dirty="0" smtClean="0">
                <a:latin typeface="+mj-lt"/>
              </a:rPr>
              <a:t>2023 </a:t>
            </a:r>
            <a:r>
              <a:rPr lang="ru-RU" sz="1600" dirty="0">
                <a:latin typeface="+mj-lt"/>
              </a:rPr>
              <a:t>году составит </a:t>
            </a:r>
            <a:r>
              <a:rPr lang="ru-RU" sz="1600" dirty="0" smtClean="0">
                <a:latin typeface="+mj-lt"/>
              </a:rPr>
              <a:t>1 638 218,0 </a:t>
            </a:r>
            <a:r>
              <a:rPr lang="ru-RU" sz="1600" dirty="0" err="1">
                <a:latin typeface="+mj-lt"/>
              </a:rPr>
              <a:t>т.р</a:t>
            </a:r>
            <a:r>
              <a:rPr lang="ru-RU" sz="1600" dirty="0">
                <a:latin typeface="+mj-lt"/>
              </a:rPr>
              <a:t>.</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a:latin typeface="+mj-lt"/>
              </a:rPr>
              <a:t>Наибольший объем средств в данном разделе направлен на охрану семьи и детства </a:t>
            </a:r>
          </a:p>
        </p:txBody>
      </p:sp>
      <p:graphicFrame>
        <p:nvGraphicFramePr>
          <p:cNvPr id="10" name="Диаграмма 9"/>
          <p:cNvGraphicFramePr/>
          <p:nvPr>
            <p:extLst>
              <p:ext uri="{D42A27DB-BD31-4B8C-83A1-F6EECF244321}">
                <p14:modId xmlns:p14="http://schemas.microsoft.com/office/powerpoint/2010/main" val="575252666"/>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a:t>расходные 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a:t>предельные 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a:t>средства 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a:t>долг,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a:t>долг,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a:t>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a:t>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a:t>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a:t>превышение 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a:t>средства,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a:t>поступающие 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a:t>cчет</a:t>
            </a:r>
            <a:r>
              <a:rPr lang="ru-RU" sz="1200" dirty="0"/>
              <a:t> (совокупность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a:p>
          <a:p>
            <a:pPr marL="0" indent="0">
              <a:buNone/>
            </a:pPr>
            <a:r>
              <a:rPr lang="ru-RU" sz="1200" dirty="0"/>
              <a:t>КАЗЕННОЕ УЧРЕЖДЕНИЕ</a:t>
            </a:r>
          </a:p>
          <a:p>
            <a:pPr marL="0" indent="0">
              <a:buNone/>
            </a:pPr>
            <a:r>
              <a:rPr lang="ru-RU" sz="1200" dirty="0"/>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a:t>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a:t>взаимоотношения 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a:t>средства,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a:t>расходные 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a:t>документ,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a:t>ГЛОССАРИЙ</a:t>
            </a:r>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a:t>год,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a:t>год,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a:t>два 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a:t>превышение 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a:t>- 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a:t>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a:t>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a:t>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a:t>выплачиваемые 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a:t>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a:t>документ,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a:p>
          <a:p>
            <a:pPr marL="0" indent="0">
              <a:buNone/>
            </a:pPr>
            <a:r>
              <a:rPr lang="ru-RU" sz="3700" dirty="0"/>
              <a:t>СУБВЕНЦИЯ (от лат. </a:t>
            </a:r>
            <a:r>
              <a:rPr lang="ru-RU" sz="3700" dirty="0" err="1"/>
              <a:t>subvenire</a:t>
            </a:r>
            <a:r>
              <a:rPr lang="ru-RU" sz="3700" dirty="0"/>
              <a:t> — приходить на помощь) </a:t>
            </a:r>
          </a:p>
          <a:p>
            <a:pPr marL="0" indent="0">
              <a:buNone/>
            </a:pPr>
            <a:r>
              <a:rPr lang="ru-RU" sz="3700" dirty="0"/>
              <a:t>вид 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a:t>выплаты 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a:t>год,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a:t>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a:t>- 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a:t>Брошюра подготовлена:</a:t>
            </a:r>
            <a:br>
              <a:rPr lang="ru-RU" sz="2400" b="0" dirty="0"/>
            </a:br>
            <a:r>
              <a:rPr lang="ru-RU" sz="2400" b="0" dirty="0"/>
              <a:t>У</a:t>
            </a:r>
            <a:r>
              <a:rPr lang="ru-RU" sz="2400" dirty="0"/>
              <a:t>правление финансов</a:t>
            </a:r>
            <a:br>
              <a:rPr lang="ru-RU" sz="2400" dirty="0"/>
            </a:br>
            <a:r>
              <a:rPr lang="ru-RU" sz="2400" dirty="0"/>
              <a:t>Администрации муниципального</a:t>
            </a:r>
            <a:br>
              <a:rPr lang="ru-RU" sz="2400" dirty="0"/>
            </a:br>
            <a:r>
              <a:rPr lang="ru-RU" sz="2400" dirty="0"/>
              <a:t>образования «</a:t>
            </a:r>
            <a:r>
              <a:rPr lang="ru-RU" sz="2400" dirty="0" err="1"/>
              <a:t>Тахтамукайский</a:t>
            </a:r>
            <a:r>
              <a:rPr lang="ru-RU" sz="2400" dirty="0"/>
              <a:t> район»</a:t>
            </a:r>
            <a:br>
              <a:rPr lang="ru-RU" sz="2400" dirty="0"/>
            </a:br>
            <a:r>
              <a:rPr lang="ru-RU" sz="2400" b="0" dirty="0"/>
              <a:t>Контактные данные:</a:t>
            </a:r>
            <a:br>
              <a:rPr lang="ru-RU" sz="2400" b="0" dirty="0"/>
            </a:br>
            <a:r>
              <a:rPr lang="ru-RU" sz="2400" b="0" dirty="0"/>
              <a:t>адрес: </a:t>
            </a:r>
            <a:r>
              <a:rPr lang="ru-RU" sz="2400" dirty="0" err="1"/>
              <a:t>а.Тахтамукай</a:t>
            </a:r>
            <a:r>
              <a:rPr lang="ru-RU" sz="2400" dirty="0"/>
              <a:t>, </a:t>
            </a:r>
            <a:r>
              <a:rPr lang="ru-RU" sz="2400" dirty="0" err="1"/>
              <a:t>ул.Ленина</a:t>
            </a:r>
            <a:r>
              <a:rPr lang="ru-RU" sz="2400" dirty="0"/>
              <a:t>, 60</a:t>
            </a:r>
            <a:br>
              <a:rPr lang="ru-RU" sz="2400" dirty="0"/>
            </a:br>
            <a:r>
              <a:rPr lang="ru-RU" sz="2400" b="0" dirty="0"/>
              <a:t>тел. (факс) </a:t>
            </a:r>
            <a:r>
              <a:rPr lang="ru-RU" sz="2400" dirty="0"/>
              <a:t>96-3-18</a:t>
            </a:r>
            <a:br>
              <a:rPr lang="ru-RU" sz="2400" dirty="0"/>
            </a:br>
            <a:r>
              <a:rPr lang="ru-RU" sz="2400" b="0" dirty="0" err="1"/>
              <a:t>Эл.адрес</a:t>
            </a:r>
            <a:r>
              <a:rPr lang="ru-RU" sz="2400" b="0" dirty="0"/>
              <a:t>: </a:t>
            </a:r>
            <a:r>
              <a:rPr lang="en-US" sz="2400" dirty="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a:t>       Доходы (</a:t>
            </a:r>
            <a:r>
              <a:rPr lang="ru-RU" sz="1400" dirty="0" err="1"/>
              <a:t>т.р</a:t>
            </a:r>
            <a:r>
              <a:rPr lang="ru-RU" sz="1400" dirty="0"/>
              <a:t>.)     1 799 606,0     1 082 746,0       1 139 105,0    </a:t>
            </a:r>
            <a:br>
              <a:rPr lang="ru-RU" sz="1400" dirty="0"/>
            </a:br>
            <a:r>
              <a:rPr lang="ru-RU" sz="1400" dirty="0"/>
              <a:t>Расходы (</a:t>
            </a:r>
            <a:r>
              <a:rPr lang="ru-RU" sz="1400" dirty="0" err="1"/>
              <a:t>т.р</a:t>
            </a:r>
            <a:r>
              <a:rPr lang="ru-RU" sz="1400" dirty="0"/>
              <a:t>.)   1 912 798,0     1 109 815,0       1 167 583,0</a:t>
            </a:r>
            <a:br>
              <a:rPr lang="ru-RU" sz="1400" dirty="0"/>
            </a:br>
            <a:r>
              <a:rPr lang="ru-RU" sz="1400" dirty="0"/>
              <a:t>Дефицит (</a:t>
            </a:r>
            <a:r>
              <a:rPr lang="ru-RU" sz="1400" dirty="0" err="1"/>
              <a:t>т.р</a:t>
            </a:r>
            <a:r>
              <a:rPr lang="ru-RU" sz="1400" dirty="0"/>
              <a:t>.)       113 192,0         27 069,0              28 478,0</a:t>
            </a:r>
            <a:br>
              <a:rPr lang="ru-RU" sz="1400" dirty="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a:t>Основные параметры  бюджета муниципального образования «</a:t>
            </a:r>
            <a:r>
              <a:rPr lang="ru-RU" sz="1600" b="1" dirty="0" err="1"/>
              <a:t>Тахтамукайский</a:t>
            </a:r>
            <a:r>
              <a:rPr lang="ru-RU" sz="1600" b="1" dirty="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94390014"/>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a:effectLst>
                  <a:outerShdw blurRad="38100" dist="38100" dir="2700000" algn="tl">
                    <a:srgbClr val="000000">
                      <a:alpha val="43137"/>
                    </a:srgbClr>
                  </a:outerShdw>
                  <a:reflection blurRad="6350" stA="55000" endA="300" endPos="45500" dir="5400000" sy="-100000" algn="bl" rotWithShape="0"/>
                </a:effectLst>
              </a:rPr>
              <a:t> район»</a:t>
            </a: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8439</TotalTime>
  <Words>10536</Words>
  <Application>Microsoft Office PowerPoint</Application>
  <PresentationFormat>Экран (4:3)</PresentationFormat>
  <Paragraphs>2540</Paragraphs>
  <Slides>66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Трек</vt:lpstr>
      <vt:lpstr>Бюджет для граждан</vt:lpstr>
      <vt:lpstr>СОДЕРЖАНИЕ:</vt:lpstr>
      <vt:lpstr>Презентация PowerPoint</vt:lpstr>
      <vt:lpstr>ОСНОВНЫЕ ПОКАЗАТЕЛИ ПО ВСЕМ ОТРАСЛЯМ ЭКОНОМИКИ НА 2023 ГОД И НА ПЕРИОД ДО 2025 ГОДА</vt:lpstr>
      <vt:lpstr>Презентация PowerPoint</vt:lpstr>
      <vt:lpstr>Презентация PowerPoint</vt:lpstr>
      <vt:lpstr>       Доходы (т.р.)     1 799 606,0     1 082 746,0       1 139 105,0     Расходы (т.р.)   1 912 798,0     1 109 815,0       1 167 583,0 Дефицит (т.р.)       113 192,0         27 069,0              28 478,0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(2021-2025 гг.) </vt:lpstr>
      <vt:lpstr>Структура налоговых доходов в проекте бюджета МО «Тахтамукайский район»  на 2023 год</vt:lpstr>
      <vt:lpstr>КРУПНЕЙШИЕ НАЛОГОПЛАТЕЛЬЩИКИ В ТАХТАМУКАЙСКОМ РАЙОНЕ</vt:lpstr>
      <vt:lpstr>Сведения о межбюджетных трансфертах, поступающих в бюджет  муниципального образования «Тахтамукайский район»</vt:lpstr>
      <vt:lpstr>Презентация PowerPoint</vt:lpstr>
      <vt:lpstr>Презентация PowerPoint</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2023-2025 ГГ.</vt:lpstr>
      <vt:lpstr>Основные направления расходов в  бюджете МО «Тахтамукайский район» на 2023 г. (тыс.руб.)</vt:lpstr>
      <vt:lpstr>Распределение расходов в  бюджете МО «Тахтамукайский район» на 2023 год на плановый период 2023-2025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2023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:2023-2028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:2023-2028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2023 г. (тыс.руб.)</vt:lpstr>
      <vt:lpstr>Презентация PowerPoint</vt:lpstr>
      <vt:lpstr>Презентация PowerPoint</vt:lpstr>
      <vt:lpstr>Перечень ведомственных целевых программ МО «Тахтамукайский район» на 2023 г.</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731</cp:revision>
  <cp:lastPrinted>2022-11-09T12:07:48Z</cp:lastPrinted>
  <dcterms:created xsi:type="dcterms:W3CDTF">2014-08-05T05:31:38Z</dcterms:created>
  <dcterms:modified xsi:type="dcterms:W3CDTF">2022-11-09T14:28:20Z</dcterms:modified>
</cp:coreProperties>
</file>