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9" r:id="rId1"/>
  </p:sldMasterIdLst>
  <p:notesMasterIdLst>
    <p:notesMasterId r:id="rId76"/>
  </p:notesMasterIdLst>
  <p:sldIdLst>
    <p:sldId id="256" r:id="rId2"/>
    <p:sldId id="299" r:id="rId3"/>
    <p:sldId id="276" r:id="rId4"/>
    <p:sldId id="307" r:id="rId5"/>
    <p:sldId id="356" r:id="rId6"/>
    <p:sldId id="283" r:id="rId7"/>
    <p:sldId id="258" r:id="rId8"/>
    <p:sldId id="260" r:id="rId9"/>
    <p:sldId id="274" r:id="rId10"/>
    <p:sldId id="261" r:id="rId11"/>
    <p:sldId id="262" r:id="rId12"/>
    <p:sldId id="300" r:id="rId13"/>
    <p:sldId id="346" r:id="rId14"/>
    <p:sldId id="354" r:id="rId15"/>
    <p:sldId id="355" r:id="rId16"/>
    <p:sldId id="284" r:id="rId17"/>
    <p:sldId id="275" r:id="rId18"/>
    <p:sldId id="296" r:id="rId19"/>
    <p:sldId id="281" r:id="rId20"/>
    <p:sldId id="282" r:id="rId21"/>
    <p:sldId id="269" r:id="rId22"/>
    <p:sldId id="319" r:id="rId23"/>
    <p:sldId id="321" r:id="rId24"/>
    <p:sldId id="323" r:id="rId25"/>
    <p:sldId id="325" r:id="rId26"/>
    <p:sldId id="327" r:id="rId27"/>
    <p:sldId id="329" r:id="rId28"/>
    <p:sldId id="316" r:id="rId29"/>
    <p:sldId id="334" r:id="rId30"/>
    <p:sldId id="335" r:id="rId31"/>
    <p:sldId id="336" r:id="rId32"/>
    <p:sldId id="337" r:id="rId33"/>
    <p:sldId id="342" r:id="rId34"/>
    <p:sldId id="343" r:id="rId35"/>
    <p:sldId id="331" r:id="rId36"/>
    <p:sldId id="344" r:id="rId37"/>
    <p:sldId id="345" r:id="rId38"/>
    <p:sldId id="332" r:id="rId39"/>
    <p:sldId id="338" r:id="rId40"/>
    <p:sldId id="314" r:id="rId41"/>
    <p:sldId id="339" r:id="rId42"/>
    <p:sldId id="340" r:id="rId43"/>
    <p:sldId id="341" r:id="rId44"/>
    <p:sldId id="353" r:id="rId45"/>
    <p:sldId id="352" r:id="rId46"/>
    <p:sldId id="351" r:id="rId47"/>
    <p:sldId id="350" r:id="rId48"/>
    <p:sldId id="272" r:id="rId49"/>
    <p:sldId id="273" r:id="rId50"/>
    <p:sldId id="279" r:id="rId51"/>
    <p:sldId id="358" r:id="rId52"/>
    <p:sldId id="360" r:id="rId53"/>
    <p:sldId id="361" r:id="rId54"/>
    <p:sldId id="362" r:id="rId55"/>
    <p:sldId id="363" r:id="rId56"/>
    <p:sldId id="364" r:id="rId57"/>
    <p:sldId id="365" r:id="rId58"/>
    <p:sldId id="366" r:id="rId59"/>
    <p:sldId id="267" r:id="rId60"/>
    <p:sldId id="280" r:id="rId61"/>
    <p:sldId id="298" r:id="rId62"/>
    <p:sldId id="270" r:id="rId63"/>
    <p:sldId id="285" r:id="rId64"/>
    <p:sldId id="286" r:id="rId65"/>
    <p:sldId id="287" r:id="rId66"/>
    <p:sldId id="288" r:id="rId67"/>
    <p:sldId id="289" r:id="rId68"/>
    <p:sldId id="290" r:id="rId69"/>
    <p:sldId id="291" r:id="rId70"/>
    <p:sldId id="292" r:id="rId71"/>
    <p:sldId id="293" r:id="rId72"/>
    <p:sldId id="294" r:id="rId73"/>
    <p:sldId id="295" r:id="rId74"/>
    <p:sldId id="271" r:id="rId75"/>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94" d="100"/>
          <a:sy n="94" d="100"/>
        </p:scale>
        <p:origin x="-11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274452739776101"/>
          <c:y val="3.5781250000000001E-2"/>
          <c:w val="0.58073904486803052"/>
          <c:h val="0.83088558070866136"/>
        </c:manualLayout>
      </c:layout>
      <c:bar3DChart>
        <c:barDir val="col"/>
        <c:grouping val="clustered"/>
        <c:varyColors val="0"/>
        <c:ser>
          <c:idx val="0"/>
          <c:order val="0"/>
          <c:tx>
            <c:strRef>
              <c:f>Лист1!$B$1</c:f>
              <c:strCache>
                <c:ptCount val="1"/>
                <c:pt idx="0">
                  <c:v>Доходы, всего, тыс.руб.</c:v>
                </c:pt>
              </c:strCache>
            </c:strRef>
          </c:tx>
          <c:invertIfNegative val="0"/>
          <c:cat>
            <c:numRef>
              <c:f>Лист1!$A$2:$A$4</c:f>
              <c:numCache>
                <c:formatCode>General</c:formatCode>
                <c:ptCount val="3"/>
                <c:pt idx="0">
                  <c:v>2023</c:v>
                </c:pt>
                <c:pt idx="1">
                  <c:v>2024</c:v>
                </c:pt>
                <c:pt idx="2">
                  <c:v>2025</c:v>
                </c:pt>
              </c:numCache>
            </c:numRef>
          </c:cat>
          <c:val>
            <c:numRef>
              <c:f>Лист1!$B$2:$B$4</c:f>
              <c:numCache>
                <c:formatCode>General</c:formatCode>
                <c:ptCount val="3"/>
                <c:pt idx="0">
                  <c:v>5063208</c:v>
                </c:pt>
                <c:pt idx="1">
                  <c:v>2446267</c:v>
                </c:pt>
                <c:pt idx="2">
                  <c:v>2337568</c:v>
                </c:pt>
              </c:numCache>
            </c:numRef>
          </c:val>
          <c:extLst xmlns:c16r2="http://schemas.microsoft.com/office/drawing/2015/06/chart">
            <c:ext xmlns:c16="http://schemas.microsoft.com/office/drawing/2014/chart" uri="{C3380CC4-5D6E-409C-BE32-E72D297353CC}">
              <c16:uniqueId val="{00000000-24CF-48BC-9924-3E018B6FD0B2}"/>
            </c:ext>
          </c:extLst>
        </c:ser>
        <c:ser>
          <c:idx val="1"/>
          <c:order val="1"/>
          <c:tx>
            <c:strRef>
              <c:f>Лист1!$C$1</c:f>
              <c:strCache>
                <c:ptCount val="1"/>
                <c:pt idx="0">
                  <c:v>Расходы, всего, тыс.руб.</c:v>
                </c:pt>
              </c:strCache>
            </c:strRef>
          </c:tx>
          <c:invertIfNegative val="0"/>
          <c:cat>
            <c:numRef>
              <c:f>Лист1!$A$2:$A$4</c:f>
              <c:numCache>
                <c:formatCode>General</c:formatCode>
                <c:ptCount val="3"/>
                <c:pt idx="0">
                  <c:v>2023</c:v>
                </c:pt>
                <c:pt idx="1">
                  <c:v>2024</c:v>
                </c:pt>
                <c:pt idx="2">
                  <c:v>2025</c:v>
                </c:pt>
              </c:numCache>
            </c:numRef>
          </c:cat>
          <c:val>
            <c:numRef>
              <c:f>Лист1!$C$2:$C$4</c:f>
              <c:numCache>
                <c:formatCode>General</c:formatCode>
                <c:ptCount val="3"/>
                <c:pt idx="0">
                  <c:v>5115117</c:v>
                </c:pt>
                <c:pt idx="1">
                  <c:v>2468286</c:v>
                </c:pt>
                <c:pt idx="2">
                  <c:v>2360996</c:v>
                </c:pt>
              </c:numCache>
            </c:numRef>
          </c:val>
          <c:extLst xmlns:c16r2="http://schemas.microsoft.com/office/drawing/2015/06/chart">
            <c:ext xmlns:c16="http://schemas.microsoft.com/office/drawing/2014/chart" uri="{C3380CC4-5D6E-409C-BE32-E72D297353CC}">
              <c16:uniqueId val="{00000001-24CF-48BC-9924-3E018B6FD0B2}"/>
            </c:ext>
          </c:extLst>
        </c:ser>
        <c:ser>
          <c:idx val="2"/>
          <c:order val="2"/>
          <c:tx>
            <c:strRef>
              <c:f>Лист1!$D$1</c:f>
              <c:strCache>
                <c:ptCount val="1"/>
                <c:pt idx="0">
                  <c:v>Дефицит</c:v>
                </c:pt>
              </c:strCache>
            </c:strRef>
          </c:tx>
          <c:invertIfNegative val="0"/>
          <c:cat>
            <c:numRef>
              <c:f>Лист1!$A$2:$A$4</c:f>
              <c:numCache>
                <c:formatCode>General</c:formatCode>
                <c:ptCount val="3"/>
                <c:pt idx="0">
                  <c:v>2023</c:v>
                </c:pt>
                <c:pt idx="1">
                  <c:v>2024</c:v>
                </c:pt>
                <c:pt idx="2">
                  <c:v>2025</c:v>
                </c:pt>
              </c:numCache>
            </c:numRef>
          </c:cat>
          <c:val>
            <c:numRef>
              <c:f>Лист1!$D$2:$D$4</c:f>
              <c:numCache>
                <c:formatCode>General</c:formatCode>
                <c:ptCount val="3"/>
                <c:pt idx="0">
                  <c:v>51909</c:v>
                </c:pt>
                <c:pt idx="1">
                  <c:v>22019</c:v>
                </c:pt>
                <c:pt idx="2">
                  <c:v>23428</c:v>
                </c:pt>
              </c:numCache>
            </c:numRef>
          </c:val>
          <c:extLst xmlns:c16r2="http://schemas.microsoft.com/office/drawing/2015/06/chart">
            <c:ext xmlns:c16="http://schemas.microsoft.com/office/drawing/2014/chart" uri="{C3380CC4-5D6E-409C-BE32-E72D297353CC}">
              <c16:uniqueId val="{00000002-24CF-48BC-9924-3E018B6FD0B2}"/>
            </c:ext>
          </c:extLst>
        </c:ser>
        <c:ser>
          <c:idx val="3"/>
          <c:order val="3"/>
          <c:tx>
            <c:strRef>
              <c:f>Лист1!$E$1</c:f>
              <c:strCache>
                <c:ptCount val="1"/>
                <c:pt idx="0">
                  <c:v>Межбюджетные трансферты</c:v>
                </c:pt>
              </c:strCache>
            </c:strRef>
          </c:tx>
          <c:invertIfNegative val="0"/>
          <c:cat>
            <c:numRef>
              <c:f>Лист1!$A$2:$A$4</c:f>
              <c:numCache>
                <c:formatCode>General</c:formatCode>
                <c:ptCount val="3"/>
                <c:pt idx="0">
                  <c:v>2023</c:v>
                </c:pt>
                <c:pt idx="1">
                  <c:v>2024</c:v>
                </c:pt>
                <c:pt idx="2">
                  <c:v>2025</c:v>
                </c:pt>
              </c:numCache>
            </c:numRef>
          </c:cat>
          <c:val>
            <c:numRef>
              <c:f>Лист1!$E$2:$E$4</c:f>
              <c:numCache>
                <c:formatCode>General</c:formatCode>
                <c:ptCount val="3"/>
                <c:pt idx="0">
                  <c:v>3218946</c:v>
                </c:pt>
                <c:pt idx="1">
                  <c:v>1363521</c:v>
                </c:pt>
                <c:pt idx="2">
                  <c:v>1198463</c:v>
                </c:pt>
              </c:numCache>
            </c:numRef>
          </c:val>
        </c:ser>
        <c:dLbls>
          <c:showLegendKey val="0"/>
          <c:showVal val="0"/>
          <c:showCatName val="0"/>
          <c:showSerName val="0"/>
          <c:showPercent val="0"/>
          <c:showBubbleSize val="0"/>
        </c:dLbls>
        <c:gapWidth val="150"/>
        <c:shape val="cylinder"/>
        <c:axId val="2428288"/>
        <c:axId val="2438272"/>
        <c:axId val="0"/>
      </c:bar3DChart>
      <c:catAx>
        <c:axId val="2428288"/>
        <c:scaling>
          <c:orientation val="minMax"/>
        </c:scaling>
        <c:delete val="0"/>
        <c:axPos val="b"/>
        <c:numFmt formatCode="General" sourceLinked="1"/>
        <c:majorTickMark val="out"/>
        <c:minorTickMark val="none"/>
        <c:tickLblPos val="nextTo"/>
        <c:crossAx val="2438272"/>
        <c:crosses val="autoZero"/>
        <c:auto val="1"/>
        <c:lblAlgn val="ctr"/>
        <c:lblOffset val="100"/>
        <c:noMultiLvlLbl val="0"/>
      </c:catAx>
      <c:valAx>
        <c:axId val="2438272"/>
        <c:scaling>
          <c:orientation val="minMax"/>
        </c:scaling>
        <c:delete val="0"/>
        <c:axPos val="l"/>
        <c:majorGridlines/>
        <c:numFmt formatCode="General" sourceLinked="1"/>
        <c:majorTickMark val="out"/>
        <c:minorTickMark val="none"/>
        <c:tickLblPos val="nextTo"/>
        <c:crossAx val="2428288"/>
        <c:crosses val="autoZero"/>
        <c:crossBetween val="between"/>
      </c:valAx>
      <c:spPr>
        <a:noFill/>
        <a:ln w="25410">
          <a:noFill/>
        </a:ln>
      </c:spPr>
    </c:plotArea>
    <c:legend>
      <c:legendPos val="r"/>
      <c:layout>
        <c:manualLayout>
          <c:xMode val="edge"/>
          <c:yMode val="edge"/>
          <c:x val="0.8030117776344069"/>
          <c:y val="6.9764763779527561E-2"/>
          <c:w val="0.18661433070087888"/>
          <c:h val="0.90422047244094472"/>
        </c:manualLayout>
      </c:layout>
      <c:overlay val="0"/>
    </c:legend>
    <c:plotVisOnly val="1"/>
    <c:dispBlanksAs val="gap"/>
    <c:showDLblsOverMax val="0"/>
  </c:chart>
  <c:txPr>
    <a:bodyPr/>
    <a:lstStyle/>
    <a:p>
      <a:pPr>
        <a:defRPr sz="1801"/>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Неналоговые доходы (тыс.руб.)</c:v>
                </c:pt>
              </c:strCache>
            </c:strRef>
          </c:tx>
          <c:invertIfNegative val="0"/>
          <c:dLbls>
            <c:spPr>
              <a:noFill/>
              <a:ln>
                <a:noFill/>
              </a:ln>
              <a:effectLst/>
            </c:spPr>
            <c:txPr>
              <a:bodyPr/>
              <a:lstStyle/>
              <a:p>
                <a:pPr>
                  <a:defRPr sz="1399" baseline="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107875</c:v>
                </c:pt>
                <c:pt idx="1">
                  <c:v>79429</c:v>
                </c:pt>
                <c:pt idx="2">
                  <c:v>520437</c:v>
                </c:pt>
                <c:pt idx="3">
                  <c:v>152042</c:v>
                </c:pt>
                <c:pt idx="4">
                  <c:v>154207</c:v>
                </c:pt>
              </c:numCache>
            </c:numRef>
          </c:val>
          <c:extLst xmlns:c16r2="http://schemas.microsoft.com/office/drawing/2015/06/chart">
            <c:ext xmlns:c16="http://schemas.microsoft.com/office/drawing/2014/chart" uri="{C3380CC4-5D6E-409C-BE32-E72D297353CC}">
              <c16:uniqueId val="{00000000-E37E-40A6-9FE1-06E8E9AD17DC}"/>
            </c:ext>
          </c:extLst>
        </c:ser>
        <c:ser>
          <c:idx val="1"/>
          <c:order val="1"/>
          <c:tx>
            <c:strRef>
              <c:f>Лист1!$C$1</c:f>
              <c:strCache>
                <c:ptCount val="1"/>
                <c:pt idx="0">
                  <c:v>Налоговые доходы (тыс.руб.)</c:v>
                </c:pt>
              </c:strCache>
            </c:strRef>
          </c:tx>
          <c:invertIfNegative val="0"/>
          <c:dLbls>
            <c:spPr>
              <a:noFill/>
              <a:ln>
                <a:noFill/>
              </a:ln>
              <a:effectLst/>
            </c:spPr>
            <c:txPr>
              <a:bodyPr/>
              <a:lstStyle/>
              <a:p>
                <a:pPr>
                  <a:defRPr sz="1399" baseline="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pt idx="0">
                  <c:v>744507</c:v>
                </c:pt>
                <c:pt idx="1">
                  <c:v>753604</c:v>
                </c:pt>
                <c:pt idx="2">
                  <c:v>879169</c:v>
                </c:pt>
                <c:pt idx="3">
                  <c:v>930704</c:v>
                </c:pt>
                <c:pt idx="4">
                  <c:v>984898</c:v>
                </c:pt>
              </c:numCache>
            </c:numRef>
          </c:val>
          <c:extLst xmlns:c16r2="http://schemas.microsoft.com/office/drawing/2015/06/chart">
            <c:ext xmlns:c16="http://schemas.microsoft.com/office/drawing/2014/chart" uri="{C3380CC4-5D6E-409C-BE32-E72D297353CC}">
              <c16:uniqueId val="{00000001-E37E-40A6-9FE1-06E8E9AD17DC}"/>
            </c:ext>
          </c:extLst>
        </c:ser>
        <c:dLbls>
          <c:showLegendKey val="0"/>
          <c:showVal val="0"/>
          <c:showCatName val="0"/>
          <c:showSerName val="0"/>
          <c:showPercent val="0"/>
          <c:showBubbleSize val="0"/>
        </c:dLbls>
        <c:gapWidth val="150"/>
        <c:shape val="box"/>
        <c:axId val="196862720"/>
        <c:axId val="196864256"/>
        <c:axId val="0"/>
      </c:bar3DChart>
      <c:catAx>
        <c:axId val="196862720"/>
        <c:scaling>
          <c:orientation val="minMax"/>
        </c:scaling>
        <c:delete val="0"/>
        <c:axPos val="b"/>
        <c:numFmt formatCode="General" sourceLinked="1"/>
        <c:majorTickMark val="out"/>
        <c:minorTickMark val="none"/>
        <c:tickLblPos val="nextTo"/>
        <c:crossAx val="196864256"/>
        <c:crosses val="autoZero"/>
        <c:auto val="1"/>
        <c:lblAlgn val="ctr"/>
        <c:lblOffset val="100"/>
        <c:noMultiLvlLbl val="0"/>
      </c:catAx>
      <c:valAx>
        <c:axId val="196864256"/>
        <c:scaling>
          <c:orientation val="minMax"/>
        </c:scaling>
        <c:delete val="0"/>
        <c:axPos val="l"/>
        <c:majorGridlines/>
        <c:numFmt formatCode="General" sourceLinked="1"/>
        <c:majorTickMark val="out"/>
        <c:minorTickMark val="none"/>
        <c:tickLblPos val="nextTo"/>
        <c:crossAx val="196862720"/>
        <c:crosses val="autoZero"/>
        <c:crossBetween val="between"/>
      </c:valAx>
      <c:spPr>
        <a:noFill/>
        <a:ln w="25387">
          <a:noFill/>
        </a:ln>
      </c:spPr>
    </c:plotArea>
    <c:legend>
      <c:legendPos val="r"/>
      <c:layout/>
      <c:overlay val="0"/>
    </c:legend>
    <c:plotVisOnly val="1"/>
    <c:dispBlanksAs val="gap"/>
    <c:showDLblsOverMax val="0"/>
  </c:chart>
  <c:txPr>
    <a:bodyPr/>
    <a:lstStyle/>
    <a:p>
      <a:pPr>
        <a:defRPr sz="1799"/>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359498067466188E-3"/>
          <c:y val="5.296652474049432E-2"/>
          <c:w val="0.48624718621971091"/>
          <c:h val="0.72962583574346573"/>
        </c:manualLayout>
      </c:layout>
      <c:pie3DChart>
        <c:varyColors val="1"/>
        <c:ser>
          <c:idx val="0"/>
          <c:order val="0"/>
          <c:tx>
            <c:strRef>
              <c:f>Лист1!$B$1</c:f>
              <c:strCache>
                <c:ptCount val="1"/>
                <c:pt idx="0">
                  <c:v>Столбец1</c:v>
                </c:pt>
              </c:strCache>
            </c:strRef>
          </c:tx>
          <c:explosion val="25"/>
          <c:dPt>
            <c:idx val="0"/>
            <c:bubble3D val="0"/>
            <c:extLst xmlns:c16r2="http://schemas.microsoft.com/office/drawing/2015/06/chart">
              <c:ext xmlns:c16="http://schemas.microsoft.com/office/drawing/2014/chart" uri="{C3380CC4-5D6E-409C-BE32-E72D297353CC}">
                <c16:uniqueId val="{00000000-FE91-4C12-BCBA-7F48C4C74AAC}"/>
              </c:ext>
            </c:extLst>
          </c:dPt>
          <c:dPt>
            <c:idx val="1"/>
            <c:bubble3D val="0"/>
            <c:extLst xmlns:c16r2="http://schemas.microsoft.com/office/drawing/2015/06/chart">
              <c:ext xmlns:c16="http://schemas.microsoft.com/office/drawing/2014/chart" uri="{C3380CC4-5D6E-409C-BE32-E72D297353CC}">
                <c16:uniqueId val="{00000001-FE91-4C12-BCBA-7F48C4C74AAC}"/>
              </c:ext>
            </c:extLst>
          </c:dPt>
          <c:dPt>
            <c:idx val="2"/>
            <c:bubble3D val="0"/>
            <c:extLst xmlns:c16r2="http://schemas.microsoft.com/office/drawing/2015/06/chart">
              <c:ext xmlns:c16="http://schemas.microsoft.com/office/drawing/2014/chart" uri="{C3380CC4-5D6E-409C-BE32-E72D297353CC}">
                <c16:uniqueId val="{00000002-FE91-4C12-BCBA-7F48C4C74AAC}"/>
              </c:ext>
            </c:extLst>
          </c:dPt>
          <c:dPt>
            <c:idx val="3"/>
            <c:bubble3D val="0"/>
            <c:extLst xmlns:c16r2="http://schemas.microsoft.com/office/drawing/2015/06/chart">
              <c:ext xmlns:c16="http://schemas.microsoft.com/office/drawing/2014/chart" uri="{C3380CC4-5D6E-409C-BE32-E72D297353CC}">
                <c16:uniqueId val="{00000003-FE91-4C12-BCBA-7F48C4C74AAC}"/>
              </c:ext>
            </c:extLst>
          </c:dPt>
          <c:dPt>
            <c:idx val="4"/>
            <c:bubble3D val="0"/>
            <c:extLst xmlns:c16r2="http://schemas.microsoft.com/office/drawing/2015/06/chart">
              <c:ext xmlns:c16="http://schemas.microsoft.com/office/drawing/2014/chart" uri="{C3380CC4-5D6E-409C-BE32-E72D297353CC}">
                <c16:uniqueId val="{00000004-FE91-4C12-BCBA-7F48C4C74AAC}"/>
              </c:ext>
            </c:extLst>
          </c:dPt>
          <c:dPt>
            <c:idx val="5"/>
            <c:bubble3D val="0"/>
            <c:extLst xmlns:c16r2="http://schemas.microsoft.com/office/drawing/2015/06/chart">
              <c:ext xmlns:c16="http://schemas.microsoft.com/office/drawing/2014/chart" uri="{C3380CC4-5D6E-409C-BE32-E72D297353CC}">
                <c16:uniqueId val="{00000005-FE91-4C12-BCBA-7F48C4C74AAC}"/>
              </c:ext>
            </c:extLst>
          </c:dPt>
          <c:dPt>
            <c:idx val="6"/>
            <c:bubble3D val="0"/>
            <c:extLst xmlns:c16r2="http://schemas.microsoft.com/office/drawing/2015/06/chart">
              <c:ext xmlns:c16="http://schemas.microsoft.com/office/drawing/2014/chart" uri="{C3380CC4-5D6E-409C-BE32-E72D297353CC}">
                <c16:uniqueId val="{00000006-FE91-4C12-BCBA-7F48C4C74AAC}"/>
              </c:ext>
            </c:extLst>
          </c:dPt>
          <c:dLbls>
            <c:dLbl>
              <c:idx val="0"/>
              <c:layout/>
              <c:tx>
                <c:rich>
                  <a:bodyPr/>
                  <a:lstStyle/>
                  <a:p>
                    <a:pPr>
                      <a:defRPr/>
                    </a:pPr>
                    <a:r>
                      <a:rPr lang="ru-RU" dirty="0" smtClean="0"/>
                      <a:t>299</a:t>
                    </a:r>
                    <a:r>
                      <a:rPr lang="ru-RU" baseline="0" dirty="0" smtClean="0"/>
                      <a:t> </a:t>
                    </a:r>
                    <a:r>
                      <a:rPr lang="ru-RU" baseline="0" dirty="0"/>
                      <a:t>276</a:t>
                    </a:r>
                    <a:r>
                      <a:rPr lang="ru-RU" dirty="0"/>
                      <a:t>,0 </a:t>
                    </a:r>
                    <a:r>
                      <a:rPr lang="ru-RU" dirty="0" err="1"/>
                      <a:t>т.р</a:t>
                    </a:r>
                    <a:r>
                      <a:rPr lang="ru-RU" dirty="0"/>
                      <a:t>.</a:t>
                    </a:r>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FE91-4C12-BCBA-7F48C4C74AAC}"/>
                </c:ext>
              </c:extLst>
            </c:dLbl>
            <c:dLbl>
              <c:idx val="1"/>
              <c:layout>
                <c:manualLayout>
                  <c:x val="-0.14977448179755137"/>
                  <c:y val="0.16868305913210466"/>
                </c:manualLayout>
              </c:layout>
              <c:tx>
                <c:rich>
                  <a:bodyPr/>
                  <a:lstStyle/>
                  <a:p>
                    <a:pPr>
                      <a:defRPr/>
                    </a:pPr>
                    <a:r>
                      <a:rPr lang="ru-RU" dirty="0"/>
                      <a:t>10 261,0 </a:t>
                    </a:r>
                    <a:r>
                      <a:rPr lang="ru-RU" dirty="0" err="1"/>
                      <a:t>т.р</a:t>
                    </a:r>
                    <a:r>
                      <a:rPr lang="ru-RU" dirty="0"/>
                      <a:t>.</a:t>
                    </a:r>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FE91-4C12-BCBA-7F48C4C74AAC}"/>
                </c:ext>
              </c:extLst>
            </c:dLbl>
            <c:dLbl>
              <c:idx val="2"/>
              <c:layout>
                <c:manualLayout>
                  <c:x val="-0.15246257947846514"/>
                  <c:y val="4.427425539528454E-2"/>
                </c:manualLayout>
              </c:layout>
              <c:tx>
                <c:rich>
                  <a:bodyPr/>
                  <a:lstStyle/>
                  <a:p>
                    <a:pPr>
                      <a:defRPr/>
                    </a:pPr>
                    <a:r>
                      <a:rPr lang="ru-RU" dirty="0"/>
                      <a:t>14 438,0 </a:t>
                    </a:r>
                    <a:r>
                      <a:rPr lang="ru-RU" dirty="0" err="1"/>
                      <a:t>т.р</a:t>
                    </a:r>
                    <a:r>
                      <a:rPr lang="ru-RU" dirty="0"/>
                      <a:t>.</a:t>
                    </a:r>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FE91-4C12-BCBA-7F48C4C74AAC}"/>
                </c:ext>
              </c:extLst>
            </c:dLbl>
            <c:dLbl>
              <c:idx val="3"/>
              <c:layout/>
              <c:tx>
                <c:rich>
                  <a:bodyPr/>
                  <a:lstStyle/>
                  <a:p>
                    <a:pPr>
                      <a:defRPr/>
                    </a:pPr>
                    <a:r>
                      <a:rPr lang="ru-RU" dirty="0" smtClean="0"/>
                      <a:t>321 408,0 </a:t>
                    </a:r>
                    <a:r>
                      <a:rPr lang="ru-RU" dirty="0" err="1"/>
                      <a:t>т.р</a:t>
                    </a:r>
                    <a:r>
                      <a:rPr lang="ru-RU" dirty="0"/>
                      <a:t>.</a:t>
                    </a:r>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FE91-4C12-BCBA-7F48C4C74AAC}"/>
                </c:ext>
              </c:extLst>
            </c:dLbl>
            <c:dLbl>
              <c:idx val="4"/>
              <c:layout/>
              <c:tx>
                <c:rich>
                  <a:bodyPr/>
                  <a:lstStyle/>
                  <a:p>
                    <a:pPr>
                      <a:defRPr/>
                    </a:pPr>
                    <a:r>
                      <a:rPr lang="ru-RU" dirty="0"/>
                      <a:t>257</a:t>
                    </a:r>
                    <a:r>
                      <a:rPr lang="ru-RU" baseline="0" dirty="0"/>
                      <a:t> 615</a:t>
                    </a:r>
                    <a:r>
                      <a:rPr lang="ru-RU" dirty="0"/>
                      <a:t>,0 </a:t>
                    </a:r>
                    <a:r>
                      <a:rPr lang="ru-RU" dirty="0" err="1"/>
                      <a:t>т.р</a:t>
                    </a:r>
                    <a:r>
                      <a:rPr lang="ru-RU" dirty="0"/>
                      <a:t>.</a:t>
                    </a:r>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4-FE91-4C12-BCBA-7F48C4C74AAC}"/>
                </c:ext>
              </c:extLst>
            </c:dLbl>
            <c:dLbl>
              <c:idx val="5"/>
              <c:layout/>
              <c:tx>
                <c:rich>
                  <a:bodyPr/>
                  <a:lstStyle/>
                  <a:p>
                    <a:pPr>
                      <a:defRPr/>
                    </a:pPr>
                    <a:r>
                      <a:rPr lang="ru-RU" dirty="0"/>
                      <a:t>19</a:t>
                    </a:r>
                    <a:r>
                      <a:rPr lang="ru-RU" baseline="0" dirty="0"/>
                      <a:t> 912</a:t>
                    </a:r>
                    <a:r>
                      <a:rPr lang="ru-RU" dirty="0"/>
                      <a:t>,0 </a:t>
                    </a:r>
                    <a:r>
                      <a:rPr lang="ru-RU" dirty="0" err="1"/>
                      <a:t>т.р</a:t>
                    </a:r>
                    <a:endParaRPr lang="ru-RU" dirty="0"/>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5-FE91-4C12-BCBA-7F48C4C74AAC}"/>
                </c:ext>
              </c:extLst>
            </c:dLbl>
            <c:dLbl>
              <c:idx val="6"/>
              <c:tx>
                <c:rich>
                  <a:bodyPr/>
                  <a:lstStyle/>
                  <a:p>
                    <a:pPr>
                      <a:defRPr/>
                    </a:pPr>
                    <a:r>
                      <a:rPr lang="ru-RU" dirty="0"/>
                      <a:t>10368</a:t>
                    </a:r>
                    <a:r>
                      <a:rPr lang="en-US" dirty="0"/>
                      <a:t>,0</a:t>
                    </a:r>
                    <a:r>
                      <a:rPr lang="ru-RU" dirty="0"/>
                      <a:t> </a:t>
                    </a:r>
                    <a:r>
                      <a:rPr lang="ru-RU" dirty="0" err="1"/>
                      <a:t>т.р</a:t>
                    </a:r>
                    <a:r>
                      <a:rPr lang="ru-RU" dirty="0"/>
                      <a:t>.</a:t>
                    </a:r>
                    <a:endParaRPr lang="en-US" dirty="0"/>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6-FE91-4C12-BCBA-7F48C4C74AAC}"/>
                </c:ext>
              </c:extLst>
            </c:dLbl>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Лист1!$A$2:$A$7</c:f>
              <c:strCache>
                <c:ptCount val="6"/>
                <c:pt idx="0">
                  <c:v>Налог на доходы физических лиц - уд.вес 32,4%</c:v>
                </c:pt>
                <c:pt idx="1">
                  <c:v>Единый сельхозналог -уд.вес 1,1%</c:v>
                </c:pt>
                <c:pt idx="2">
                  <c:v>Налог, взимаемый в связи с применением патентной системы налогообложения - уд.вес 1,6%</c:v>
                </c:pt>
                <c:pt idx="3">
                  <c:v>Налог, взимаемый в связи с применением  упрощенной системы налогооблажения - уд.вес 34,8%</c:v>
                </c:pt>
                <c:pt idx="4">
                  <c:v>Налог на имущество организаций - уд.вес 27,9 %</c:v>
                </c:pt>
                <c:pt idx="5">
                  <c:v>Причие - уд.вес2,2%</c:v>
                </c:pt>
              </c:strCache>
            </c:strRef>
          </c:cat>
          <c:val>
            <c:numRef>
              <c:f>Лист1!$B$2:$B$7</c:f>
              <c:numCache>
                <c:formatCode>0.0</c:formatCode>
                <c:ptCount val="6"/>
                <c:pt idx="0" formatCode="#,##0.0">
                  <c:v>299276</c:v>
                </c:pt>
                <c:pt idx="1">
                  <c:v>10261</c:v>
                </c:pt>
                <c:pt idx="2">
                  <c:v>14438</c:v>
                </c:pt>
                <c:pt idx="3">
                  <c:v>321408</c:v>
                </c:pt>
                <c:pt idx="4">
                  <c:v>257615</c:v>
                </c:pt>
                <c:pt idx="5">
                  <c:v>19912</c:v>
                </c:pt>
              </c:numCache>
            </c:numRef>
          </c:val>
          <c:extLst xmlns:c16r2="http://schemas.microsoft.com/office/drawing/2015/06/chart">
            <c:ext xmlns:c16="http://schemas.microsoft.com/office/drawing/2014/chart" uri="{C3380CC4-5D6E-409C-BE32-E72D297353CC}">
              <c16:uniqueId val="{00000007-FE91-4C12-BCBA-7F48C4C74AAC}"/>
            </c:ext>
          </c:extLst>
        </c:ser>
        <c:dLbls>
          <c:showLegendKey val="0"/>
          <c:showVal val="0"/>
          <c:showCatName val="0"/>
          <c:showSerName val="0"/>
          <c:showPercent val="0"/>
          <c:showBubbleSize val="0"/>
          <c:showLeaderLines val="1"/>
        </c:dLbls>
      </c:pie3DChart>
      <c:spPr>
        <a:noFill/>
        <a:ln w="25380">
          <a:noFill/>
        </a:ln>
      </c:spPr>
    </c:plotArea>
    <c:legend>
      <c:legendPos val="r"/>
      <c:layout>
        <c:manualLayout>
          <c:xMode val="edge"/>
          <c:yMode val="edge"/>
          <c:x val="0.47480437599276337"/>
          <c:y val="8.6314210723659548E-4"/>
          <c:w val="0.3376002954869145"/>
          <c:h val="0.97318246495699101"/>
        </c:manualLayout>
      </c:layout>
      <c:overlay val="0"/>
      <c:txPr>
        <a:bodyPr/>
        <a:lstStyle/>
        <a:p>
          <a:pPr>
            <a:defRPr sz="1400" b="1"/>
          </a:pPr>
          <a:endParaRPr lang="ru-RU"/>
        </a:p>
      </c:txPr>
    </c:legend>
    <c:plotVisOnly val="1"/>
    <c:dispBlanksAs val="zero"/>
    <c:showDLblsOverMax val="0"/>
  </c:chart>
  <c:txPr>
    <a:bodyPr/>
    <a:lstStyle/>
    <a:p>
      <a:pPr>
        <a:defRPr sz="179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3.2882410428973052E-2"/>
          <c:w val="0.9625850340136054"/>
          <c:h val="0.85509802112382993"/>
        </c:manualLayout>
      </c:layout>
      <c:bar3DChart>
        <c:barDir val="col"/>
        <c:grouping val="clustered"/>
        <c:varyColors val="0"/>
        <c:ser>
          <c:idx val="0"/>
          <c:order val="0"/>
          <c:tx>
            <c:strRef>
              <c:f>Лист1!$B$1</c:f>
              <c:strCache>
                <c:ptCount val="1"/>
                <c:pt idx="0">
                  <c:v>ГОД</c:v>
                </c:pt>
              </c:strCache>
            </c:strRef>
          </c:tx>
          <c:invertIfNegative val="0"/>
          <c:cat>
            <c:numRef>
              <c:f>Лист1!$A$2:$A$4</c:f>
              <c:numCache>
                <c:formatCode>General</c:formatCode>
                <c:ptCount val="3"/>
                <c:pt idx="0">
                  <c:v>2023</c:v>
                </c:pt>
                <c:pt idx="1">
                  <c:v>2024</c:v>
                </c:pt>
                <c:pt idx="2">
                  <c:v>2025</c:v>
                </c:pt>
              </c:numCache>
            </c:numRef>
          </c:cat>
          <c:val>
            <c:numRef>
              <c:f>Лист1!$B$2:$B$4</c:f>
              <c:numCache>
                <c:formatCode>0.0</c:formatCode>
                <c:ptCount val="3"/>
                <c:pt idx="0">
                  <c:v>5115117</c:v>
                </c:pt>
                <c:pt idx="1">
                  <c:v>2468286</c:v>
                </c:pt>
                <c:pt idx="2">
                  <c:v>2360996</c:v>
                </c:pt>
              </c:numCache>
            </c:numRef>
          </c:val>
          <c:extLst xmlns:c16r2="http://schemas.microsoft.com/office/drawing/2015/06/chart">
            <c:ext xmlns:c16="http://schemas.microsoft.com/office/drawing/2014/chart" uri="{C3380CC4-5D6E-409C-BE32-E72D297353CC}">
              <c16:uniqueId val="{00000000-2CBF-45BE-A276-0EEBCAB946A4}"/>
            </c:ext>
          </c:extLst>
        </c:ser>
        <c:dLbls>
          <c:showLegendKey val="0"/>
          <c:showVal val="0"/>
          <c:showCatName val="0"/>
          <c:showSerName val="0"/>
          <c:showPercent val="0"/>
          <c:showBubbleSize val="0"/>
        </c:dLbls>
        <c:gapWidth val="150"/>
        <c:shape val="cylinder"/>
        <c:axId val="202852992"/>
        <c:axId val="202883456"/>
        <c:axId val="0"/>
      </c:bar3DChart>
      <c:catAx>
        <c:axId val="202852992"/>
        <c:scaling>
          <c:orientation val="minMax"/>
        </c:scaling>
        <c:delete val="0"/>
        <c:axPos val="b"/>
        <c:numFmt formatCode="General" sourceLinked="1"/>
        <c:majorTickMark val="out"/>
        <c:minorTickMark val="none"/>
        <c:tickLblPos val="nextTo"/>
        <c:crossAx val="202883456"/>
        <c:crosses val="autoZero"/>
        <c:auto val="1"/>
        <c:lblAlgn val="ctr"/>
        <c:lblOffset val="100"/>
        <c:noMultiLvlLbl val="0"/>
      </c:catAx>
      <c:valAx>
        <c:axId val="202883456"/>
        <c:scaling>
          <c:orientation val="minMax"/>
        </c:scaling>
        <c:delete val="1"/>
        <c:axPos val="l"/>
        <c:numFmt formatCode="0.0" sourceLinked="1"/>
        <c:majorTickMark val="out"/>
        <c:minorTickMark val="none"/>
        <c:tickLblPos val="nextTo"/>
        <c:crossAx val="202852992"/>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10"/>
    </c:view3D>
    <c:floor>
      <c:thickness val="0"/>
    </c:floor>
    <c:sideWall>
      <c:thickness val="0"/>
    </c:sideWall>
    <c:backWall>
      <c:thickness val="0"/>
    </c:backWall>
    <c:plotArea>
      <c:layout>
        <c:manualLayout>
          <c:layoutTarget val="inner"/>
          <c:xMode val="edge"/>
          <c:yMode val="edge"/>
          <c:x val="7.2292859500745585E-2"/>
          <c:y val="7.7830342511523798E-4"/>
          <c:w val="0.92770718313208567"/>
          <c:h val="0.98805793940301667"/>
        </c:manualLayout>
      </c:layout>
      <c:pie3DChart>
        <c:varyColors val="1"/>
        <c:ser>
          <c:idx val="0"/>
          <c:order val="0"/>
          <c:tx>
            <c:strRef>
              <c:f>Лист1!$B$1</c:f>
              <c:strCache>
                <c:ptCount val="1"/>
                <c:pt idx="0">
                  <c:v>Столбец1</c:v>
                </c:pt>
              </c:strCache>
            </c:strRef>
          </c:tx>
          <c:explosion val="25"/>
          <c:dPt>
            <c:idx val="0"/>
            <c:bubble3D val="0"/>
            <c:explosion val="3"/>
            <c:extLst xmlns:c16r2="http://schemas.microsoft.com/office/drawing/2015/06/chart">
              <c:ext xmlns:c16="http://schemas.microsoft.com/office/drawing/2014/chart" uri="{C3380CC4-5D6E-409C-BE32-E72D297353CC}">
                <c16:uniqueId val="{00000000-1718-4DCF-8E51-9B36E2CEB6F2}"/>
              </c:ext>
            </c:extLst>
          </c:dPt>
          <c:dPt>
            <c:idx val="1"/>
            <c:bubble3D val="0"/>
            <c:extLst xmlns:c16r2="http://schemas.microsoft.com/office/drawing/2015/06/chart">
              <c:ext xmlns:c16="http://schemas.microsoft.com/office/drawing/2014/chart" uri="{C3380CC4-5D6E-409C-BE32-E72D297353CC}">
                <c16:uniqueId val="{00000001-1718-4DCF-8E51-9B36E2CEB6F2}"/>
              </c:ext>
            </c:extLst>
          </c:dPt>
          <c:dPt>
            <c:idx val="2"/>
            <c:bubble3D val="0"/>
            <c:explosion val="8"/>
            <c:extLst xmlns:c16r2="http://schemas.microsoft.com/office/drawing/2015/06/chart">
              <c:ext xmlns:c16="http://schemas.microsoft.com/office/drawing/2014/chart" uri="{C3380CC4-5D6E-409C-BE32-E72D297353CC}">
                <c16:uniqueId val="{00000002-1718-4DCF-8E51-9B36E2CEB6F2}"/>
              </c:ext>
            </c:extLst>
          </c:dPt>
          <c:dPt>
            <c:idx val="3"/>
            <c:bubble3D val="0"/>
            <c:extLst xmlns:c16r2="http://schemas.microsoft.com/office/drawing/2015/06/chart">
              <c:ext xmlns:c16="http://schemas.microsoft.com/office/drawing/2014/chart" uri="{C3380CC4-5D6E-409C-BE32-E72D297353CC}">
                <c16:uniqueId val="{00000003-1718-4DCF-8E51-9B36E2CEB6F2}"/>
              </c:ext>
            </c:extLst>
          </c:dPt>
          <c:dPt>
            <c:idx val="4"/>
            <c:bubble3D val="0"/>
            <c:explosion val="0"/>
            <c:extLst xmlns:c16r2="http://schemas.microsoft.com/office/drawing/2015/06/chart">
              <c:ext xmlns:c16="http://schemas.microsoft.com/office/drawing/2014/chart" uri="{C3380CC4-5D6E-409C-BE32-E72D297353CC}">
                <c16:uniqueId val="{00000004-1718-4DCF-8E51-9B36E2CEB6F2}"/>
              </c:ext>
            </c:extLst>
          </c:dPt>
          <c:dPt>
            <c:idx val="5"/>
            <c:bubble3D val="0"/>
            <c:extLst xmlns:c16r2="http://schemas.microsoft.com/office/drawing/2015/06/chart">
              <c:ext xmlns:c16="http://schemas.microsoft.com/office/drawing/2014/chart" uri="{C3380CC4-5D6E-409C-BE32-E72D297353CC}">
                <c16:uniqueId val="{00000005-1718-4DCF-8E51-9B36E2CEB6F2}"/>
              </c:ext>
            </c:extLst>
          </c:dPt>
          <c:dPt>
            <c:idx val="6"/>
            <c:bubble3D val="0"/>
            <c:extLst xmlns:c16r2="http://schemas.microsoft.com/office/drawing/2015/06/chart">
              <c:ext xmlns:c16="http://schemas.microsoft.com/office/drawing/2014/chart" uri="{C3380CC4-5D6E-409C-BE32-E72D297353CC}">
                <c16:uniqueId val="{00000006-1718-4DCF-8E51-9B36E2CEB6F2}"/>
              </c:ext>
            </c:extLst>
          </c:dPt>
          <c:dPt>
            <c:idx val="7"/>
            <c:bubble3D val="0"/>
            <c:extLst xmlns:c16r2="http://schemas.microsoft.com/office/drawing/2015/06/chart">
              <c:ext xmlns:c16="http://schemas.microsoft.com/office/drawing/2014/chart" uri="{C3380CC4-5D6E-409C-BE32-E72D297353CC}">
                <c16:uniqueId val="{00000007-1718-4DCF-8E51-9B36E2CEB6F2}"/>
              </c:ext>
            </c:extLst>
          </c:dPt>
          <c:dPt>
            <c:idx val="8"/>
            <c:bubble3D val="0"/>
            <c:extLst xmlns:c16r2="http://schemas.microsoft.com/office/drawing/2015/06/chart">
              <c:ext xmlns:c16="http://schemas.microsoft.com/office/drawing/2014/chart" uri="{C3380CC4-5D6E-409C-BE32-E72D297353CC}">
                <c16:uniqueId val="{00000008-1718-4DCF-8E51-9B36E2CEB6F2}"/>
              </c:ext>
            </c:extLst>
          </c:dPt>
          <c:dPt>
            <c:idx val="9"/>
            <c:bubble3D val="0"/>
            <c:extLst xmlns:c16r2="http://schemas.microsoft.com/office/drawing/2015/06/chart">
              <c:ext xmlns:c16="http://schemas.microsoft.com/office/drawing/2014/chart" uri="{C3380CC4-5D6E-409C-BE32-E72D297353CC}">
                <c16:uniqueId val="{00000009-1718-4DCF-8E51-9B36E2CEB6F2}"/>
              </c:ext>
            </c:extLst>
          </c:dPt>
          <c:dPt>
            <c:idx val="10"/>
            <c:bubble3D val="0"/>
            <c:extLst xmlns:c16r2="http://schemas.microsoft.com/office/drawing/2015/06/chart">
              <c:ext xmlns:c16="http://schemas.microsoft.com/office/drawing/2014/chart" uri="{C3380CC4-5D6E-409C-BE32-E72D297353CC}">
                <c16:uniqueId val="{0000000A-1718-4DCF-8E51-9B36E2CEB6F2}"/>
              </c:ext>
            </c:extLst>
          </c:dPt>
          <c:dLbls>
            <c:dLbl>
              <c:idx val="0"/>
              <c:layout>
                <c:manualLayout>
                  <c:x val="0.21548326143128707"/>
                  <c:y val="3.6647947182961785E-2"/>
                </c:manualLayout>
              </c:layout>
              <c:tx>
                <c:rich>
                  <a:bodyPr/>
                  <a:lstStyle/>
                  <a:p>
                    <a:pPr>
                      <a:defRPr sz="1400"/>
                    </a:pPr>
                    <a:r>
                      <a:rPr lang="ru-RU" sz="1400" dirty="0"/>
                      <a:t>Общегосударственные вопросы – </a:t>
                    </a:r>
                    <a:r>
                      <a:rPr lang="ru-RU" sz="1400" dirty="0" smtClean="0"/>
                      <a:t>211937,0 (4,2%)</a:t>
                    </a: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manualLayout>
                      <c:w val="0.23917405607221318"/>
                      <c:h val="0.18221600407734651"/>
                    </c:manualLayout>
                  </c15:layout>
                  <c15:showDataLabelsRange val="0"/>
                </c:ext>
                <c:ext xmlns:c16="http://schemas.microsoft.com/office/drawing/2014/chart" uri="{C3380CC4-5D6E-409C-BE32-E72D297353CC}">
                  <c16:uniqueId val="{00000000-1718-4DCF-8E51-9B36E2CEB6F2}"/>
                </c:ext>
              </c:extLst>
            </c:dLbl>
            <c:dLbl>
              <c:idx val="1"/>
              <c:layout>
                <c:manualLayout>
                  <c:x val="-0.32767082901731343"/>
                  <c:y val="-9.8581349937139739E-2"/>
                </c:manualLayout>
              </c:layout>
              <c:tx>
                <c:rich>
                  <a:bodyPr/>
                  <a:lstStyle/>
                  <a:p>
                    <a:pPr>
                      <a:defRPr sz="1400"/>
                    </a:pPr>
                    <a:r>
                      <a:rPr lang="ru-RU" sz="1400" dirty="0"/>
                      <a:t>Средства</a:t>
                    </a:r>
                    <a:r>
                      <a:rPr lang="ru-RU" sz="1400" baseline="0" dirty="0"/>
                      <a:t> массовой информации -</a:t>
                    </a:r>
                    <a:r>
                      <a:rPr lang="ru-RU" sz="1400" baseline="0" dirty="0" smtClean="0"/>
                      <a:t>21821,0 (0,4%)</a:t>
                    </a:r>
                    <a:endParaRPr lang="ru-RU" sz="1400" dirty="0"/>
                  </a:p>
                  <a:p>
                    <a:pPr>
                      <a:defRPr sz="1400"/>
                    </a:pP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1718-4DCF-8E51-9B36E2CEB6F2}"/>
                </c:ext>
              </c:extLst>
            </c:dLbl>
            <c:dLbl>
              <c:idx val="2"/>
              <c:layout>
                <c:manualLayout>
                  <c:x val="-0.18955481440165736"/>
                  <c:y val="-0.15254483419781215"/>
                </c:manualLayout>
              </c:layout>
              <c:tx>
                <c:rich>
                  <a:bodyPr/>
                  <a:lstStyle/>
                  <a:p>
                    <a:pPr>
                      <a:defRPr sz="1400"/>
                    </a:pPr>
                    <a:r>
                      <a:rPr lang="ru-RU" sz="1400" dirty="0"/>
                      <a:t>Национальная экономика– </a:t>
                    </a:r>
                    <a:r>
                      <a:rPr lang="ru-RU" sz="1400" dirty="0" smtClean="0"/>
                      <a:t>193522,0 (3,8%)</a:t>
                    </a: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manualLayout>
                      <c:w val="0.21224732786194808"/>
                      <c:h val="0.14425898815632102"/>
                    </c:manualLayout>
                  </c15:layout>
                  <c15:showDataLabelsRange val="0"/>
                </c:ext>
                <c:ext xmlns:c16="http://schemas.microsoft.com/office/drawing/2014/chart" uri="{C3380CC4-5D6E-409C-BE32-E72D297353CC}">
                  <c16:uniqueId val="{00000002-1718-4DCF-8E51-9B36E2CEB6F2}"/>
                </c:ext>
              </c:extLst>
            </c:dLbl>
            <c:dLbl>
              <c:idx val="3"/>
              <c:layout>
                <c:manualLayout>
                  <c:x val="-0.14697219015728533"/>
                  <c:y val="-0.22964926416307416"/>
                </c:manualLayout>
              </c:layout>
              <c:tx>
                <c:rich>
                  <a:bodyPr/>
                  <a:lstStyle/>
                  <a:p>
                    <a:pPr>
                      <a:defRPr sz="1400"/>
                    </a:pPr>
                    <a:r>
                      <a:rPr lang="ru-RU" sz="1400" dirty="0"/>
                      <a:t>Межбюджетные</a:t>
                    </a:r>
                    <a:r>
                      <a:rPr lang="ru-RU" sz="1400" baseline="0" dirty="0"/>
                      <a:t> трансферты</a:t>
                    </a:r>
                    <a:r>
                      <a:rPr lang="ru-RU" sz="1400" dirty="0"/>
                      <a:t> – </a:t>
                    </a:r>
                    <a:r>
                      <a:rPr lang="ru-RU" sz="1400" dirty="0" smtClean="0"/>
                      <a:t>20838,0 </a:t>
                    </a:r>
                    <a:r>
                      <a:rPr lang="ru-RU" sz="1400" dirty="0"/>
                      <a:t>(</a:t>
                    </a:r>
                    <a:r>
                      <a:rPr lang="ru-RU" sz="1400" dirty="0" smtClean="0"/>
                      <a:t>0,4%)</a:t>
                    </a: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1718-4DCF-8E51-9B36E2CEB6F2}"/>
                </c:ext>
              </c:extLst>
            </c:dLbl>
            <c:dLbl>
              <c:idx val="4"/>
              <c:layout>
                <c:manualLayout>
                  <c:x val="0.1248281749780879"/>
                  <c:y val="0.14366668993196746"/>
                </c:manualLayout>
              </c:layout>
              <c:tx>
                <c:rich>
                  <a:bodyPr/>
                  <a:lstStyle/>
                  <a:p>
                    <a:pPr>
                      <a:defRPr sz="1400"/>
                    </a:pPr>
                    <a:r>
                      <a:rPr lang="ru-RU" sz="1400" baseline="0" dirty="0"/>
                      <a:t>Образование </a:t>
                    </a:r>
                    <a:r>
                      <a:rPr lang="ru-RU" sz="1400" baseline="0" dirty="0" smtClean="0"/>
                      <a:t>–4123298,0 (80,6</a:t>
                    </a:r>
                    <a:r>
                      <a:rPr lang="ru-RU" sz="1400" dirty="0"/>
                      <a:t>%)</a:t>
                    </a: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4-1718-4DCF-8E51-9B36E2CEB6F2}"/>
                </c:ext>
              </c:extLst>
            </c:dLbl>
            <c:dLbl>
              <c:idx val="6"/>
              <c:layout>
                <c:manualLayout>
                  <c:x val="-0.25211255421110745"/>
                  <c:y val="7.8620776710601747E-2"/>
                </c:manualLayout>
              </c:layout>
              <c:tx>
                <c:rich>
                  <a:bodyPr/>
                  <a:lstStyle/>
                  <a:p>
                    <a:pPr>
                      <a:defRPr sz="1400"/>
                    </a:pPr>
                    <a:r>
                      <a:rPr lang="ru-RU" sz="1400" dirty="0"/>
                      <a:t>Культура – </a:t>
                    </a:r>
                    <a:r>
                      <a:rPr lang="ru-RU" sz="1400" dirty="0" smtClean="0"/>
                      <a:t>134923,0 (2,7%)</a:t>
                    </a: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6-1718-4DCF-8E51-9B36E2CEB6F2}"/>
                </c:ext>
              </c:extLst>
            </c:dLbl>
            <c:dLbl>
              <c:idx val="7"/>
              <c:layout>
                <c:manualLayout>
                  <c:x val="-0.28935754857656715"/>
                  <c:y val="-5.2462960263979707E-3"/>
                </c:manualLayout>
              </c:layout>
              <c:tx>
                <c:rich>
                  <a:bodyPr/>
                  <a:lstStyle/>
                  <a:p>
                    <a:pPr>
                      <a:defRPr sz="1400"/>
                    </a:pPr>
                    <a:r>
                      <a:rPr lang="ru-RU" sz="1400" dirty="0"/>
                      <a:t>Социальная политика – </a:t>
                    </a:r>
                    <a:r>
                      <a:rPr lang="ru-RU" sz="1400" dirty="0" smtClean="0"/>
                      <a:t>83228,0 (1,6%)</a:t>
                    </a:r>
                    <a:endParaRPr lang="ru-RU" sz="1400"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manualLayout>
                      <c:w val="0.2260819662625429"/>
                      <c:h val="0.11300026916253532"/>
                    </c:manualLayout>
                  </c15:layout>
                  <c15:showDataLabelsRange val="0"/>
                </c:ext>
                <c:ext xmlns:c16="http://schemas.microsoft.com/office/drawing/2014/chart" uri="{C3380CC4-5D6E-409C-BE32-E72D297353CC}">
                  <c16:uniqueId val="{00000007-1718-4DCF-8E51-9B36E2CEB6F2}"/>
                </c:ext>
              </c:extLst>
            </c:dLbl>
            <c:dLbl>
              <c:idx val="8"/>
              <c:layout>
                <c:manualLayout>
                  <c:x val="-0.23921708347087683"/>
                  <c:y val="-8.4132015872678212E-2"/>
                </c:manualLayout>
              </c:layout>
              <c:tx>
                <c:rich>
                  <a:bodyPr/>
                  <a:lstStyle/>
                  <a:p>
                    <a:pPr>
                      <a:defRPr sz="1400"/>
                    </a:pPr>
                    <a:r>
                      <a:rPr lang="ru-RU" sz="1400" dirty="0"/>
                      <a:t>Физическая культура и спорт – </a:t>
                    </a:r>
                    <a:r>
                      <a:rPr lang="ru-RU" sz="1400" dirty="0" smtClean="0"/>
                      <a:t>99263 (1,9%)</a:t>
                    </a:r>
                    <a:endParaRPr lang="ru-RU" sz="1800"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8-1718-4DCF-8E51-9B36E2CEB6F2}"/>
                </c:ext>
              </c:extLst>
            </c:dLbl>
            <c:dLbl>
              <c:idx val="9"/>
              <c:layout>
                <c:manualLayout>
                  <c:x val="9.5485487838357669E-2"/>
                  <c:y val="-7.6553518406630619E-2"/>
                </c:manualLayout>
              </c:layout>
              <c:tx>
                <c:rich>
                  <a:bodyPr/>
                  <a:lstStyle/>
                  <a:p>
                    <a:pPr>
                      <a:defRPr sz="1400"/>
                    </a:pPr>
                    <a:r>
                      <a:rPr lang="ru-RU" sz="1400" dirty="0"/>
                      <a:t>Средства массовой информации – 15279,0 (2</a:t>
                    </a:r>
                    <a:r>
                      <a:rPr lang="en-US" sz="1400" dirty="0"/>
                      <a:t>%</a:t>
                    </a:r>
                    <a:r>
                      <a:rPr lang="ru-RU" sz="1400" dirty="0"/>
                      <a:t>)</a:t>
                    </a:r>
                    <a:endParaRPr lang="en-US"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9-1718-4DCF-8E51-9B36E2CEB6F2}"/>
                </c:ext>
              </c:extLst>
            </c:dLbl>
            <c:dLbl>
              <c:idx val="10"/>
              <c:layout>
                <c:manualLayout>
                  <c:x val="0.20853755000592225"/>
                  <c:y val="-9.8276510367253503E-2"/>
                </c:manualLayout>
              </c:layout>
              <c:tx>
                <c:rich>
                  <a:bodyPr/>
                  <a:lstStyle/>
                  <a:p>
                    <a:pPr>
                      <a:defRPr sz="1400"/>
                    </a:pPr>
                    <a:r>
                      <a:rPr lang="ru-RU" sz="1400" dirty="0"/>
                      <a:t>Межбюджетные трансферты – 9285,0 (1,0</a:t>
                    </a:r>
                    <a:r>
                      <a:rPr lang="en-US" sz="1400" dirty="0"/>
                      <a:t>%</a:t>
                    </a:r>
                    <a:r>
                      <a:rPr lang="ru-RU" sz="1400" dirty="0"/>
                      <a:t>)</a:t>
                    </a:r>
                    <a:endParaRPr lang="en-US"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A-1718-4DCF-8E51-9B36E2CEB6F2}"/>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Лист1!$A$2:$A$10</c:f>
              <c:strCache>
                <c:ptCount val="9"/>
                <c:pt idx="0">
                  <c:v>Общегосударственные расходы -211 937,0 т.р.</c:v>
                </c:pt>
                <c:pt idx="1">
                  <c:v>Межбюджетные трансферты - 20 838,0 т.р.</c:v>
                </c:pt>
                <c:pt idx="2">
                  <c:v>Национальная экономика - 193 522,0 т.р.</c:v>
                </c:pt>
                <c:pt idx="3">
                  <c:v>Жилищно-коммунальное хозяйство- 226 267,0 т.р.</c:v>
                </c:pt>
                <c:pt idx="4">
                  <c:v>Образование - 4 123 298,0 т.р.</c:v>
                </c:pt>
                <c:pt idx="5">
                  <c:v>Культура - 134 923,0 т.р</c:v>
                </c:pt>
                <c:pt idx="6">
                  <c:v>Социальная политика - 83 228,0 т.р.</c:v>
                </c:pt>
                <c:pt idx="7">
                  <c:v>Физическая культура и спорт - 99 263,0 т.о.</c:v>
                </c:pt>
                <c:pt idx="8">
                  <c:v>Средства массовой информации - 22 821,0 т.р.</c:v>
                </c:pt>
              </c:strCache>
            </c:strRef>
          </c:cat>
          <c:val>
            <c:numRef>
              <c:f>Лист1!$B$2:$B$10</c:f>
              <c:numCache>
                <c:formatCode>0.00%</c:formatCode>
                <c:ptCount val="9"/>
                <c:pt idx="0">
                  <c:v>4.2000000000000003E-2</c:v>
                </c:pt>
                <c:pt idx="1">
                  <c:v>4.0000000000000001E-3</c:v>
                </c:pt>
                <c:pt idx="2">
                  <c:v>3.7999999999999999E-2</c:v>
                </c:pt>
                <c:pt idx="3">
                  <c:v>4.3999999999999997E-2</c:v>
                </c:pt>
                <c:pt idx="4">
                  <c:v>0.80600000000000005</c:v>
                </c:pt>
                <c:pt idx="5">
                  <c:v>2.7E-2</c:v>
                </c:pt>
                <c:pt idx="6">
                  <c:v>1.6E-2</c:v>
                </c:pt>
                <c:pt idx="7">
                  <c:v>1.9E-2</c:v>
                </c:pt>
                <c:pt idx="8">
                  <c:v>4.0000000000000001E-3</c:v>
                </c:pt>
              </c:numCache>
            </c:numRef>
          </c:val>
          <c:extLst xmlns:c16r2="http://schemas.microsoft.com/office/drawing/2015/06/chart">
            <c:ext xmlns:c16="http://schemas.microsoft.com/office/drawing/2014/chart" uri="{C3380CC4-5D6E-409C-BE32-E72D297353CC}">
              <c16:uniqueId val="{0000000B-1718-4DCF-8E51-9B36E2CEB6F2}"/>
            </c:ext>
          </c:extLst>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txPr>
    <a:bodyPr/>
    <a:lstStyle/>
    <a:p>
      <a:pPr>
        <a:defRPr sz="1800"/>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21259842519682E-2"/>
          <c:y val="0.10820152559055118"/>
          <c:w val="0.52239796587926512"/>
          <c:h val="0.78359694881889763"/>
        </c:manualLayout>
      </c:layout>
      <c:doughnutChart>
        <c:varyColors val="1"/>
        <c:ser>
          <c:idx val="0"/>
          <c:order val="0"/>
          <c:tx>
            <c:strRef>
              <c:f>Лист1!$B$1</c:f>
              <c:strCache>
                <c:ptCount val="1"/>
                <c:pt idx="0">
                  <c:v>Столбец1</c:v>
                </c:pt>
              </c:strCache>
            </c:strRef>
          </c:tx>
          <c:spPr>
            <a:effectLst>
              <a:innerShdw blurRad="63500" dist="50800" dir="13500000">
                <a:prstClr val="black">
                  <a:alpha val="50000"/>
                </a:prstClr>
              </a:innerShdw>
            </a:effectLst>
            <a:scene3d>
              <a:camera prst="orthographicFront"/>
              <a:lightRig rig="soft" dir="t">
                <a:rot lat="0" lon="0" rev="0"/>
              </a:lightRig>
            </a:scene3d>
            <a:sp3d prstMaterial="matte">
              <a:bevelT w="63500" h="63500" prst="artDeco"/>
              <a:contourClr>
                <a:srgbClr val="000000"/>
              </a:contourClr>
            </a:sp3d>
          </c:spPr>
          <c:dPt>
            <c:idx val="0"/>
            <c:bubble3D val="0"/>
            <c:extLst xmlns:c16r2="http://schemas.microsoft.com/office/drawing/2015/06/chart">
              <c:ext xmlns:c16="http://schemas.microsoft.com/office/drawing/2014/chart" uri="{C3380CC4-5D6E-409C-BE32-E72D297353CC}">
                <c16:uniqueId val="{00000000-FCED-466D-BC30-6AFB9520403C}"/>
              </c:ext>
            </c:extLst>
          </c:dPt>
          <c:dPt>
            <c:idx val="1"/>
            <c:bubble3D val="0"/>
            <c:extLst xmlns:c16r2="http://schemas.microsoft.com/office/drawing/2015/06/chart">
              <c:ext xmlns:c16="http://schemas.microsoft.com/office/drawing/2014/chart" uri="{C3380CC4-5D6E-409C-BE32-E72D297353CC}">
                <c16:uniqueId val="{00000001-FCED-466D-BC30-6AFB9520403C}"/>
              </c:ext>
            </c:extLst>
          </c:dPt>
          <c:dLbls>
            <c:dLbl>
              <c:idx val="0"/>
              <c:layout>
                <c:manualLayout>
                  <c:x val="4.791666666666667E-2"/>
                  <c:y val="1.5625E-2"/>
                </c:manualLayout>
              </c:layout>
              <c:tx>
                <c:rich>
                  <a:bodyPr/>
                  <a:lstStyle/>
                  <a:p>
                    <a:pPr>
                      <a:defRPr/>
                    </a:pPr>
                    <a:r>
                      <a:rPr lang="ru-RU" sz="1400" dirty="0" smtClean="0"/>
                      <a:t>4 483 478</a:t>
                    </a:r>
                    <a:r>
                      <a:rPr lang="en-US" sz="1400" dirty="0" smtClean="0"/>
                      <a:t>,0 </a:t>
                    </a:r>
                    <a:endParaRPr lang="en-US" sz="1400" dirty="0"/>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FCED-466D-BC30-6AFB9520403C}"/>
                </c:ext>
              </c:extLst>
            </c:dLbl>
            <c:dLbl>
              <c:idx val="1"/>
              <c:layout>
                <c:manualLayout>
                  <c:x val="-8.124991797900262E-2"/>
                  <c:y val="-7.8125000000000028E-2"/>
                </c:manualLayout>
              </c:layout>
              <c:tx>
                <c:rich>
                  <a:bodyPr/>
                  <a:lstStyle/>
                  <a:p>
                    <a:pPr>
                      <a:defRPr sz="1400"/>
                    </a:pPr>
                    <a:r>
                      <a:rPr lang="en-US" dirty="0" smtClean="0"/>
                      <a:t>4</a:t>
                    </a:r>
                    <a:r>
                      <a:rPr lang="ru-RU" dirty="0" smtClean="0"/>
                      <a:t>6561</a:t>
                    </a:r>
                    <a:r>
                      <a:rPr lang="en-US" dirty="0" smtClean="0"/>
                      <a:t>,0</a:t>
                    </a:r>
                    <a:endParaRPr lang="en-US" dirty="0"/>
                  </a:p>
                </c:rich>
              </c:tx>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1804583333333333"/>
                      <c:h val="7.7718750000000003E-2"/>
                    </c:manualLayout>
                  </c15:layout>
                  <c15:showDataLabelsRange val="0"/>
                </c:ext>
                <c:ext xmlns:c16="http://schemas.microsoft.com/office/drawing/2014/chart" uri="{C3380CC4-5D6E-409C-BE32-E72D297353CC}">
                  <c16:uniqueId val="{00000001-FCED-466D-BC30-6AFB9520403C}"/>
                </c:ext>
              </c:extLst>
            </c:dLbl>
            <c:dLbl>
              <c:idx val="2"/>
              <c:layout>
                <c:manualLayout>
                  <c:x val="-2.0833333333333524E-3"/>
                  <c:y val="-0.14374987696850394"/>
                </c:manualLayout>
              </c:layout>
              <c:tx>
                <c:rich>
                  <a:bodyPr/>
                  <a:lstStyle/>
                  <a:p>
                    <a:r>
                      <a:rPr lang="ru-RU" sz="1400" dirty="0" smtClean="0"/>
                      <a:t>585078</a:t>
                    </a:r>
                    <a:r>
                      <a:rPr lang="en-US" sz="1400" dirty="0" smtClean="0"/>
                      <a:t>,0 </a:t>
                    </a:r>
                    <a:endParaRPr lang="en-US" sz="1400"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2343646653543307"/>
                      <c:h val="5.8968749999999986E-2"/>
                    </c:manualLayout>
                  </c15:layout>
                  <c15:showDataLabelsRange val="0"/>
                </c:ext>
                <c:ext xmlns:c16="http://schemas.microsoft.com/office/drawing/2014/chart" uri="{C3380CC4-5D6E-409C-BE32-E72D297353CC}">
                  <c16:uniqueId val="{00000002-FCED-466D-BC30-6AFB9520403C}"/>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Лист1!$A$2:$A$4</c:f>
              <c:strCache>
                <c:ptCount val="3"/>
                <c:pt idx="0">
                  <c:v>Муниципальные программы МО "Тахтамукайский район" -87%</c:v>
                </c:pt>
                <c:pt idx="1">
                  <c:v>Ведомственные целевые программы - 1 %</c:v>
                </c:pt>
                <c:pt idx="2">
                  <c:v>Иные расходы - 12%</c:v>
                </c:pt>
              </c:strCache>
            </c:strRef>
          </c:cat>
          <c:val>
            <c:numRef>
              <c:f>Лист1!$B$2:$B$4</c:f>
              <c:numCache>
                <c:formatCode>0.0</c:formatCode>
                <c:ptCount val="3"/>
                <c:pt idx="0">
                  <c:v>4483478</c:v>
                </c:pt>
                <c:pt idx="1">
                  <c:v>46561</c:v>
                </c:pt>
                <c:pt idx="2">
                  <c:v>585078</c:v>
                </c:pt>
              </c:numCache>
            </c:numRef>
          </c:val>
          <c:extLst xmlns:c16r2="http://schemas.microsoft.com/office/drawing/2015/06/chart">
            <c:ext xmlns:c16="http://schemas.microsoft.com/office/drawing/2014/chart" uri="{C3380CC4-5D6E-409C-BE32-E72D297353CC}">
              <c16:uniqueId val="{00000003-FCED-466D-BC30-6AFB9520403C}"/>
            </c:ext>
          </c:extLst>
        </c:ser>
        <c:dLbls>
          <c:showLegendKey val="0"/>
          <c:showVal val="0"/>
          <c:showCatName val="0"/>
          <c:showSerName val="0"/>
          <c:showPercent val="0"/>
          <c:showBubbleSize val="0"/>
          <c:showLeaderLines val="0"/>
        </c:dLbls>
        <c:firstSliceAng val="0"/>
        <c:holeSize val="50"/>
      </c:doughnutChart>
      <c:spPr>
        <a:noFill/>
        <a:ln w="25410">
          <a:noFill/>
        </a:ln>
      </c:spPr>
    </c:plotArea>
    <c:legend>
      <c:legendPos val="r"/>
      <c:layout>
        <c:manualLayout>
          <c:xMode val="edge"/>
          <c:yMode val="edge"/>
          <c:x val="0.6530821850393701"/>
          <c:y val="0.16148080708661416"/>
          <c:w val="0.33441781496062994"/>
          <c:h val="0.70203838582677169"/>
        </c:manualLayout>
      </c:layout>
      <c:overlay val="0"/>
      <c:txPr>
        <a:bodyPr/>
        <a:lstStyle/>
        <a:p>
          <a:pPr>
            <a:defRPr sz="1400"/>
          </a:pPr>
          <a:endParaRPr lang="ru-RU"/>
        </a:p>
      </c:txPr>
    </c:legend>
    <c:plotVisOnly val="1"/>
    <c:dispBlanksAs val="zero"/>
    <c:showDLblsOverMax val="0"/>
  </c:chart>
  <c:txPr>
    <a:bodyPr/>
    <a:lstStyle/>
    <a:p>
      <a:pPr>
        <a:defRPr sz="1801"/>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7635270541082163E-2"/>
          <c:y val="5.9681254254745825E-2"/>
          <c:w val="0.55079759519038074"/>
          <c:h val="0.83180737437298902"/>
        </c:manualLayout>
      </c:layout>
      <c:pie3DChart>
        <c:varyColors val="1"/>
        <c:ser>
          <c:idx val="0"/>
          <c:order val="0"/>
          <c:tx>
            <c:strRef>
              <c:f>Лист1!$B$1</c:f>
              <c:strCache>
                <c:ptCount val="1"/>
                <c:pt idx="0">
                  <c:v>Продажи</c:v>
                </c:pt>
              </c:strCache>
            </c:strRef>
          </c:tx>
          <c:explosion val="25"/>
          <c:dPt>
            <c:idx val="0"/>
            <c:bubble3D val="0"/>
            <c:explosion val="10"/>
            <c:extLst xmlns:c16r2="http://schemas.microsoft.com/office/drawing/2015/06/chart">
              <c:ext xmlns:c16="http://schemas.microsoft.com/office/drawing/2014/chart" uri="{C3380CC4-5D6E-409C-BE32-E72D297353CC}">
                <c16:uniqueId val="{00000000-4AFA-430D-B469-953D22EB5915}"/>
              </c:ext>
            </c:extLst>
          </c:dPt>
          <c:cat>
            <c:strRef>
              <c:f>Лист1!$A$2:$A$3</c:f>
              <c:strCache>
                <c:ptCount val="2"/>
                <c:pt idx="0">
                  <c:v>Расходы направленные на социальную сферу - 4 462 533,0 тыс.руб. - (87%)</c:v>
                </c:pt>
                <c:pt idx="1">
                  <c:v>Расходы в других отраслях - 652 584,0 тыс.руб. (13%)</c:v>
                </c:pt>
              </c:strCache>
            </c:strRef>
          </c:cat>
          <c:val>
            <c:numRef>
              <c:f>Лист1!$B$2:$B$3</c:f>
              <c:numCache>
                <c:formatCode>General</c:formatCode>
                <c:ptCount val="2"/>
                <c:pt idx="0">
                  <c:v>4462533</c:v>
                </c:pt>
                <c:pt idx="1">
                  <c:v>652584</c:v>
                </c:pt>
              </c:numCache>
            </c:numRef>
          </c:val>
          <c:extLst xmlns:c16r2="http://schemas.microsoft.com/office/drawing/2015/06/chart">
            <c:ext xmlns:c16="http://schemas.microsoft.com/office/drawing/2014/chart" uri="{C3380CC4-5D6E-409C-BE32-E72D297353CC}">
              <c16:uniqueId val="{00000001-4AFA-430D-B469-953D22EB5915}"/>
            </c:ext>
          </c:extLst>
        </c:ser>
        <c:dLbls>
          <c:showLegendKey val="0"/>
          <c:showVal val="0"/>
          <c:showCatName val="0"/>
          <c:showSerName val="0"/>
          <c:showPercent val="0"/>
          <c:showBubbleSize val="0"/>
          <c:showLeaderLines val="1"/>
        </c:dLbls>
      </c:pie3DChart>
    </c:plotArea>
    <c:legend>
      <c:legendPos val="r"/>
      <c:layout>
        <c:manualLayout>
          <c:xMode val="edge"/>
          <c:yMode val="edge"/>
          <c:x val="0.54598797595190385"/>
          <c:y val="0.20307283697640327"/>
          <c:w val="0.44439278557114226"/>
          <c:h val="0.59385411244213171"/>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074584403728156E-2"/>
          <c:y val="0.19969666061987817"/>
          <c:w val="0.56218392390819727"/>
          <c:h val="0.62301744157320027"/>
        </c:manualLayout>
      </c:layout>
      <c:pieChart>
        <c:varyColors val="1"/>
        <c:ser>
          <c:idx val="0"/>
          <c:order val="0"/>
          <c:tx>
            <c:strRef>
              <c:f>Лист1!$B$1</c:f>
              <c:strCache>
                <c:ptCount val="1"/>
                <c:pt idx="0">
                  <c:v>Столбец1</c:v>
                </c:pt>
              </c:strCache>
            </c:strRef>
          </c:tx>
          <c:explosion val="25"/>
          <c:cat>
            <c:strRef>
              <c:f>Лист1!$A$2:$A$5</c:f>
              <c:strCache>
                <c:ptCount val="4"/>
                <c:pt idx="0">
                  <c:v>Социальное обеспечение населения - 250,0 т.р.</c:v>
                </c:pt>
                <c:pt idx="1">
                  <c:v>Охрана семьи и детства - 77607,0 т.р.</c:v>
                </c:pt>
                <c:pt idx="2">
                  <c:v>Другие вопросы в области социальной политики - 971,0 т.р.</c:v>
                </c:pt>
                <c:pt idx="3">
                  <c:v>Пенсионное обеспечение - 4 400,0 т.р.</c:v>
                </c:pt>
              </c:strCache>
            </c:strRef>
          </c:cat>
          <c:val>
            <c:numRef>
              <c:f>Лист1!$B$2:$B$5</c:f>
              <c:numCache>
                <c:formatCode>0.0</c:formatCode>
                <c:ptCount val="4"/>
                <c:pt idx="0">
                  <c:v>250</c:v>
                </c:pt>
                <c:pt idx="1">
                  <c:v>77607</c:v>
                </c:pt>
                <c:pt idx="2">
                  <c:v>971</c:v>
                </c:pt>
                <c:pt idx="3">
                  <c:v>4400</c:v>
                </c:pt>
              </c:numCache>
            </c:numRef>
          </c:val>
          <c:extLst xmlns:c16r2="http://schemas.microsoft.com/office/drawing/2015/06/chart">
            <c:ext xmlns:c16="http://schemas.microsoft.com/office/drawing/2014/chart" uri="{C3380CC4-5D6E-409C-BE32-E72D297353CC}">
              <c16:uniqueId val="{00000000-7347-4D0C-88EC-C27F543ABDCC}"/>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4463015647226174"/>
          <c:y val="3.0664511468899026E-2"/>
          <c:w val="0.33514734294388654"/>
          <c:h val="0.82288203586192621"/>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98B2C-4671-44E2-937B-2735125C5681}" type="doc">
      <dgm:prSet loTypeId="urn:microsoft.com/office/officeart/2005/8/layout/hierarchy2" loCatId="hierarchy" qsTypeId="urn:microsoft.com/office/officeart/2005/8/quickstyle/simple1#1" qsCatId="simple" csTypeId="urn:microsoft.com/office/officeart/2005/8/colors/accent1_2#1" csCatId="accent1" phldr="1"/>
      <dgm:spPr/>
      <dgm:t>
        <a:bodyPr/>
        <a:lstStyle/>
        <a:p>
          <a:endParaRPr lang="ru-RU"/>
        </a:p>
      </dgm:t>
    </dgm:pt>
    <dgm:pt modelId="{9F99C633-B1E4-478A-BB74-4ECD5ABE7B0B}">
      <dgm:prSet phldrT="[Текст]" custT="1"/>
      <dgm:spPr/>
      <dgm:t>
        <a:bodyPr/>
        <a:lstStyle/>
        <a:p>
          <a:r>
            <a:rPr lang="ru-RU" sz="1600" b="1" dirty="0"/>
            <a:t>Доходы бюджета – </a:t>
          </a:r>
          <a:r>
            <a:rPr lang="ru-RU" sz="1600" dirty="0"/>
            <a:t>поступающие в бюджет денежные средства</a:t>
          </a:r>
        </a:p>
      </dgm:t>
    </dgm:pt>
    <dgm:pt modelId="{2824473A-8929-4306-B9EE-B02489E76449}" type="parTrans" cxnId="{FD786FF0-E71F-44A3-8180-7C9507C25AEE}">
      <dgm:prSet/>
      <dgm:spPr/>
      <dgm:t>
        <a:bodyPr/>
        <a:lstStyle/>
        <a:p>
          <a:endParaRPr lang="ru-RU"/>
        </a:p>
      </dgm:t>
    </dgm:pt>
    <dgm:pt modelId="{3F2DED37-66FD-4951-AB16-86099861CA17}" type="sibTrans" cxnId="{FD786FF0-E71F-44A3-8180-7C9507C25AEE}">
      <dgm:prSet/>
      <dgm:spPr/>
      <dgm:t>
        <a:bodyPr/>
        <a:lstStyle/>
        <a:p>
          <a:endParaRPr lang="ru-RU"/>
        </a:p>
      </dgm:t>
    </dgm:pt>
    <dgm:pt modelId="{FCFBDC90-F017-4689-AE3A-B7214FE5E57F}">
      <dgm:prSet phldrT="[Текст]" custT="1"/>
      <dgm:spPr/>
      <dgm:t>
        <a:bodyPr/>
        <a:lstStyle/>
        <a:p>
          <a:r>
            <a:rPr lang="ru-RU" sz="1600" b="1" dirty="0"/>
            <a:t>Налоговые и неналоговые доходы</a:t>
          </a:r>
        </a:p>
      </dgm:t>
    </dgm:pt>
    <dgm:pt modelId="{E00A011D-2C4D-4734-9B20-389A4C64BFCB}" type="parTrans" cxnId="{5AAD6D69-8BD8-4314-899B-D19577F7055D}">
      <dgm:prSet/>
      <dgm:spPr/>
      <dgm:t>
        <a:bodyPr/>
        <a:lstStyle/>
        <a:p>
          <a:endParaRPr lang="ru-RU"/>
        </a:p>
      </dgm:t>
    </dgm:pt>
    <dgm:pt modelId="{8DB44CFD-3BF2-40FC-9E4C-08D5F6521FE3}" type="sibTrans" cxnId="{5AAD6D69-8BD8-4314-899B-D19577F7055D}">
      <dgm:prSet/>
      <dgm:spPr/>
      <dgm:t>
        <a:bodyPr/>
        <a:lstStyle/>
        <a:p>
          <a:endParaRPr lang="ru-RU"/>
        </a:p>
      </dgm:t>
    </dgm:pt>
    <dgm:pt modelId="{4A212A13-2A76-4E76-BCED-4E4E6C6CD0B2}">
      <dgm:prSet phldrT="[Текст]" custT="1"/>
      <dgm:spPr/>
      <dgm:t>
        <a:bodyPr/>
        <a:lstStyle/>
        <a:p>
          <a:r>
            <a:rPr lang="ru-RU" sz="1200" b="1" dirty="0"/>
            <a:t>Налоговые доходы – </a:t>
          </a:r>
          <a:r>
            <a:rPr lang="ru-RU" sz="1200" b="0" dirty="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endParaRPr lang="ru-RU" sz="1400" b="1" dirty="0"/>
        </a:p>
      </dgm:t>
    </dgm:pt>
    <dgm:pt modelId="{A5DB936D-B9F5-45B2-ACE2-912B8501DA54}" type="parTrans" cxnId="{F6A9E1EB-3419-4C83-AC84-ED5C8AC2E69B}">
      <dgm:prSet/>
      <dgm:spPr/>
      <dgm:t>
        <a:bodyPr/>
        <a:lstStyle/>
        <a:p>
          <a:endParaRPr lang="ru-RU"/>
        </a:p>
      </dgm:t>
    </dgm:pt>
    <dgm:pt modelId="{5F1CCF0C-27FD-45F0-8053-DB09C3FD1AEF}" type="sibTrans" cxnId="{F6A9E1EB-3419-4C83-AC84-ED5C8AC2E69B}">
      <dgm:prSet/>
      <dgm:spPr/>
      <dgm:t>
        <a:bodyPr/>
        <a:lstStyle/>
        <a:p>
          <a:endParaRPr lang="ru-RU"/>
        </a:p>
      </dgm:t>
    </dgm:pt>
    <dgm:pt modelId="{80C1E42E-906A-409E-A3A6-5B8ADC7F98DA}">
      <dgm:prSet phldrT="[Текст]" custT="1"/>
      <dgm:spPr/>
      <dgm:t>
        <a:bodyPr/>
        <a:lstStyle/>
        <a:p>
          <a:r>
            <a:rPr lang="ru-RU" sz="1200" b="1" dirty="0"/>
            <a:t>Неналоговые доходы –</a:t>
          </a:r>
          <a:r>
            <a:rPr lang="ru-RU" sz="1200" b="0" dirty="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endParaRPr lang="ru-RU" sz="1200" b="1" dirty="0"/>
        </a:p>
      </dgm:t>
    </dgm:pt>
    <dgm:pt modelId="{646D331A-43A4-4635-B42D-7A68D5370C5F}" type="parTrans" cxnId="{D0F55B3D-D204-414E-85ED-CC795EDAD990}">
      <dgm:prSet/>
      <dgm:spPr/>
      <dgm:t>
        <a:bodyPr/>
        <a:lstStyle/>
        <a:p>
          <a:endParaRPr lang="ru-RU"/>
        </a:p>
      </dgm:t>
    </dgm:pt>
    <dgm:pt modelId="{7609816F-8088-4F30-8E47-B9CA8F103E8F}" type="sibTrans" cxnId="{D0F55B3D-D204-414E-85ED-CC795EDAD990}">
      <dgm:prSet/>
      <dgm:spPr/>
      <dgm:t>
        <a:bodyPr/>
        <a:lstStyle/>
        <a:p>
          <a:endParaRPr lang="ru-RU"/>
        </a:p>
      </dgm:t>
    </dgm:pt>
    <dgm:pt modelId="{1CD54C41-14A0-4309-837E-20FBB27F5322}">
      <dgm:prSet phldrT="[Текст]" custT="1"/>
      <dgm:spPr/>
      <dgm:t>
        <a:bodyPr/>
        <a:lstStyle/>
        <a:p>
          <a:r>
            <a:rPr lang="ru-RU" sz="1200" b="1" dirty="0"/>
            <a:t>Безвозмездные поступления</a:t>
          </a:r>
        </a:p>
      </dgm:t>
    </dgm:pt>
    <dgm:pt modelId="{1206CF80-4E23-411C-8FC4-3245F0CCACAF}" type="parTrans" cxnId="{8A6424BF-47BE-4F6F-91C4-39552FC3FDD4}">
      <dgm:prSet/>
      <dgm:spPr/>
      <dgm:t>
        <a:bodyPr/>
        <a:lstStyle/>
        <a:p>
          <a:endParaRPr lang="ru-RU"/>
        </a:p>
      </dgm:t>
    </dgm:pt>
    <dgm:pt modelId="{77C22729-4ECC-4A91-AC47-8AB343B18692}" type="sibTrans" cxnId="{8A6424BF-47BE-4F6F-91C4-39552FC3FDD4}">
      <dgm:prSet/>
      <dgm:spPr/>
      <dgm:t>
        <a:bodyPr/>
        <a:lstStyle/>
        <a:p>
          <a:endParaRPr lang="ru-RU"/>
        </a:p>
      </dgm:t>
    </dgm:pt>
    <dgm:pt modelId="{B7CBFD9E-9AE0-4A70-B2E5-EF6D44A9C70D}">
      <dgm:prSet phldrT="[Текст]" custT="1"/>
      <dgm:spPr/>
      <dgm:t>
        <a:bodyPr/>
        <a:lstStyle/>
        <a:p>
          <a:r>
            <a:rPr lang="ru-RU" sz="1200" b="0" dirty="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endParaRPr lang="ru-RU" sz="1200" b="0" dirty="0"/>
        </a:p>
      </dgm:t>
    </dgm:pt>
    <dgm:pt modelId="{1734201A-EEA0-448C-834F-618DA00242E5}" type="parTrans" cxnId="{4787EC63-C0C0-4596-A893-165834E7CBA6}">
      <dgm:prSet/>
      <dgm:spPr/>
      <dgm:t>
        <a:bodyPr/>
        <a:lstStyle/>
        <a:p>
          <a:endParaRPr lang="ru-RU"/>
        </a:p>
      </dgm:t>
    </dgm:pt>
    <dgm:pt modelId="{D04C2E76-2B53-44B8-B35B-AA8B02018AE7}" type="sibTrans" cxnId="{4787EC63-C0C0-4596-A893-165834E7CBA6}">
      <dgm:prSet/>
      <dgm:spPr/>
      <dgm:t>
        <a:bodyPr/>
        <a:lstStyle/>
        <a:p>
          <a:endParaRPr lang="ru-RU"/>
        </a:p>
      </dgm:t>
    </dgm:pt>
    <dgm:pt modelId="{70906917-DAC0-4CBF-836E-673430D5114A}" type="pres">
      <dgm:prSet presAssocID="{60298B2C-4671-44E2-937B-2735125C5681}" presName="diagram" presStyleCnt="0">
        <dgm:presLayoutVars>
          <dgm:chPref val="1"/>
          <dgm:dir/>
          <dgm:animOne val="branch"/>
          <dgm:animLvl val="lvl"/>
          <dgm:resizeHandles val="exact"/>
        </dgm:presLayoutVars>
      </dgm:prSet>
      <dgm:spPr/>
      <dgm:t>
        <a:bodyPr/>
        <a:lstStyle/>
        <a:p>
          <a:endParaRPr lang="ru-RU"/>
        </a:p>
      </dgm:t>
    </dgm:pt>
    <dgm:pt modelId="{04F21A93-759A-4544-BD81-6B7F1E995C7B}" type="pres">
      <dgm:prSet presAssocID="{9F99C633-B1E4-478A-BB74-4ECD5ABE7B0B}" presName="root1" presStyleCnt="0"/>
      <dgm:spPr/>
    </dgm:pt>
    <dgm:pt modelId="{7100687B-A798-4149-8E47-6C6982D5BD7A}" type="pres">
      <dgm:prSet presAssocID="{9F99C633-B1E4-478A-BB74-4ECD5ABE7B0B}" presName="LevelOneTextNode" presStyleLbl="node0" presStyleIdx="0" presStyleCnt="1" custScaleY="201353">
        <dgm:presLayoutVars>
          <dgm:chPref val="3"/>
        </dgm:presLayoutVars>
      </dgm:prSet>
      <dgm:spPr/>
      <dgm:t>
        <a:bodyPr/>
        <a:lstStyle/>
        <a:p>
          <a:endParaRPr lang="ru-RU"/>
        </a:p>
      </dgm:t>
    </dgm:pt>
    <dgm:pt modelId="{9F1B8141-4A73-4BC8-9D9C-DC5C6EF4BEB3}" type="pres">
      <dgm:prSet presAssocID="{9F99C633-B1E4-478A-BB74-4ECD5ABE7B0B}" presName="level2hierChild" presStyleCnt="0"/>
      <dgm:spPr/>
    </dgm:pt>
    <dgm:pt modelId="{0DBD8CEC-BF8F-4605-A8DC-6FCCB57140BC}" type="pres">
      <dgm:prSet presAssocID="{E00A011D-2C4D-4734-9B20-389A4C64BFCB}" presName="conn2-1" presStyleLbl="parChTrans1D2" presStyleIdx="0" presStyleCnt="2"/>
      <dgm:spPr/>
      <dgm:t>
        <a:bodyPr/>
        <a:lstStyle/>
        <a:p>
          <a:endParaRPr lang="ru-RU"/>
        </a:p>
      </dgm:t>
    </dgm:pt>
    <dgm:pt modelId="{2BB1B041-F2DB-4F37-9896-270249ED5AD2}" type="pres">
      <dgm:prSet presAssocID="{E00A011D-2C4D-4734-9B20-389A4C64BFCB}" presName="connTx" presStyleLbl="parChTrans1D2" presStyleIdx="0" presStyleCnt="2"/>
      <dgm:spPr/>
      <dgm:t>
        <a:bodyPr/>
        <a:lstStyle/>
        <a:p>
          <a:endParaRPr lang="ru-RU"/>
        </a:p>
      </dgm:t>
    </dgm:pt>
    <dgm:pt modelId="{58E1768C-B3A5-400B-870F-516CE3C21660}" type="pres">
      <dgm:prSet presAssocID="{FCFBDC90-F017-4689-AE3A-B7214FE5E57F}" presName="root2" presStyleCnt="0"/>
      <dgm:spPr/>
    </dgm:pt>
    <dgm:pt modelId="{09CF62FD-6E0F-4599-A284-00E40D75B1CB}" type="pres">
      <dgm:prSet presAssocID="{FCFBDC90-F017-4689-AE3A-B7214FE5E57F}" presName="LevelTwoTextNode" presStyleLbl="node2" presStyleIdx="0" presStyleCnt="2" custScaleX="122965" custScaleY="160108" custLinFactY="-1325" custLinFactNeighborX="-1641" custLinFactNeighborY="-100000">
        <dgm:presLayoutVars>
          <dgm:chPref val="3"/>
        </dgm:presLayoutVars>
      </dgm:prSet>
      <dgm:spPr/>
      <dgm:t>
        <a:bodyPr/>
        <a:lstStyle/>
        <a:p>
          <a:endParaRPr lang="ru-RU"/>
        </a:p>
      </dgm:t>
    </dgm:pt>
    <dgm:pt modelId="{C835C94F-C7A3-490E-94E8-6F95DCA9E112}" type="pres">
      <dgm:prSet presAssocID="{FCFBDC90-F017-4689-AE3A-B7214FE5E57F}" presName="level3hierChild" presStyleCnt="0"/>
      <dgm:spPr/>
    </dgm:pt>
    <dgm:pt modelId="{43E3EE72-EF08-4E5B-8685-FC4727767429}" type="pres">
      <dgm:prSet presAssocID="{A5DB936D-B9F5-45B2-ACE2-912B8501DA54}" presName="conn2-1" presStyleLbl="parChTrans1D3" presStyleIdx="0" presStyleCnt="3"/>
      <dgm:spPr/>
      <dgm:t>
        <a:bodyPr/>
        <a:lstStyle/>
        <a:p>
          <a:endParaRPr lang="ru-RU"/>
        </a:p>
      </dgm:t>
    </dgm:pt>
    <dgm:pt modelId="{426C5E4F-4923-41D5-9067-D1FD153CED25}" type="pres">
      <dgm:prSet presAssocID="{A5DB936D-B9F5-45B2-ACE2-912B8501DA54}" presName="connTx" presStyleLbl="parChTrans1D3" presStyleIdx="0" presStyleCnt="3"/>
      <dgm:spPr/>
      <dgm:t>
        <a:bodyPr/>
        <a:lstStyle/>
        <a:p>
          <a:endParaRPr lang="ru-RU"/>
        </a:p>
      </dgm:t>
    </dgm:pt>
    <dgm:pt modelId="{0FA29ADE-B8AA-4E8C-932B-CEAFF9039EE7}" type="pres">
      <dgm:prSet presAssocID="{4A212A13-2A76-4E76-BCED-4E4E6C6CD0B2}" presName="root2" presStyleCnt="0"/>
      <dgm:spPr/>
    </dgm:pt>
    <dgm:pt modelId="{43A454CD-0B9C-44CF-8337-C53328FBC8D3}" type="pres">
      <dgm:prSet presAssocID="{4A212A13-2A76-4E76-BCED-4E4E6C6CD0B2}" presName="LevelTwoTextNode" presStyleLbl="node3" presStyleIdx="0" presStyleCnt="3" custAng="0" custScaleX="288552" custScaleY="182431" custLinFactNeighborX="1189" custLinFactNeighborY="34671">
        <dgm:presLayoutVars>
          <dgm:chPref val="3"/>
        </dgm:presLayoutVars>
      </dgm:prSet>
      <dgm:spPr/>
      <dgm:t>
        <a:bodyPr/>
        <a:lstStyle/>
        <a:p>
          <a:endParaRPr lang="ru-RU"/>
        </a:p>
      </dgm:t>
    </dgm:pt>
    <dgm:pt modelId="{0621A219-6EF7-4BCF-9850-CBBBE98B25E2}" type="pres">
      <dgm:prSet presAssocID="{4A212A13-2A76-4E76-BCED-4E4E6C6CD0B2}" presName="level3hierChild" presStyleCnt="0"/>
      <dgm:spPr/>
    </dgm:pt>
    <dgm:pt modelId="{E384971A-BD6D-4588-BAC6-EE6FFA9B096F}" type="pres">
      <dgm:prSet presAssocID="{646D331A-43A4-4635-B42D-7A68D5370C5F}" presName="conn2-1" presStyleLbl="parChTrans1D3" presStyleIdx="1" presStyleCnt="3"/>
      <dgm:spPr/>
      <dgm:t>
        <a:bodyPr/>
        <a:lstStyle/>
        <a:p>
          <a:endParaRPr lang="ru-RU"/>
        </a:p>
      </dgm:t>
    </dgm:pt>
    <dgm:pt modelId="{2E7F2CAA-668D-468C-B031-0A633D0D6DCB}" type="pres">
      <dgm:prSet presAssocID="{646D331A-43A4-4635-B42D-7A68D5370C5F}" presName="connTx" presStyleLbl="parChTrans1D3" presStyleIdx="1" presStyleCnt="3"/>
      <dgm:spPr/>
      <dgm:t>
        <a:bodyPr/>
        <a:lstStyle/>
        <a:p>
          <a:endParaRPr lang="ru-RU"/>
        </a:p>
      </dgm:t>
    </dgm:pt>
    <dgm:pt modelId="{F4EDC641-CC06-44A4-9618-B775DA32EBB5}" type="pres">
      <dgm:prSet presAssocID="{80C1E42E-906A-409E-A3A6-5B8ADC7F98DA}" presName="root2" presStyleCnt="0"/>
      <dgm:spPr/>
    </dgm:pt>
    <dgm:pt modelId="{5983FF5F-2E13-4FAF-ACAB-2CB87D3C51A7}" type="pres">
      <dgm:prSet presAssocID="{80C1E42E-906A-409E-A3A6-5B8ADC7F98DA}" presName="LevelTwoTextNode" presStyleLbl="node3" presStyleIdx="1" presStyleCnt="3" custScaleX="305343" custScaleY="184747" custLinFactNeighborX="1189" custLinFactNeighborY="19006">
        <dgm:presLayoutVars>
          <dgm:chPref val="3"/>
        </dgm:presLayoutVars>
      </dgm:prSet>
      <dgm:spPr/>
      <dgm:t>
        <a:bodyPr/>
        <a:lstStyle/>
        <a:p>
          <a:endParaRPr lang="ru-RU"/>
        </a:p>
      </dgm:t>
    </dgm:pt>
    <dgm:pt modelId="{D84095F8-242B-42A3-8437-FB3A6E0E0CE1}" type="pres">
      <dgm:prSet presAssocID="{80C1E42E-906A-409E-A3A6-5B8ADC7F98DA}" presName="level3hierChild" presStyleCnt="0"/>
      <dgm:spPr/>
    </dgm:pt>
    <dgm:pt modelId="{0709AEFA-A1F3-4AAC-B37D-4680EFA87652}" type="pres">
      <dgm:prSet presAssocID="{1206CF80-4E23-411C-8FC4-3245F0CCACAF}" presName="conn2-1" presStyleLbl="parChTrans1D2" presStyleIdx="1" presStyleCnt="2"/>
      <dgm:spPr/>
      <dgm:t>
        <a:bodyPr/>
        <a:lstStyle/>
        <a:p>
          <a:endParaRPr lang="ru-RU"/>
        </a:p>
      </dgm:t>
    </dgm:pt>
    <dgm:pt modelId="{8D7B3DFD-5BFB-4E47-867B-CD43DCF7353B}" type="pres">
      <dgm:prSet presAssocID="{1206CF80-4E23-411C-8FC4-3245F0CCACAF}" presName="connTx" presStyleLbl="parChTrans1D2" presStyleIdx="1" presStyleCnt="2"/>
      <dgm:spPr/>
      <dgm:t>
        <a:bodyPr/>
        <a:lstStyle/>
        <a:p>
          <a:endParaRPr lang="ru-RU"/>
        </a:p>
      </dgm:t>
    </dgm:pt>
    <dgm:pt modelId="{4E71A3A1-CAA2-444D-A077-EC919193ABE5}" type="pres">
      <dgm:prSet presAssocID="{1CD54C41-14A0-4309-837E-20FBB27F5322}" presName="root2" presStyleCnt="0"/>
      <dgm:spPr/>
    </dgm:pt>
    <dgm:pt modelId="{94A3241F-3A13-4630-8C47-37A967A3C7F1}" type="pres">
      <dgm:prSet presAssocID="{1CD54C41-14A0-4309-837E-20FBB27F5322}" presName="LevelTwoTextNode" presStyleLbl="node2" presStyleIdx="1" presStyleCnt="2" custScaleX="124263">
        <dgm:presLayoutVars>
          <dgm:chPref val="3"/>
        </dgm:presLayoutVars>
      </dgm:prSet>
      <dgm:spPr/>
      <dgm:t>
        <a:bodyPr/>
        <a:lstStyle/>
        <a:p>
          <a:endParaRPr lang="ru-RU"/>
        </a:p>
      </dgm:t>
    </dgm:pt>
    <dgm:pt modelId="{CBE2E7A0-FB01-4EC3-9F6F-6E3FC925F318}" type="pres">
      <dgm:prSet presAssocID="{1CD54C41-14A0-4309-837E-20FBB27F5322}" presName="level3hierChild" presStyleCnt="0"/>
      <dgm:spPr/>
    </dgm:pt>
    <dgm:pt modelId="{08B1F378-4070-4A70-BDDB-17A84E60317C}" type="pres">
      <dgm:prSet presAssocID="{1734201A-EEA0-448C-834F-618DA00242E5}" presName="conn2-1" presStyleLbl="parChTrans1D3" presStyleIdx="2" presStyleCnt="3"/>
      <dgm:spPr/>
      <dgm:t>
        <a:bodyPr/>
        <a:lstStyle/>
        <a:p>
          <a:endParaRPr lang="ru-RU"/>
        </a:p>
      </dgm:t>
    </dgm:pt>
    <dgm:pt modelId="{BC686C23-2DA0-4913-BE26-286B7BB38D9C}" type="pres">
      <dgm:prSet presAssocID="{1734201A-EEA0-448C-834F-618DA00242E5}" presName="connTx" presStyleLbl="parChTrans1D3" presStyleIdx="2" presStyleCnt="3"/>
      <dgm:spPr/>
      <dgm:t>
        <a:bodyPr/>
        <a:lstStyle/>
        <a:p>
          <a:endParaRPr lang="ru-RU"/>
        </a:p>
      </dgm:t>
    </dgm:pt>
    <dgm:pt modelId="{A18B1498-BF20-44DB-81EB-91E3DE478A94}" type="pres">
      <dgm:prSet presAssocID="{B7CBFD9E-9AE0-4A70-B2E5-EF6D44A9C70D}" presName="root2" presStyleCnt="0"/>
      <dgm:spPr/>
    </dgm:pt>
    <dgm:pt modelId="{62E71A64-6FA4-45CC-B986-484EC2B9D6C7}" type="pres">
      <dgm:prSet presAssocID="{B7CBFD9E-9AE0-4A70-B2E5-EF6D44A9C70D}" presName="LevelTwoTextNode" presStyleLbl="node3" presStyleIdx="2" presStyleCnt="3" custScaleX="300206" custScaleY="260231" custLinFactNeighborX="2685" custLinFactNeighborY="8098">
        <dgm:presLayoutVars>
          <dgm:chPref val="3"/>
        </dgm:presLayoutVars>
      </dgm:prSet>
      <dgm:spPr/>
      <dgm:t>
        <a:bodyPr/>
        <a:lstStyle/>
        <a:p>
          <a:endParaRPr lang="ru-RU"/>
        </a:p>
      </dgm:t>
    </dgm:pt>
    <dgm:pt modelId="{07C800DE-6F57-464C-9273-94C3B8CD5A6C}" type="pres">
      <dgm:prSet presAssocID="{B7CBFD9E-9AE0-4A70-B2E5-EF6D44A9C70D}" presName="level3hierChild" presStyleCnt="0"/>
      <dgm:spPr/>
    </dgm:pt>
  </dgm:ptLst>
  <dgm:cxnLst>
    <dgm:cxn modelId="{3053F838-C228-4933-8DC0-035F1139CCED}" type="presOf" srcId="{A5DB936D-B9F5-45B2-ACE2-912B8501DA54}" destId="{426C5E4F-4923-41D5-9067-D1FD153CED25}" srcOrd="1" destOrd="0" presId="urn:microsoft.com/office/officeart/2005/8/layout/hierarchy2"/>
    <dgm:cxn modelId="{5AAD6D69-8BD8-4314-899B-D19577F7055D}" srcId="{9F99C633-B1E4-478A-BB74-4ECD5ABE7B0B}" destId="{FCFBDC90-F017-4689-AE3A-B7214FE5E57F}" srcOrd="0" destOrd="0" parTransId="{E00A011D-2C4D-4734-9B20-389A4C64BFCB}" sibTransId="{8DB44CFD-3BF2-40FC-9E4C-08D5F6521FE3}"/>
    <dgm:cxn modelId="{C99026CD-08E4-4792-A074-B79C5309D04E}" type="presOf" srcId="{4A212A13-2A76-4E76-BCED-4E4E6C6CD0B2}" destId="{43A454CD-0B9C-44CF-8337-C53328FBC8D3}" srcOrd="0" destOrd="0" presId="urn:microsoft.com/office/officeart/2005/8/layout/hierarchy2"/>
    <dgm:cxn modelId="{E0C0362E-CDBF-4A6C-860E-053763E32F77}" type="presOf" srcId="{A5DB936D-B9F5-45B2-ACE2-912B8501DA54}" destId="{43E3EE72-EF08-4E5B-8685-FC4727767429}" srcOrd="0" destOrd="0" presId="urn:microsoft.com/office/officeart/2005/8/layout/hierarchy2"/>
    <dgm:cxn modelId="{FD786FF0-E71F-44A3-8180-7C9507C25AEE}" srcId="{60298B2C-4671-44E2-937B-2735125C5681}" destId="{9F99C633-B1E4-478A-BB74-4ECD5ABE7B0B}" srcOrd="0" destOrd="0" parTransId="{2824473A-8929-4306-B9EE-B02489E76449}" sibTransId="{3F2DED37-66FD-4951-AB16-86099861CA17}"/>
    <dgm:cxn modelId="{D102FD6C-85A5-4637-862B-35CA10AAEFBB}" type="presOf" srcId="{9F99C633-B1E4-478A-BB74-4ECD5ABE7B0B}" destId="{7100687B-A798-4149-8E47-6C6982D5BD7A}" srcOrd="0" destOrd="0" presId="urn:microsoft.com/office/officeart/2005/8/layout/hierarchy2"/>
    <dgm:cxn modelId="{4787EC63-C0C0-4596-A893-165834E7CBA6}" srcId="{1CD54C41-14A0-4309-837E-20FBB27F5322}" destId="{B7CBFD9E-9AE0-4A70-B2E5-EF6D44A9C70D}" srcOrd="0" destOrd="0" parTransId="{1734201A-EEA0-448C-834F-618DA00242E5}" sibTransId="{D04C2E76-2B53-44B8-B35B-AA8B02018AE7}"/>
    <dgm:cxn modelId="{D0F55B3D-D204-414E-85ED-CC795EDAD990}" srcId="{FCFBDC90-F017-4689-AE3A-B7214FE5E57F}" destId="{80C1E42E-906A-409E-A3A6-5B8ADC7F98DA}" srcOrd="1" destOrd="0" parTransId="{646D331A-43A4-4635-B42D-7A68D5370C5F}" sibTransId="{7609816F-8088-4F30-8E47-B9CA8F103E8F}"/>
    <dgm:cxn modelId="{125EEBC8-D259-487C-9081-C9E643A5F307}" type="presOf" srcId="{1734201A-EEA0-448C-834F-618DA00242E5}" destId="{08B1F378-4070-4A70-BDDB-17A84E60317C}" srcOrd="0" destOrd="0" presId="urn:microsoft.com/office/officeart/2005/8/layout/hierarchy2"/>
    <dgm:cxn modelId="{F6C6614D-D7CC-4910-A7A1-2DC0F6B5BD2E}" type="presOf" srcId="{646D331A-43A4-4635-B42D-7A68D5370C5F}" destId="{2E7F2CAA-668D-468C-B031-0A633D0D6DCB}" srcOrd="1" destOrd="0" presId="urn:microsoft.com/office/officeart/2005/8/layout/hierarchy2"/>
    <dgm:cxn modelId="{F0E36571-C76F-4916-BF65-FB0801E67ED7}" type="presOf" srcId="{646D331A-43A4-4635-B42D-7A68D5370C5F}" destId="{E384971A-BD6D-4588-BAC6-EE6FFA9B096F}" srcOrd="0" destOrd="0" presId="urn:microsoft.com/office/officeart/2005/8/layout/hierarchy2"/>
    <dgm:cxn modelId="{8A6424BF-47BE-4F6F-91C4-39552FC3FDD4}" srcId="{9F99C633-B1E4-478A-BB74-4ECD5ABE7B0B}" destId="{1CD54C41-14A0-4309-837E-20FBB27F5322}" srcOrd="1" destOrd="0" parTransId="{1206CF80-4E23-411C-8FC4-3245F0CCACAF}" sibTransId="{77C22729-4ECC-4A91-AC47-8AB343B18692}"/>
    <dgm:cxn modelId="{5E4DABB7-BF4A-4260-BA8D-0DBDA62887A1}" type="presOf" srcId="{E00A011D-2C4D-4734-9B20-389A4C64BFCB}" destId="{2BB1B041-F2DB-4F37-9896-270249ED5AD2}" srcOrd="1" destOrd="0" presId="urn:microsoft.com/office/officeart/2005/8/layout/hierarchy2"/>
    <dgm:cxn modelId="{0AFD30DB-3D47-47EC-A220-74CCECD9E84B}" type="presOf" srcId="{FCFBDC90-F017-4689-AE3A-B7214FE5E57F}" destId="{09CF62FD-6E0F-4599-A284-00E40D75B1CB}" srcOrd="0" destOrd="0" presId="urn:microsoft.com/office/officeart/2005/8/layout/hierarchy2"/>
    <dgm:cxn modelId="{2C22B61A-17F7-4A77-A737-8D92D2AA2B76}" type="presOf" srcId="{60298B2C-4671-44E2-937B-2735125C5681}" destId="{70906917-DAC0-4CBF-836E-673430D5114A}" srcOrd="0" destOrd="0" presId="urn:microsoft.com/office/officeart/2005/8/layout/hierarchy2"/>
    <dgm:cxn modelId="{E6BA0250-708A-43F6-BC73-C2937EB823A6}" type="presOf" srcId="{1206CF80-4E23-411C-8FC4-3245F0CCACAF}" destId="{8D7B3DFD-5BFB-4E47-867B-CD43DCF7353B}" srcOrd="1" destOrd="0" presId="urn:microsoft.com/office/officeart/2005/8/layout/hierarchy2"/>
    <dgm:cxn modelId="{C39F1130-BDC0-4E19-A3C5-3FE33766DE73}" type="presOf" srcId="{B7CBFD9E-9AE0-4A70-B2E5-EF6D44A9C70D}" destId="{62E71A64-6FA4-45CC-B986-484EC2B9D6C7}" srcOrd="0" destOrd="0" presId="urn:microsoft.com/office/officeart/2005/8/layout/hierarchy2"/>
    <dgm:cxn modelId="{F6A9E1EB-3419-4C83-AC84-ED5C8AC2E69B}" srcId="{FCFBDC90-F017-4689-AE3A-B7214FE5E57F}" destId="{4A212A13-2A76-4E76-BCED-4E4E6C6CD0B2}" srcOrd="0" destOrd="0" parTransId="{A5DB936D-B9F5-45B2-ACE2-912B8501DA54}" sibTransId="{5F1CCF0C-27FD-45F0-8053-DB09C3FD1AEF}"/>
    <dgm:cxn modelId="{56914F25-43A6-4D7F-B90F-6493D056AECC}" type="presOf" srcId="{1206CF80-4E23-411C-8FC4-3245F0CCACAF}" destId="{0709AEFA-A1F3-4AAC-B37D-4680EFA87652}" srcOrd="0" destOrd="0" presId="urn:microsoft.com/office/officeart/2005/8/layout/hierarchy2"/>
    <dgm:cxn modelId="{9189E5C4-6F95-4EFF-911A-C3CDD576E1FF}" type="presOf" srcId="{80C1E42E-906A-409E-A3A6-5B8ADC7F98DA}" destId="{5983FF5F-2E13-4FAF-ACAB-2CB87D3C51A7}" srcOrd="0" destOrd="0" presId="urn:microsoft.com/office/officeart/2005/8/layout/hierarchy2"/>
    <dgm:cxn modelId="{E427439D-CB21-4607-9937-9C7AE5C11966}" type="presOf" srcId="{1CD54C41-14A0-4309-837E-20FBB27F5322}" destId="{94A3241F-3A13-4630-8C47-37A967A3C7F1}" srcOrd="0" destOrd="0" presId="urn:microsoft.com/office/officeart/2005/8/layout/hierarchy2"/>
    <dgm:cxn modelId="{79950429-8285-499C-9CDF-FC169563B8D0}" type="presOf" srcId="{E00A011D-2C4D-4734-9B20-389A4C64BFCB}" destId="{0DBD8CEC-BF8F-4605-A8DC-6FCCB57140BC}" srcOrd="0" destOrd="0" presId="urn:microsoft.com/office/officeart/2005/8/layout/hierarchy2"/>
    <dgm:cxn modelId="{B6A3585E-3C65-48B5-A326-E85A02FD2C4B}" type="presOf" srcId="{1734201A-EEA0-448C-834F-618DA00242E5}" destId="{BC686C23-2DA0-4913-BE26-286B7BB38D9C}" srcOrd="1" destOrd="0" presId="urn:microsoft.com/office/officeart/2005/8/layout/hierarchy2"/>
    <dgm:cxn modelId="{054E9DD2-EFD7-4F25-8115-ABDAD01F7F61}" type="presParOf" srcId="{70906917-DAC0-4CBF-836E-673430D5114A}" destId="{04F21A93-759A-4544-BD81-6B7F1E995C7B}" srcOrd="0" destOrd="0" presId="urn:microsoft.com/office/officeart/2005/8/layout/hierarchy2"/>
    <dgm:cxn modelId="{B49AA7C6-3331-486A-AE95-8C62F7C43894}" type="presParOf" srcId="{04F21A93-759A-4544-BD81-6B7F1E995C7B}" destId="{7100687B-A798-4149-8E47-6C6982D5BD7A}" srcOrd="0" destOrd="0" presId="urn:microsoft.com/office/officeart/2005/8/layout/hierarchy2"/>
    <dgm:cxn modelId="{0E97924F-6A5B-410B-84DE-1813348DE901}" type="presParOf" srcId="{04F21A93-759A-4544-BD81-6B7F1E995C7B}" destId="{9F1B8141-4A73-4BC8-9D9C-DC5C6EF4BEB3}" srcOrd="1" destOrd="0" presId="urn:microsoft.com/office/officeart/2005/8/layout/hierarchy2"/>
    <dgm:cxn modelId="{F1705863-3958-4DAF-8BD0-49524336298E}" type="presParOf" srcId="{9F1B8141-4A73-4BC8-9D9C-DC5C6EF4BEB3}" destId="{0DBD8CEC-BF8F-4605-A8DC-6FCCB57140BC}" srcOrd="0" destOrd="0" presId="urn:microsoft.com/office/officeart/2005/8/layout/hierarchy2"/>
    <dgm:cxn modelId="{D316FA67-E4C9-4F38-9FF0-689CF3FE39A4}" type="presParOf" srcId="{0DBD8CEC-BF8F-4605-A8DC-6FCCB57140BC}" destId="{2BB1B041-F2DB-4F37-9896-270249ED5AD2}" srcOrd="0" destOrd="0" presId="urn:microsoft.com/office/officeart/2005/8/layout/hierarchy2"/>
    <dgm:cxn modelId="{E9CC9733-3D09-4A78-94CB-0CBFA1F75E72}" type="presParOf" srcId="{9F1B8141-4A73-4BC8-9D9C-DC5C6EF4BEB3}" destId="{58E1768C-B3A5-400B-870F-516CE3C21660}" srcOrd="1" destOrd="0" presId="urn:microsoft.com/office/officeart/2005/8/layout/hierarchy2"/>
    <dgm:cxn modelId="{5A5FF081-075C-4ED1-8B41-E84908560160}" type="presParOf" srcId="{58E1768C-B3A5-400B-870F-516CE3C21660}" destId="{09CF62FD-6E0F-4599-A284-00E40D75B1CB}" srcOrd="0" destOrd="0" presId="urn:microsoft.com/office/officeart/2005/8/layout/hierarchy2"/>
    <dgm:cxn modelId="{988D426F-26F0-4C45-A76E-045B025682FE}" type="presParOf" srcId="{58E1768C-B3A5-400B-870F-516CE3C21660}" destId="{C835C94F-C7A3-490E-94E8-6F95DCA9E112}" srcOrd="1" destOrd="0" presId="urn:microsoft.com/office/officeart/2005/8/layout/hierarchy2"/>
    <dgm:cxn modelId="{131B495C-28AC-4512-88DC-24616F7B30EB}" type="presParOf" srcId="{C835C94F-C7A3-490E-94E8-6F95DCA9E112}" destId="{43E3EE72-EF08-4E5B-8685-FC4727767429}" srcOrd="0" destOrd="0" presId="urn:microsoft.com/office/officeart/2005/8/layout/hierarchy2"/>
    <dgm:cxn modelId="{703C2D90-3C89-454C-B626-048BD230585D}" type="presParOf" srcId="{43E3EE72-EF08-4E5B-8685-FC4727767429}" destId="{426C5E4F-4923-41D5-9067-D1FD153CED25}" srcOrd="0" destOrd="0" presId="urn:microsoft.com/office/officeart/2005/8/layout/hierarchy2"/>
    <dgm:cxn modelId="{1A69EF6C-1B17-4EDB-BA96-E9E62D752872}" type="presParOf" srcId="{C835C94F-C7A3-490E-94E8-6F95DCA9E112}" destId="{0FA29ADE-B8AA-4E8C-932B-CEAFF9039EE7}" srcOrd="1" destOrd="0" presId="urn:microsoft.com/office/officeart/2005/8/layout/hierarchy2"/>
    <dgm:cxn modelId="{266A4FE1-FB4F-4AC6-BE3B-9099AE263175}" type="presParOf" srcId="{0FA29ADE-B8AA-4E8C-932B-CEAFF9039EE7}" destId="{43A454CD-0B9C-44CF-8337-C53328FBC8D3}" srcOrd="0" destOrd="0" presId="urn:microsoft.com/office/officeart/2005/8/layout/hierarchy2"/>
    <dgm:cxn modelId="{D51D51F7-A651-47A1-A574-1F08B97C1DD0}" type="presParOf" srcId="{0FA29ADE-B8AA-4E8C-932B-CEAFF9039EE7}" destId="{0621A219-6EF7-4BCF-9850-CBBBE98B25E2}" srcOrd="1" destOrd="0" presId="urn:microsoft.com/office/officeart/2005/8/layout/hierarchy2"/>
    <dgm:cxn modelId="{A27741B0-1450-49AB-AAC7-25D7D948954C}" type="presParOf" srcId="{C835C94F-C7A3-490E-94E8-6F95DCA9E112}" destId="{E384971A-BD6D-4588-BAC6-EE6FFA9B096F}" srcOrd="2" destOrd="0" presId="urn:microsoft.com/office/officeart/2005/8/layout/hierarchy2"/>
    <dgm:cxn modelId="{4D8FCAC3-40E5-4548-A10A-1F7CD158529E}" type="presParOf" srcId="{E384971A-BD6D-4588-BAC6-EE6FFA9B096F}" destId="{2E7F2CAA-668D-468C-B031-0A633D0D6DCB}" srcOrd="0" destOrd="0" presId="urn:microsoft.com/office/officeart/2005/8/layout/hierarchy2"/>
    <dgm:cxn modelId="{97F54DDF-7C5A-46F6-82B3-F96034FDA2D4}" type="presParOf" srcId="{C835C94F-C7A3-490E-94E8-6F95DCA9E112}" destId="{F4EDC641-CC06-44A4-9618-B775DA32EBB5}" srcOrd="3" destOrd="0" presId="urn:microsoft.com/office/officeart/2005/8/layout/hierarchy2"/>
    <dgm:cxn modelId="{653266E0-53B5-4D36-9CC4-A51268E21F4F}" type="presParOf" srcId="{F4EDC641-CC06-44A4-9618-B775DA32EBB5}" destId="{5983FF5F-2E13-4FAF-ACAB-2CB87D3C51A7}" srcOrd="0" destOrd="0" presId="urn:microsoft.com/office/officeart/2005/8/layout/hierarchy2"/>
    <dgm:cxn modelId="{804FBAFD-6927-4BD6-9724-9A13B725F705}" type="presParOf" srcId="{F4EDC641-CC06-44A4-9618-B775DA32EBB5}" destId="{D84095F8-242B-42A3-8437-FB3A6E0E0CE1}" srcOrd="1" destOrd="0" presId="urn:microsoft.com/office/officeart/2005/8/layout/hierarchy2"/>
    <dgm:cxn modelId="{0FDC3E33-C0B3-46B1-B3DD-18537E37050E}" type="presParOf" srcId="{9F1B8141-4A73-4BC8-9D9C-DC5C6EF4BEB3}" destId="{0709AEFA-A1F3-4AAC-B37D-4680EFA87652}" srcOrd="2" destOrd="0" presId="urn:microsoft.com/office/officeart/2005/8/layout/hierarchy2"/>
    <dgm:cxn modelId="{8548A77C-3D5B-45EA-93FE-A5A3EC49C096}" type="presParOf" srcId="{0709AEFA-A1F3-4AAC-B37D-4680EFA87652}" destId="{8D7B3DFD-5BFB-4E47-867B-CD43DCF7353B}" srcOrd="0" destOrd="0" presId="urn:microsoft.com/office/officeart/2005/8/layout/hierarchy2"/>
    <dgm:cxn modelId="{352FE3B0-F2B0-4DF2-ABEE-53111AB2E7C6}" type="presParOf" srcId="{9F1B8141-4A73-4BC8-9D9C-DC5C6EF4BEB3}" destId="{4E71A3A1-CAA2-444D-A077-EC919193ABE5}" srcOrd="3" destOrd="0" presId="urn:microsoft.com/office/officeart/2005/8/layout/hierarchy2"/>
    <dgm:cxn modelId="{0D8C017A-5D4C-4D8F-90F3-80D5828815D7}" type="presParOf" srcId="{4E71A3A1-CAA2-444D-A077-EC919193ABE5}" destId="{94A3241F-3A13-4630-8C47-37A967A3C7F1}" srcOrd="0" destOrd="0" presId="urn:microsoft.com/office/officeart/2005/8/layout/hierarchy2"/>
    <dgm:cxn modelId="{D87DAEFB-A8E2-4164-AA21-C1E465FAE5D7}" type="presParOf" srcId="{4E71A3A1-CAA2-444D-A077-EC919193ABE5}" destId="{CBE2E7A0-FB01-4EC3-9F6F-6E3FC925F318}" srcOrd="1" destOrd="0" presId="urn:microsoft.com/office/officeart/2005/8/layout/hierarchy2"/>
    <dgm:cxn modelId="{2CC6DDEE-0CE0-45D4-997B-3B414EFA7021}" type="presParOf" srcId="{CBE2E7A0-FB01-4EC3-9F6F-6E3FC925F318}" destId="{08B1F378-4070-4A70-BDDB-17A84E60317C}" srcOrd="0" destOrd="0" presId="urn:microsoft.com/office/officeart/2005/8/layout/hierarchy2"/>
    <dgm:cxn modelId="{445B663A-CDCA-4C03-BF31-60CA9237DDD7}" type="presParOf" srcId="{08B1F378-4070-4A70-BDDB-17A84E60317C}" destId="{BC686C23-2DA0-4913-BE26-286B7BB38D9C}" srcOrd="0" destOrd="0" presId="urn:microsoft.com/office/officeart/2005/8/layout/hierarchy2"/>
    <dgm:cxn modelId="{3F7234E8-27ED-4AAA-BA15-980FD4B95E35}" type="presParOf" srcId="{CBE2E7A0-FB01-4EC3-9F6F-6E3FC925F318}" destId="{A18B1498-BF20-44DB-81EB-91E3DE478A94}" srcOrd="1" destOrd="0" presId="urn:microsoft.com/office/officeart/2005/8/layout/hierarchy2"/>
    <dgm:cxn modelId="{BBFF8EA8-9C85-4E8C-9880-7E1723B9A6B5}" type="presParOf" srcId="{A18B1498-BF20-44DB-81EB-91E3DE478A94}" destId="{62E71A64-6FA4-45CC-B986-484EC2B9D6C7}" srcOrd="0" destOrd="0" presId="urn:microsoft.com/office/officeart/2005/8/layout/hierarchy2"/>
    <dgm:cxn modelId="{6D06320F-7B17-40FC-A294-EDB5E235CC4E}" type="presParOf" srcId="{A18B1498-BF20-44DB-81EB-91E3DE478A94}" destId="{07C800DE-6F57-464C-9273-94C3B8CD5A6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C6F5BD-A666-4B70-8FCC-24644398D34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C7877C8-E098-4B34-BAA2-A3ABC68FCCA9}">
      <dgm:prSet phldrT="[Текст]" custT="1"/>
      <dgm:spPr/>
      <dgm:t>
        <a:bodyPr/>
        <a:lstStyle/>
        <a:p>
          <a:r>
            <a:rPr lang="ru-RU" sz="1400" dirty="0"/>
            <a:t>Федеральный уровень</a:t>
          </a:r>
        </a:p>
      </dgm:t>
    </dgm:pt>
    <dgm:pt modelId="{2719060D-8A49-47E2-BEF4-A10FA57341D2}" type="parTrans" cxnId="{DB7D337D-2841-4DE4-8475-FA8634E26135}">
      <dgm:prSet/>
      <dgm:spPr/>
      <dgm:t>
        <a:bodyPr/>
        <a:lstStyle/>
        <a:p>
          <a:endParaRPr lang="ru-RU"/>
        </a:p>
      </dgm:t>
    </dgm:pt>
    <dgm:pt modelId="{AE994612-A04A-462E-A2C0-1D21FCF04505}" type="sibTrans" cxnId="{DB7D337D-2841-4DE4-8475-FA8634E26135}">
      <dgm:prSet/>
      <dgm:spPr/>
      <dgm:t>
        <a:bodyPr/>
        <a:lstStyle/>
        <a:p>
          <a:endParaRPr lang="ru-RU"/>
        </a:p>
      </dgm:t>
    </dgm:pt>
    <dgm:pt modelId="{81E6EA58-541D-4934-8EB5-30A2307507DC}">
      <dgm:prSet phldrT="[Текст]" custT="1"/>
      <dgm:spPr/>
      <dgm:t>
        <a:bodyPr/>
        <a:lstStyle/>
        <a:p>
          <a:pPr algn="ctr"/>
          <a:r>
            <a:rPr lang="ru-RU" sz="1200" dirty="0"/>
            <a:t>Определяет масштаб проблемы, правовые и финансовые механизмы  ее решения</a:t>
          </a:r>
        </a:p>
      </dgm:t>
    </dgm:pt>
    <dgm:pt modelId="{47BA82EA-C172-465D-8F22-1B3004BFDB3F}" type="parTrans" cxnId="{424FB380-1BE8-43D7-9DED-DD272EB250DD}">
      <dgm:prSet/>
      <dgm:spPr/>
      <dgm:t>
        <a:bodyPr/>
        <a:lstStyle/>
        <a:p>
          <a:endParaRPr lang="ru-RU"/>
        </a:p>
      </dgm:t>
    </dgm:pt>
    <dgm:pt modelId="{793E3606-F7A8-48C5-9680-BB1CE402402B}" type="sibTrans" cxnId="{424FB380-1BE8-43D7-9DED-DD272EB250DD}">
      <dgm:prSet/>
      <dgm:spPr/>
      <dgm:t>
        <a:bodyPr/>
        <a:lstStyle/>
        <a:p>
          <a:endParaRPr lang="ru-RU"/>
        </a:p>
      </dgm:t>
    </dgm:pt>
    <dgm:pt modelId="{C837EC00-F3E7-47CB-9AE0-1E0ECF71EFDF}">
      <dgm:prSet phldrT="[Текст]" custT="1"/>
      <dgm:spPr/>
      <dgm:t>
        <a:bodyPr/>
        <a:lstStyle/>
        <a:p>
          <a:r>
            <a:rPr lang="ru-RU" sz="1400" dirty="0"/>
            <a:t>Региональный уровень</a:t>
          </a:r>
        </a:p>
      </dgm:t>
    </dgm:pt>
    <dgm:pt modelId="{EE8D1655-31E8-4C69-978D-B05C9ADF03B3}" type="parTrans" cxnId="{9BBA270F-93B8-4DD2-9CBC-D2D660DE4E4B}">
      <dgm:prSet/>
      <dgm:spPr/>
      <dgm:t>
        <a:bodyPr/>
        <a:lstStyle/>
        <a:p>
          <a:endParaRPr lang="ru-RU"/>
        </a:p>
      </dgm:t>
    </dgm:pt>
    <dgm:pt modelId="{50AEDB1D-CDF9-4FA8-B7E0-1CA4D870E031}" type="sibTrans" cxnId="{9BBA270F-93B8-4DD2-9CBC-D2D660DE4E4B}">
      <dgm:prSet/>
      <dgm:spPr/>
      <dgm:t>
        <a:bodyPr/>
        <a:lstStyle/>
        <a:p>
          <a:endParaRPr lang="ru-RU"/>
        </a:p>
      </dgm:t>
    </dgm:pt>
    <dgm:pt modelId="{4C01699D-9F47-4654-BB21-E14AB31F30DD}">
      <dgm:prSet phldrT="[Текст]" custT="1"/>
      <dgm:spPr/>
      <dgm:t>
        <a:bodyPr/>
        <a:lstStyle/>
        <a:p>
          <a:r>
            <a:rPr lang="ru-RU" sz="1200" dirty="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p>
      </dgm:t>
    </dgm:pt>
    <dgm:pt modelId="{39406606-2AB5-49DA-A131-9C9551176CBF}" type="parTrans" cxnId="{58920543-ACA6-4031-AA92-49EF2F083DD1}">
      <dgm:prSet/>
      <dgm:spPr/>
      <dgm:t>
        <a:bodyPr/>
        <a:lstStyle/>
        <a:p>
          <a:endParaRPr lang="ru-RU"/>
        </a:p>
      </dgm:t>
    </dgm:pt>
    <dgm:pt modelId="{5DD606A9-6177-4353-BE74-FD5B58ED02C2}" type="sibTrans" cxnId="{58920543-ACA6-4031-AA92-49EF2F083DD1}">
      <dgm:prSet/>
      <dgm:spPr/>
      <dgm:t>
        <a:bodyPr/>
        <a:lstStyle/>
        <a:p>
          <a:endParaRPr lang="ru-RU"/>
        </a:p>
      </dgm:t>
    </dgm:pt>
    <dgm:pt modelId="{146A13A6-2B7E-4B57-BDF1-1A453519F0C4}">
      <dgm:prSet phldrT="[Текст]" custT="1"/>
      <dgm:spPr/>
      <dgm:t>
        <a:bodyPr/>
        <a:lstStyle/>
        <a:p>
          <a:r>
            <a:rPr lang="ru-RU" sz="1400" dirty="0"/>
            <a:t>Местный бюджет</a:t>
          </a:r>
        </a:p>
      </dgm:t>
    </dgm:pt>
    <dgm:pt modelId="{7C4971CD-55CC-4789-B6BB-71DC69ACE3AA}" type="parTrans" cxnId="{BEF4980D-3D05-4173-8246-429F82AC933A}">
      <dgm:prSet/>
      <dgm:spPr/>
      <dgm:t>
        <a:bodyPr/>
        <a:lstStyle/>
        <a:p>
          <a:endParaRPr lang="ru-RU"/>
        </a:p>
      </dgm:t>
    </dgm:pt>
    <dgm:pt modelId="{D1071F64-30DA-4BB8-B635-BB1F028CE3D4}" type="sibTrans" cxnId="{BEF4980D-3D05-4173-8246-429F82AC933A}">
      <dgm:prSet/>
      <dgm:spPr/>
      <dgm:t>
        <a:bodyPr/>
        <a:lstStyle/>
        <a:p>
          <a:endParaRPr lang="ru-RU"/>
        </a:p>
      </dgm:t>
    </dgm:pt>
    <dgm:pt modelId="{B83341E2-355D-4796-9FAE-9650C0807B0D}">
      <dgm:prSet phldrT="[Текст]" custT="1"/>
      <dgm:spPr/>
      <dgm:t>
        <a:bodyPr/>
        <a:lstStyle/>
        <a:p>
          <a:r>
            <a:rPr lang="ru-RU" sz="1200" dirty="0">
              <a:latin typeface="+mj-lt"/>
            </a:rPr>
            <a:t>Предусматривает план действий , привлечение ресурсов для  строительства и оснащения объектов строительства, эффективное управление бюджетными средствами,</a:t>
          </a:r>
        </a:p>
      </dgm:t>
    </dgm:pt>
    <dgm:pt modelId="{A47D9CE8-F6F2-46CC-A30E-70B55BCE962D}" type="parTrans" cxnId="{0CC3EF41-C767-4369-B030-7A316D0F816B}">
      <dgm:prSet/>
      <dgm:spPr/>
      <dgm:t>
        <a:bodyPr/>
        <a:lstStyle/>
        <a:p>
          <a:endParaRPr lang="ru-RU"/>
        </a:p>
      </dgm:t>
    </dgm:pt>
    <dgm:pt modelId="{B691C522-1018-49AA-9817-7DBF1E7F2799}" type="sibTrans" cxnId="{0CC3EF41-C767-4369-B030-7A316D0F816B}">
      <dgm:prSet/>
      <dgm:spPr/>
      <dgm:t>
        <a:bodyPr/>
        <a:lstStyle/>
        <a:p>
          <a:endParaRPr lang="ru-RU"/>
        </a:p>
      </dgm:t>
    </dgm:pt>
    <dgm:pt modelId="{ECB37C6C-FA33-436B-BFC6-FDA819237AE3}" type="pres">
      <dgm:prSet presAssocID="{A5C6F5BD-A666-4B70-8FCC-24644398D34C}" presName="Name0" presStyleCnt="0">
        <dgm:presLayoutVars>
          <dgm:dir/>
          <dgm:animLvl val="lvl"/>
          <dgm:resizeHandles val="exact"/>
        </dgm:presLayoutVars>
      </dgm:prSet>
      <dgm:spPr/>
      <dgm:t>
        <a:bodyPr/>
        <a:lstStyle/>
        <a:p>
          <a:endParaRPr lang="ru-RU"/>
        </a:p>
      </dgm:t>
    </dgm:pt>
    <dgm:pt modelId="{98EA887A-4E73-4018-ACB7-7E1D09CA13C8}" type="pres">
      <dgm:prSet presAssocID="{A5C6F5BD-A666-4B70-8FCC-24644398D34C}" presName="tSp" presStyleCnt="0"/>
      <dgm:spPr/>
    </dgm:pt>
    <dgm:pt modelId="{524A8544-AD8D-4D95-997D-DA5FE96A0506}" type="pres">
      <dgm:prSet presAssocID="{A5C6F5BD-A666-4B70-8FCC-24644398D34C}" presName="bSp" presStyleCnt="0"/>
      <dgm:spPr/>
    </dgm:pt>
    <dgm:pt modelId="{E16535AD-205C-444A-B872-873A34EFEA2E}" type="pres">
      <dgm:prSet presAssocID="{A5C6F5BD-A666-4B70-8FCC-24644398D34C}" presName="process" presStyleCnt="0"/>
      <dgm:spPr/>
    </dgm:pt>
    <dgm:pt modelId="{1B6E6D49-437A-4235-8338-C9FA320EA67F}" type="pres">
      <dgm:prSet presAssocID="{4C7877C8-E098-4B34-BAA2-A3ABC68FCCA9}" presName="composite1" presStyleCnt="0"/>
      <dgm:spPr/>
    </dgm:pt>
    <dgm:pt modelId="{772FC8FA-B121-4542-9E8F-5AF0538C1280}" type="pres">
      <dgm:prSet presAssocID="{4C7877C8-E098-4B34-BAA2-A3ABC68FCCA9}" presName="dummyNode1" presStyleLbl="node1" presStyleIdx="0" presStyleCnt="3"/>
      <dgm:spPr/>
    </dgm:pt>
    <dgm:pt modelId="{55F524DF-BE28-4CE3-A943-0868370541B2}" type="pres">
      <dgm:prSet presAssocID="{4C7877C8-E098-4B34-BAA2-A3ABC68FCCA9}" presName="childNode1" presStyleLbl="bgAcc1" presStyleIdx="0" presStyleCnt="3">
        <dgm:presLayoutVars>
          <dgm:bulletEnabled val="1"/>
        </dgm:presLayoutVars>
      </dgm:prSet>
      <dgm:spPr/>
      <dgm:t>
        <a:bodyPr/>
        <a:lstStyle/>
        <a:p>
          <a:endParaRPr lang="ru-RU"/>
        </a:p>
      </dgm:t>
    </dgm:pt>
    <dgm:pt modelId="{03878389-F188-40B2-A416-E1A3F49A52F8}" type="pres">
      <dgm:prSet presAssocID="{4C7877C8-E098-4B34-BAA2-A3ABC68FCCA9}" presName="childNode1tx" presStyleLbl="bgAcc1" presStyleIdx="0" presStyleCnt="3">
        <dgm:presLayoutVars>
          <dgm:bulletEnabled val="1"/>
        </dgm:presLayoutVars>
      </dgm:prSet>
      <dgm:spPr/>
      <dgm:t>
        <a:bodyPr/>
        <a:lstStyle/>
        <a:p>
          <a:endParaRPr lang="ru-RU"/>
        </a:p>
      </dgm:t>
    </dgm:pt>
    <dgm:pt modelId="{3B777D00-55DC-497E-9480-C6A8F0CB21F6}" type="pres">
      <dgm:prSet presAssocID="{4C7877C8-E098-4B34-BAA2-A3ABC68FCCA9}" presName="parentNode1" presStyleLbl="node1" presStyleIdx="0" presStyleCnt="3">
        <dgm:presLayoutVars>
          <dgm:chMax val="1"/>
          <dgm:bulletEnabled val="1"/>
        </dgm:presLayoutVars>
      </dgm:prSet>
      <dgm:spPr/>
      <dgm:t>
        <a:bodyPr/>
        <a:lstStyle/>
        <a:p>
          <a:endParaRPr lang="ru-RU"/>
        </a:p>
      </dgm:t>
    </dgm:pt>
    <dgm:pt modelId="{6FC66590-3DA3-4D65-8B7C-35FE4E670E66}" type="pres">
      <dgm:prSet presAssocID="{4C7877C8-E098-4B34-BAA2-A3ABC68FCCA9}" presName="connSite1" presStyleCnt="0"/>
      <dgm:spPr/>
    </dgm:pt>
    <dgm:pt modelId="{0F0DDA91-7B1F-4086-BA22-2612ABDE1692}" type="pres">
      <dgm:prSet presAssocID="{AE994612-A04A-462E-A2C0-1D21FCF04505}" presName="Name9" presStyleLbl="sibTrans2D1" presStyleIdx="0" presStyleCnt="2"/>
      <dgm:spPr/>
      <dgm:t>
        <a:bodyPr/>
        <a:lstStyle/>
        <a:p>
          <a:endParaRPr lang="ru-RU"/>
        </a:p>
      </dgm:t>
    </dgm:pt>
    <dgm:pt modelId="{9088BEA7-0B8B-4B3A-9574-7B7FFB001337}" type="pres">
      <dgm:prSet presAssocID="{C837EC00-F3E7-47CB-9AE0-1E0ECF71EFDF}" presName="composite2" presStyleCnt="0"/>
      <dgm:spPr/>
    </dgm:pt>
    <dgm:pt modelId="{C81CAAFC-5A63-498F-8738-FF1E6885EB79}" type="pres">
      <dgm:prSet presAssocID="{C837EC00-F3E7-47CB-9AE0-1E0ECF71EFDF}" presName="dummyNode2" presStyleLbl="node1" presStyleIdx="0" presStyleCnt="3"/>
      <dgm:spPr/>
    </dgm:pt>
    <dgm:pt modelId="{5263AC0C-57E2-4B7E-9482-C55B560B3D6E}" type="pres">
      <dgm:prSet presAssocID="{C837EC00-F3E7-47CB-9AE0-1E0ECF71EFDF}" presName="childNode2" presStyleLbl="bgAcc1" presStyleIdx="1" presStyleCnt="3" custScaleY="137425" custLinFactNeighborX="-2494" custLinFactNeighborY="17863">
        <dgm:presLayoutVars>
          <dgm:bulletEnabled val="1"/>
        </dgm:presLayoutVars>
      </dgm:prSet>
      <dgm:spPr/>
      <dgm:t>
        <a:bodyPr/>
        <a:lstStyle/>
        <a:p>
          <a:endParaRPr lang="ru-RU"/>
        </a:p>
      </dgm:t>
    </dgm:pt>
    <dgm:pt modelId="{FD8098E3-6799-4FFF-8263-E50D1CAA9894}" type="pres">
      <dgm:prSet presAssocID="{C837EC00-F3E7-47CB-9AE0-1E0ECF71EFDF}" presName="childNode2tx" presStyleLbl="bgAcc1" presStyleIdx="1" presStyleCnt="3">
        <dgm:presLayoutVars>
          <dgm:bulletEnabled val="1"/>
        </dgm:presLayoutVars>
      </dgm:prSet>
      <dgm:spPr/>
      <dgm:t>
        <a:bodyPr/>
        <a:lstStyle/>
        <a:p>
          <a:endParaRPr lang="ru-RU"/>
        </a:p>
      </dgm:t>
    </dgm:pt>
    <dgm:pt modelId="{E1F38C98-9155-4C5B-BA2B-01F8D6E44D91}" type="pres">
      <dgm:prSet presAssocID="{C837EC00-F3E7-47CB-9AE0-1E0ECF71EFDF}" presName="parentNode2" presStyleLbl="node1" presStyleIdx="1" presStyleCnt="3" custLinFactNeighborX="4760" custLinFactNeighborY="23982">
        <dgm:presLayoutVars>
          <dgm:chMax val="0"/>
          <dgm:bulletEnabled val="1"/>
        </dgm:presLayoutVars>
      </dgm:prSet>
      <dgm:spPr/>
      <dgm:t>
        <a:bodyPr/>
        <a:lstStyle/>
        <a:p>
          <a:endParaRPr lang="ru-RU"/>
        </a:p>
      </dgm:t>
    </dgm:pt>
    <dgm:pt modelId="{B0770140-25BA-4BD4-ABC2-C6CC521FD70F}" type="pres">
      <dgm:prSet presAssocID="{C837EC00-F3E7-47CB-9AE0-1E0ECF71EFDF}" presName="connSite2" presStyleCnt="0"/>
      <dgm:spPr/>
    </dgm:pt>
    <dgm:pt modelId="{9F92F024-5E80-4186-9995-DBDD6A91B4C7}" type="pres">
      <dgm:prSet presAssocID="{50AEDB1D-CDF9-4FA8-B7E0-1CA4D870E031}" presName="Name18" presStyleLbl="sibTrans2D1" presStyleIdx="1" presStyleCnt="2" custAng="20289698" custLinFactNeighborX="6745" custLinFactNeighborY="18629"/>
      <dgm:spPr/>
      <dgm:t>
        <a:bodyPr/>
        <a:lstStyle/>
        <a:p>
          <a:endParaRPr lang="ru-RU"/>
        </a:p>
      </dgm:t>
    </dgm:pt>
    <dgm:pt modelId="{4B9E77C2-CD54-45CE-959E-C1052C07BE34}" type="pres">
      <dgm:prSet presAssocID="{146A13A6-2B7E-4B57-BDF1-1A453519F0C4}" presName="composite1" presStyleCnt="0"/>
      <dgm:spPr/>
    </dgm:pt>
    <dgm:pt modelId="{0F1151D0-4E97-4E3F-A6D8-AA314CD9BC74}" type="pres">
      <dgm:prSet presAssocID="{146A13A6-2B7E-4B57-BDF1-1A453519F0C4}" presName="dummyNode1" presStyleLbl="node1" presStyleIdx="1" presStyleCnt="3"/>
      <dgm:spPr/>
    </dgm:pt>
    <dgm:pt modelId="{25E57405-2AE0-4827-8187-88AAC89AFD81}" type="pres">
      <dgm:prSet presAssocID="{146A13A6-2B7E-4B57-BDF1-1A453519F0C4}" presName="childNode1" presStyleLbl="bgAcc1" presStyleIdx="2" presStyleCnt="3" custScaleY="122812" custLinFactNeighborX="-1606" custLinFactNeighborY="27459">
        <dgm:presLayoutVars>
          <dgm:bulletEnabled val="1"/>
        </dgm:presLayoutVars>
      </dgm:prSet>
      <dgm:spPr/>
      <dgm:t>
        <a:bodyPr/>
        <a:lstStyle/>
        <a:p>
          <a:endParaRPr lang="ru-RU"/>
        </a:p>
      </dgm:t>
    </dgm:pt>
    <dgm:pt modelId="{B62587D9-5CE6-4572-8E1C-DADCF67E50D9}" type="pres">
      <dgm:prSet presAssocID="{146A13A6-2B7E-4B57-BDF1-1A453519F0C4}" presName="childNode1tx" presStyleLbl="bgAcc1" presStyleIdx="2" presStyleCnt="3">
        <dgm:presLayoutVars>
          <dgm:bulletEnabled val="1"/>
        </dgm:presLayoutVars>
      </dgm:prSet>
      <dgm:spPr/>
      <dgm:t>
        <a:bodyPr/>
        <a:lstStyle/>
        <a:p>
          <a:endParaRPr lang="ru-RU"/>
        </a:p>
      </dgm:t>
    </dgm:pt>
    <dgm:pt modelId="{CB28327E-CD5A-4BFF-A781-EBBC375FC581}" type="pres">
      <dgm:prSet presAssocID="{146A13A6-2B7E-4B57-BDF1-1A453519F0C4}" presName="parentNode1" presStyleLbl="node1" presStyleIdx="2" presStyleCnt="3" custLinFactNeighborX="-18436" custLinFactNeighborY="28164">
        <dgm:presLayoutVars>
          <dgm:chMax val="1"/>
          <dgm:bulletEnabled val="1"/>
        </dgm:presLayoutVars>
      </dgm:prSet>
      <dgm:spPr/>
      <dgm:t>
        <a:bodyPr/>
        <a:lstStyle/>
        <a:p>
          <a:endParaRPr lang="ru-RU"/>
        </a:p>
      </dgm:t>
    </dgm:pt>
    <dgm:pt modelId="{8BBAFD7E-4878-4A7F-8DD5-8E2734E5F1A6}" type="pres">
      <dgm:prSet presAssocID="{146A13A6-2B7E-4B57-BDF1-1A453519F0C4}" presName="connSite1" presStyleCnt="0"/>
      <dgm:spPr/>
    </dgm:pt>
  </dgm:ptLst>
  <dgm:cxnLst>
    <dgm:cxn modelId="{9BBA270F-93B8-4DD2-9CBC-D2D660DE4E4B}" srcId="{A5C6F5BD-A666-4B70-8FCC-24644398D34C}" destId="{C837EC00-F3E7-47CB-9AE0-1E0ECF71EFDF}" srcOrd="1" destOrd="0" parTransId="{EE8D1655-31E8-4C69-978D-B05C9ADF03B3}" sibTransId="{50AEDB1D-CDF9-4FA8-B7E0-1CA4D870E031}"/>
    <dgm:cxn modelId="{5EAA9547-71AB-4FD5-A85C-AF0D718F4B5B}" type="presOf" srcId="{81E6EA58-541D-4934-8EB5-30A2307507DC}" destId="{03878389-F188-40B2-A416-E1A3F49A52F8}" srcOrd="1" destOrd="0" presId="urn:microsoft.com/office/officeart/2005/8/layout/hProcess4"/>
    <dgm:cxn modelId="{C6A97093-04C3-4220-B37B-4E04798BE5E5}" type="presOf" srcId="{B83341E2-355D-4796-9FAE-9650C0807B0D}" destId="{B62587D9-5CE6-4572-8E1C-DADCF67E50D9}" srcOrd="1" destOrd="0" presId="urn:microsoft.com/office/officeart/2005/8/layout/hProcess4"/>
    <dgm:cxn modelId="{14300B7B-7AA7-45AF-A1FE-03A5CC419D58}" type="presOf" srcId="{146A13A6-2B7E-4B57-BDF1-1A453519F0C4}" destId="{CB28327E-CD5A-4BFF-A781-EBBC375FC581}" srcOrd="0" destOrd="0" presId="urn:microsoft.com/office/officeart/2005/8/layout/hProcess4"/>
    <dgm:cxn modelId="{854A5656-03CB-4933-8B80-4C1CA2B0EE2E}" type="presOf" srcId="{4C7877C8-E098-4B34-BAA2-A3ABC68FCCA9}" destId="{3B777D00-55DC-497E-9480-C6A8F0CB21F6}" srcOrd="0" destOrd="0" presId="urn:microsoft.com/office/officeart/2005/8/layout/hProcess4"/>
    <dgm:cxn modelId="{80759E41-1BA9-4CDC-B613-490CE83EE606}" type="presOf" srcId="{B83341E2-355D-4796-9FAE-9650C0807B0D}" destId="{25E57405-2AE0-4827-8187-88AAC89AFD81}" srcOrd="0" destOrd="0" presId="urn:microsoft.com/office/officeart/2005/8/layout/hProcess4"/>
    <dgm:cxn modelId="{5C5B1277-0C26-4025-AC00-9B0BCC5CCB3A}" type="presOf" srcId="{AE994612-A04A-462E-A2C0-1D21FCF04505}" destId="{0F0DDA91-7B1F-4086-BA22-2612ABDE1692}" srcOrd="0" destOrd="0" presId="urn:microsoft.com/office/officeart/2005/8/layout/hProcess4"/>
    <dgm:cxn modelId="{0CC3EF41-C767-4369-B030-7A316D0F816B}" srcId="{146A13A6-2B7E-4B57-BDF1-1A453519F0C4}" destId="{B83341E2-355D-4796-9FAE-9650C0807B0D}" srcOrd="0" destOrd="0" parTransId="{A47D9CE8-F6F2-46CC-A30E-70B55BCE962D}" sibTransId="{B691C522-1018-49AA-9817-7DBF1E7F2799}"/>
    <dgm:cxn modelId="{A74F5D10-F343-4E84-BA95-E692F3133683}" type="presOf" srcId="{81E6EA58-541D-4934-8EB5-30A2307507DC}" destId="{55F524DF-BE28-4CE3-A943-0868370541B2}" srcOrd="0" destOrd="0" presId="urn:microsoft.com/office/officeart/2005/8/layout/hProcess4"/>
    <dgm:cxn modelId="{33A70394-3206-4F35-91D8-1A10C360439E}" type="presOf" srcId="{A5C6F5BD-A666-4B70-8FCC-24644398D34C}" destId="{ECB37C6C-FA33-436B-BFC6-FDA819237AE3}" srcOrd="0" destOrd="0" presId="urn:microsoft.com/office/officeart/2005/8/layout/hProcess4"/>
    <dgm:cxn modelId="{DB7D337D-2841-4DE4-8475-FA8634E26135}" srcId="{A5C6F5BD-A666-4B70-8FCC-24644398D34C}" destId="{4C7877C8-E098-4B34-BAA2-A3ABC68FCCA9}" srcOrd="0" destOrd="0" parTransId="{2719060D-8A49-47E2-BEF4-A10FA57341D2}" sibTransId="{AE994612-A04A-462E-A2C0-1D21FCF04505}"/>
    <dgm:cxn modelId="{58920543-ACA6-4031-AA92-49EF2F083DD1}" srcId="{C837EC00-F3E7-47CB-9AE0-1E0ECF71EFDF}" destId="{4C01699D-9F47-4654-BB21-E14AB31F30DD}" srcOrd="0" destOrd="0" parTransId="{39406606-2AB5-49DA-A131-9C9551176CBF}" sibTransId="{5DD606A9-6177-4353-BE74-FD5B58ED02C2}"/>
    <dgm:cxn modelId="{BEF4980D-3D05-4173-8246-429F82AC933A}" srcId="{A5C6F5BD-A666-4B70-8FCC-24644398D34C}" destId="{146A13A6-2B7E-4B57-BDF1-1A453519F0C4}" srcOrd="2" destOrd="0" parTransId="{7C4971CD-55CC-4789-B6BB-71DC69ACE3AA}" sibTransId="{D1071F64-30DA-4BB8-B635-BB1F028CE3D4}"/>
    <dgm:cxn modelId="{424FB380-1BE8-43D7-9DED-DD272EB250DD}" srcId="{4C7877C8-E098-4B34-BAA2-A3ABC68FCCA9}" destId="{81E6EA58-541D-4934-8EB5-30A2307507DC}" srcOrd="0" destOrd="0" parTransId="{47BA82EA-C172-465D-8F22-1B3004BFDB3F}" sibTransId="{793E3606-F7A8-48C5-9680-BB1CE402402B}"/>
    <dgm:cxn modelId="{5765F3CF-F91D-4E0C-9E3F-7C1F0B9344F3}" type="presOf" srcId="{4C01699D-9F47-4654-BB21-E14AB31F30DD}" destId="{5263AC0C-57E2-4B7E-9482-C55B560B3D6E}" srcOrd="0" destOrd="0" presId="urn:microsoft.com/office/officeart/2005/8/layout/hProcess4"/>
    <dgm:cxn modelId="{5B8AB057-528F-4C50-A223-C7C18B8FDF6F}" type="presOf" srcId="{C837EC00-F3E7-47CB-9AE0-1E0ECF71EFDF}" destId="{E1F38C98-9155-4C5B-BA2B-01F8D6E44D91}" srcOrd="0" destOrd="0" presId="urn:microsoft.com/office/officeart/2005/8/layout/hProcess4"/>
    <dgm:cxn modelId="{32101B2D-92BA-45C3-AD19-112206F98488}" type="presOf" srcId="{50AEDB1D-CDF9-4FA8-B7E0-1CA4D870E031}" destId="{9F92F024-5E80-4186-9995-DBDD6A91B4C7}" srcOrd="0" destOrd="0" presId="urn:microsoft.com/office/officeart/2005/8/layout/hProcess4"/>
    <dgm:cxn modelId="{B9A1DEA1-AA73-45A8-B303-F197BA14B8BC}" type="presOf" srcId="{4C01699D-9F47-4654-BB21-E14AB31F30DD}" destId="{FD8098E3-6799-4FFF-8263-E50D1CAA9894}" srcOrd="1" destOrd="0" presId="urn:microsoft.com/office/officeart/2005/8/layout/hProcess4"/>
    <dgm:cxn modelId="{E5CD29A5-475B-4E41-A383-7D5F734D89C3}" type="presParOf" srcId="{ECB37C6C-FA33-436B-BFC6-FDA819237AE3}" destId="{98EA887A-4E73-4018-ACB7-7E1D09CA13C8}" srcOrd="0" destOrd="0" presId="urn:microsoft.com/office/officeart/2005/8/layout/hProcess4"/>
    <dgm:cxn modelId="{C1369D93-783F-4634-A877-CE873AFF43B1}" type="presParOf" srcId="{ECB37C6C-FA33-436B-BFC6-FDA819237AE3}" destId="{524A8544-AD8D-4D95-997D-DA5FE96A0506}" srcOrd="1" destOrd="0" presId="urn:microsoft.com/office/officeart/2005/8/layout/hProcess4"/>
    <dgm:cxn modelId="{F265680D-4F49-4DAA-88E8-30D6FE6D711B}" type="presParOf" srcId="{ECB37C6C-FA33-436B-BFC6-FDA819237AE3}" destId="{E16535AD-205C-444A-B872-873A34EFEA2E}" srcOrd="2" destOrd="0" presId="urn:microsoft.com/office/officeart/2005/8/layout/hProcess4"/>
    <dgm:cxn modelId="{F898009A-C8C7-4C17-9DD4-3B5740588F37}" type="presParOf" srcId="{E16535AD-205C-444A-B872-873A34EFEA2E}" destId="{1B6E6D49-437A-4235-8338-C9FA320EA67F}" srcOrd="0" destOrd="0" presId="urn:microsoft.com/office/officeart/2005/8/layout/hProcess4"/>
    <dgm:cxn modelId="{C0D7B6E4-A267-4D28-AD75-EF3CE17EF872}" type="presParOf" srcId="{1B6E6D49-437A-4235-8338-C9FA320EA67F}" destId="{772FC8FA-B121-4542-9E8F-5AF0538C1280}" srcOrd="0" destOrd="0" presId="urn:microsoft.com/office/officeart/2005/8/layout/hProcess4"/>
    <dgm:cxn modelId="{A80914ED-ACB6-41AB-A30E-B65CEDE8045B}" type="presParOf" srcId="{1B6E6D49-437A-4235-8338-C9FA320EA67F}" destId="{55F524DF-BE28-4CE3-A943-0868370541B2}" srcOrd="1" destOrd="0" presId="urn:microsoft.com/office/officeart/2005/8/layout/hProcess4"/>
    <dgm:cxn modelId="{DD7F3F91-FCCB-433A-B8FF-DBE2B7AFC2DF}" type="presParOf" srcId="{1B6E6D49-437A-4235-8338-C9FA320EA67F}" destId="{03878389-F188-40B2-A416-E1A3F49A52F8}" srcOrd="2" destOrd="0" presId="urn:microsoft.com/office/officeart/2005/8/layout/hProcess4"/>
    <dgm:cxn modelId="{FF0234EB-A059-45F1-9F1E-9B44279403F4}" type="presParOf" srcId="{1B6E6D49-437A-4235-8338-C9FA320EA67F}" destId="{3B777D00-55DC-497E-9480-C6A8F0CB21F6}" srcOrd="3" destOrd="0" presId="urn:microsoft.com/office/officeart/2005/8/layout/hProcess4"/>
    <dgm:cxn modelId="{8B94F9FF-FC57-4830-8DF3-B7BE2C08A379}" type="presParOf" srcId="{1B6E6D49-437A-4235-8338-C9FA320EA67F}" destId="{6FC66590-3DA3-4D65-8B7C-35FE4E670E66}" srcOrd="4" destOrd="0" presId="urn:microsoft.com/office/officeart/2005/8/layout/hProcess4"/>
    <dgm:cxn modelId="{158C9267-365D-4353-9275-6F41C84DABCB}" type="presParOf" srcId="{E16535AD-205C-444A-B872-873A34EFEA2E}" destId="{0F0DDA91-7B1F-4086-BA22-2612ABDE1692}" srcOrd="1" destOrd="0" presId="urn:microsoft.com/office/officeart/2005/8/layout/hProcess4"/>
    <dgm:cxn modelId="{69060BBA-B2DD-4685-A555-0B96199CFC39}" type="presParOf" srcId="{E16535AD-205C-444A-B872-873A34EFEA2E}" destId="{9088BEA7-0B8B-4B3A-9574-7B7FFB001337}" srcOrd="2" destOrd="0" presId="urn:microsoft.com/office/officeart/2005/8/layout/hProcess4"/>
    <dgm:cxn modelId="{078BA736-EB49-4EE0-94FA-2E3BEE1803B9}" type="presParOf" srcId="{9088BEA7-0B8B-4B3A-9574-7B7FFB001337}" destId="{C81CAAFC-5A63-498F-8738-FF1E6885EB79}" srcOrd="0" destOrd="0" presId="urn:microsoft.com/office/officeart/2005/8/layout/hProcess4"/>
    <dgm:cxn modelId="{3F734825-65AE-41B5-BC76-96808465D517}" type="presParOf" srcId="{9088BEA7-0B8B-4B3A-9574-7B7FFB001337}" destId="{5263AC0C-57E2-4B7E-9482-C55B560B3D6E}" srcOrd="1" destOrd="0" presId="urn:microsoft.com/office/officeart/2005/8/layout/hProcess4"/>
    <dgm:cxn modelId="{CB2E78E1-9966-470D-9921-61C110F1044F}" type="presParOf" srcId="{9088BEA7-0B8B-4B3A-9574-7B7FFB001337}" destId="{FD8098E3-6799-4FFF-8263-E50D1CAA9894}" srcOrd="2" destOrd="0" presId="urn:microsoft.com/office/officeart/2005/8/layout/hProcess4"/>
    <dgm:cxn modelId="{41E8A5C3-FF4C-40BB-AEC0-201F46CA2DA1}" type="presParOf" srcId="{9088BEA7-0B8B-4B3A-9574-7B7FFB001337}" destId="{E1F38C98-9155-4C5B-BA2B-01F8D6E44D91}" srcOrd="3" destOrd="0" presId="urn:microsoft.com/office/officeart/2005/8/layout/hProcess4"/>
    <dgm:cxn modelId="{C0759ABA-2208-4E44-8EB3-4259584F370F}" type="presParOf" srcId="{9088BEA7-0B8B-4B3A-9574-7B7FFB001337}" destId="{B0770140-25BA-4BD4-ABC2-C6CC521FD70F}" srcOrd="4" destOrd="0" presId="urn:microsoft.com/office/officeart/2005/8/layout/hProcess4"/>
    <dgm:cxn modelId="{DE743941-ADE6-4241-A559-DAC4C6BAF195}" type="presParOf" srcId="{E16535AD-205C-444A-B872-873A34EFEA2E}" destId="{9F92F024-5E80-4186-9995-DBDD6A91B4C7}" srcOrd="3" destOrd="0" presId="urn:microsoft.com/office/officeart/2005/8/layout/hProcess4"/>
    <dgm:cxn modelId="{3C877AE5-3BD1-494E-BDFF-A9E92A8E7983}" type="presParOf" srcId="{E16535AD-205C-444A-B872-873A34EFEA2E}" destId="{4B9E77C2-CD54-45CE-959E-C1052C07BE34}" srcOrd="4" destOrd="0" presId="urn:microsoft.com/office/officeart/2005/8/layout/hProcess4"/>
    <dgm:cxn modelId="{D570B99E-371F-4B62-A182-A5423E466F1C}" type="presParOf" srcId="{4B9E77C2-CD54-45CE-959E-C1052C07BE34}" destId="{0F1151D0-4E97-4E3F-A6D8-AA314CD9BC74}" srcOrd="0" destOrd="0" presId="urn:microsoft.com/office/officeart/2005/8/layout/hProcess4"/>
    <dgm:cxn modelId="{2FFD85FB-5032-49BE-A1E7-A2F935A44258}" type="presParOf" srcId="{4B9E77C2-CD54-45CE-959E-C1052C07BE34}" destId="{25E57405-2AE0-4827-8187-88AAC89AFD81}" srcOrd="1" destOrd="0" presId="urn:microsoft.com/office/officeart/2005/8/layout/hProcess4"/>
    <dgm:cxn modelId="{D67B16DB-B323-425D-A477-49D5CB5C87C1}" type="presParOf" srcId="{4B9E77C2-CD54-45CE-959E-C1052C07BE34}" destId="{B62587D9-5CE6-4572-8E1C-DADCF67E50D9}" srcOrd="2" destOrd="0" presId="urn:microsoft.com/office/officeart/2005/8/layout/hProcess4"/>
    <dgm:cxn modelId="{040E144B-BC86-421E-BDF2-A9305A80E9EA}" type="presParOf" srcId="{4B9E77C2-CD54-45CE-959E-C1052C07BE34}" destId="{CB28327E-CD5A-4BFF-A781-EBBC375FC581}" srcOrd="3" destOrd="0" presId="urn:microsoft.com/office/officeart/2005/8/layout/hProcess4"/>
    <dgm:cxn modelId="{369E1567-5A76-4942-8A5D-F858B36A3B9D}" type="presParOf" srcId="{4B9E77C2-CD54-45CE-959E-C1052C07BE34}" destId="{8BBAFD7E-4878-4A7F-8DD5-8E2734E5F1A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0687B-A798-4149-8E47-6C6982D5BD7A}">
      <dsp:nvSpPr>
        <dsp:cNvPr id="0" name=""/>
        <dsp:cNvSpPr/>
      </dsp:nvSpPr>
      <dsp:spPr>
        <a:xfrm>
          <a:off x="7699" y="2198401"/>
          <a:ext cx="1346934" cy="13560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a:t>Доходы бюджета – </a:t>
          </a:r>
          <a:r>
            <a:rPr lang="ru-RU" sz="1600" kern="1200" dirty="0"/>
            <a:t>поступающие в бюджет денежные средства</a:t>
          </a:r>
        </a:p>
      </dsp:txBody>
      <dsp:txXfrm>
        <a:off x="47149" y="2237851"/>
        <a:ext cx="1268034" cy="1277146"/>
      </dsp:txXfrm>
    </dsp:sp>
    <dsp:sp modelId="{0DBD8CEC-BF8F-4605-A8DC-6FCCB57140BC}">
      <dsp:nvSpPr>
        <dsp:cNvPr id="0" name=""/>
        <dsp:cNvSpPr/>
      </dsp:nvSpPr>
      <dsp:spPr>
        <a:xfrm rot="17206886">
          <a:off x="718213" y="2008841"/>
          <a:ext cx="1789512" cy="21863"/>
        </a:xfrm>
        <a:custGeom>
          <a:avLst/>
          <a:gdLst/>
          <a:ahLst/>
          <a:cxnLst/>
          <a:rect l="0" t="0" r="0" b="0"/>
          <a:pathLst>
            <a:path>
              <a:moveTo>
                <a:pt x="0" y="10931"/>
              </a:moveTo>
              <a:lnTo>
                <a:pt x="1789512" y="10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568232" y="1975035"/>
        <a:ext cx="89475" cy="89475"/>
      </dsp:txXfrm>
    </dsp:sp>
    <dsp:sp modelId="{09CF62FD-6E0F-4599-A284-00E40D75B1CB}">
      <dsp:nvSpPr>
        <dsp:cNvPr id="0" name=""/>
        <dsp:cNvSpPr/>
      </dsp:nvSpPr>
      <dsp:spPr>
        <a:xfrm>
          <a:off x="1871305" y="623984"/>
          <a:ext cx="1656258" cy="10782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a:t>Налоговые и неналоговые доходы</a:t>
          </a:r>
        </a:p>
      </dsp:txBody>
      <dsp:txXfrm>
        <a:off x="1902887" y="655566"/>
        <a:ext cx="1593094" cy="1015111"/>
      </dsp:txXfrm>
    </dsp:sp>
    <dsp:sp modelId="{43E3EE72-EF08-4E5B-8685-FC4727767429}">
      <dsp:nvSpPr>
        <dsp:cNvPr id="0" name=""/>
        <dsp:cNvSpPr/>
      </dsp:nvSpPr>
      <dsp:spPr>
        <a:xfrm rot="1371898">
          <a:off x="3502965" y="1273826"/>
          <a:ext cx="626088" cy="21863"/>
        </a:xfrm>
        <a:custGeom>
          <a:avLst/>
          <a:gdLst/>
          <a:ahLst/>
          <a:cxnLst/>
          <a:rect l="0" t="0" r="0" b="0"/>
          <a:pathLst>
            <a:path>
              <a:moveTo>
                <a:pt x="0" y="10931"/>
              </a:moveTo>
              <a:lnTo>
                <a:pt x="626088"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00357" y="1269106"/>
        <a:ext cx="31304" cy="31304"/>
      </dsp:txXfrm>
    </dsp:sp>
    <dsp:sp modelId="{43A454CD-0B9C-44CF-8337-C53328FBC8D3}">
      <dsp:nvSpPr>
        <dsp:cNvPr id="0" name=""/>
        <dsp:cNvSpPr/>
      </dsp:nvSpPr>
      <dsp:spPr>
        <a:xfrm>
          <a:off x="4104455" y="792088"/>
          <a:ext cx="3886607" cy="12286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a:t>Налоговые доходы – </a:t>
          </a:r>
          <a:r>
            <a:rPr lang="ru-RU" sz="1200" b="0" kern="1200" dirty="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pPr lvl="0" algn="ctr" defTabSz="533400">
            <a:lnSpc>
              <a:spcPct val="90000"/>
            </a:lnSpc>
            <a:spcBef>
              <a:spcPct val="0"/>
            </a:spcBef>
            <a:spcAft>
              <a:spcPct val="35000"/>
            </a:spcAft>
          </a:pPr>
          <a:endParaRPr lang="ru-RU" sz="1400" b="1" kern="1200" dirty="0"/>
        </a:p>
      </dsp:txBody>
      <dsp:txXfrm>
        <a:off x="4140440" y="828073"/>
        <a:ext cx="3814637" cy="1156643"/>
      </dsp:txXfrm>
    </dsp:sp>
    <dsp:sp modelId="{E384971A-BD6D-4588-BAC6-EE6FFA9B096F}">
      <dsp:nvSpPr>
        <dsp:cNvPr id="0" name=""/>
        <dsp:cNvSpPr/>
      </dsp:nvSpPr>
      <dsp:spPr>
        <a:xfrm rot="4135335">
          <a:off x="3021359" y="1889793"/>
          <a:ext cx="1580985" cy="21863"/>
        </a:xfrm>
        <a:custGeom>
          <a:avLst/>
          <a:gdLst/>
          <a:ahLst/>
          <a:cxnLst/>
          <a:rect l="0" t="0" r="0" b="0"/>
          <a:pathLst>
            <a:path>
              <a:moveTo>
                <a:pt x="0" y="10931"/>
              </a:moveTo>
              <a:lnTo>
                <a:pt x="1580985"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3772327" y="1861200"/>
        <a:ext cx="79049" cy="79049"/>
      </dsp:txXfrm>
    </dsp:sp>
    <dsp:sp modelId="{5983FF5F-2E13-4FAF-ACAB-2CB87D3C51A7}">
      <dsp:nvSpPr>
        <dsp:cNvPr id="0" name=""/>
        <dsp:cNvSpPr/>
      </dsp:nvSpPr>
      <dsp:spPr>
        <a:xfrm>
          <a:off x="4096140" y="2016223"/>
          <a:ext cx="4112771" cy="12442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a:t>Неналоговые доходы –</a:t>
          </a:r>
          <a:r>
            <a:rPr lang="ru-RU" sz="1200" b="0" kern="1200" dirty="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pPr lvl="0" algn="ctr" defTabSz="533400">
            <a:lnSpc>
              <a:spcPct val="90000"/>
            </a:lnSpc>
            <a:spcBef>
              <a:spcPct val="0"/>
            </a:spcBef>
            <a:spcAft>
              <a:spcPct val="35000"/>
            </a:spcAft>
          </a:pPr>
          <a:endParaRPr lang="ru-RU" sz="1200" b="1" kern="1200" dirty="0"/>
        </a:p>
      </dsp:txBody>
      <dsp:txXfrm>
        <a:off x="4132582" y="2052665"/>
        <a:ext cx="4039887" cy="1171326"/>
      </dsp:txXfrm>
    </dsp:sp>
    <dsp:sp modelId="{0709AEFA-A1F3-4AAC-B37D-4680EFA87652}">
      <dsp:nvSpPr>
        <dsp:cNvPr id="0" name=""/>
        <dsp:cNvSpPr/>
      </dsp:nvSpPr>
      <dsp:spPr>
        <a:xfrm rot="3984114">
          <a:off x="951090" y="3482151"/>
          <a:ext cx="1345862" cy="21863"/>
        </a:xfrm>
        <a:custGeom>
          <a:avLst/>
          <a:gdLst/>
          <a:ahLst/>
          <a:cxnLst/>
          <a:rect l="0" t="0" r="0" b="0"/>
          <a:pathLst>
            <a:path>
              <a:moveTo>
                <a:pt x="0" y="10931"/>
              </a:moveTo>
              <a:lnTo>
                <a:pt x="1345862" y="10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590374" y="3459436"/>
        <a:ext cx="67293" cy="67293"/>
      </dsp:txXfrm>
    </dsp:sp>
    <dsp:sp modelId="{94A3241F-3A13-4630-8C47-37A967A3C7F1}">
      <dsp:nvSpPr>
        <dsp:cNvPr id="0" name=""/>
        <dsp:cNvSpPr/>
      </dsp:nvSpPr>
      <dsp:spPr>
        <a:xfrm>
          <a:off x="1893408" y="3773007"/>
          <a:ext cx="1673741" cy="673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a:t>Безвозмездные поступления</a:t>
          </a:r>
        </a:p>
      </dsp:txBody>
      <dsp:txXfrm>
        <a:off x="1913133" y="3792732"/>
        <a:ext cx="1634291" cy="634017"/>
      </dsp:txXfrm>
    </dsp:sp>
    <dsp:sp modelId="{08B1F378-4070-4A70-BDDB-17A84E60317C}">
      <dsp:nvSpPr>
        <dsp:cNvPr id="0" name=""/>
        <dsp:cNvSpPr/>
      </dsp:nvSpPr>
      <dsp:spPr>
        <a:xfrm rot="325124">
          <a:off x="3565859" y="4126077"/>
          <a:ext cx="577520" cy="21863"/>
        </a:xfrm>
        <a:custGeom>
          <a:avLst/>
          <a:gdLst/>
          <a:ahLst/>
          <a:cxnLst/>
          <a:rect l="0" t="0" r="0" b="0"/>
          <a:pathLst>
            <a:path>
              <a:moveTo>
                <a:pt x="0" y="10931"/>
              </a:moveTo>
              <a:lnTo>
                <a:pt x="577520"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40181" y="4122571"/>
        <a:ext cx="28876" cy="28876"/>
      </dsp:txXfrm>
    </dsp:sp>
    <dsp:sp modelId="{62E71A64-6FA4-45CC-B986-484EC2B9D6C7}">
      <dsp:nvSpPr>
        <dsp:cNvPr id="0" name=""/>
        <dsp:cNvSpPr/>
      </dsp:nvSpPr>
      <dsp:spPr>
        <a:xfrm>
          <a:off x="4142089" y="3287992"/>
          <a:ext cx="4043579" cy="1752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0" kern="1200" dirty="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pPr lvl="0" algn="ctr" defTabSz="533400">
            <a:lnSpc>
              <a:spcPct val="90000"/>
            </a:lnSpc>
            <a:spcBef>
              <a:spcPct val="0"/>
            </a:spcBef>
            <a:spcAft>
              <a:spcPct val="35000"/>
            </a:spcAft>
          </a:pPr>
          <a:endParaRPr lang="ru-RU" sz="1200" b="0" kern="1200" dirty="0"/>
        </a:p>
      </dsp:txBody>
      <dsp:txXfrm>
        <a:off x="4193420" y="3339323"/>
        <a:ext cx="3940917" cy="1649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0.14464</cdr:x>
      <cdr:y>0.45763</cdr:y>
    </cdr:from>
    <cdr:to>
      <cdr:x>0.33612</cdr:x>
      <cdr:y>0.54237</cdr:y>
    </cdr:to>
    <cdr:sp macro="" textlink="">
      <cdr:nvSpPr>
        <cdr:cNvPr id="2" name="TextBox 1"/>
        <cdr:cNvSpPr txBox="1"/>
      </cdr:nvSpPr>
      <cdr:spPr>
        <a:xfrm xmlns:a="http://schemas.openxmlformats.org/drawingml/2006/main">
          <a:off x="1080120" y="1944216"/>
          <a:ext cx="142989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solidFill>
                <a:schemeClr val="tx1"/>
              </a:solidFill>
            </a:rPr>
            <a:t>5 115 117 </a:t>
          </a:r>
          <a:r>
            <a:rPr lang="ru-RU" sz="1400" b="1" dirty="0" err="1">
              <a:solidFill>
                <a:schemeClr val="tx1"/>
              </a:solidFill>
            </a:rPr>
            <a:t>т.р</a:t>
          </a:r>
          <a:r>
            <a:rPr lang="ru-RU" sz="1400" b="1" dirty="0"/>
            <a:t>.</a:t>
          </a:r>
        </a:p>
        <a:p xmlns:a="http://schemas.openxmlformats.org/drawingml/2006/main">
          <a:endParaRPr lang="ru-RU"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0.45083</cdr:x>
      <cdr:y>0.11388</cdr:y>
    </cdr:from>
    <cdr:to>
      <cdr:x>0.52805</cdr:x>
      <cdr:y>0.24795</cdr:y>
    </cdr:to>
    <cdr:cxnSp macro="">
      <cdr:nvCxnSpPr>
        <cdr:cNvPr id="11" name="Прямая со стрелкой 10">
          <a:extLst xmlns:a="http://schemas.openxmlformats.org/drawingml/2006/main">
            <a:ext uri="{FF2B5EF4-FFF2-40B4-BE49-F238E27FC236}">
              <a16:creationId xmlns="" xmlns:a16="http://schemas.microsoft.com/office/drawing/2014/main" id="{4F172627-5637-2B40-31C7-1E149FB4C69E}"/>
            </a:ext>
          </a:extLst>
        </cdr:cNvPr>
        <cdr:cNvCxnSpPr/>
      </cdr:nvCxnSpPr>
      <cdr:spPr>
        <a:xfrm xmlns:a="http://schemas.openxmlformats.org/drawingml/2006/main">
          <a:off x="3960564" y="647725"/>
          <a:ext cx="678384" cy="76260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0.33607</cdr:x>
      <cdr:y>0.15185</cdr:y>
    </cdr:from>
    <cdr:to>
      <cdr:x>0.49181</cdr:x>
      <cdr:y>0.22781</cdr:y>
    </cdr:to>
    <cdr:cxnSp macro="">
      <cdr:nvCxnSpPr>
        <cdr:cNvPr id="14" name="Прямая со стрелкой 13">
          <a:extLst xmlns:a="http://schemas.openxmlformats.org/drawingml/2006/main">
            <a:ext uri="{FF2B5EF4-FFF2-40B4-BE49-F238E27FC236}">
              <a16:creationId xmlns="" xmlns:a16="http://schemas.microsoft.com/office/drawing/2014/main" id="{D5828D9B-B235-1547-0F1C-FB72226F8FB1}"/>
            </a:ext>
          </a:extLst>
        </cdr:cNvPr>
        <cdr:cNvCxnSpPr/>
      </cdr:nvCxnSpPr>
      <cdr:spPr>
        <a:xfrm xmlns:a="http://schemas.openxmlformats.org/drawingml/2006/main">
          <a:off x="2952452" y="863749"/>
          <a:ext cx="1368152" cy="43204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0.19673</cdr:x>
      <cdr:y>0.26481</cdr:y>
    </cdr:from>
    <cdr:to>
      <cdr:x>0.36699</cdr:x>
      <cdr:y>0.26481</cdr:y>
    </cdr:to>
    <cdr:cxnSp macro="">
      <cdr:nvCxnSpPr>
        <cdr:cNvPr id="17" name="Прямая со стрелкой 16">
          <a:extLst xmlns:a="http://schemas.openxmlformats.org/drawingml/2006/main">
            <a:ext uri="{FF2B5EF4-FFF2-40B4-BE49-F238E27FC236}">
              <a16:creationId xmlns="" xmlns:a16="http://schemas.microsoft.com/office/drawing/2014/main" id="{31932D43-6025-A48C-402C-5DD442F7D58F}"/>
            </a:ext>
          </a:extLst>
        </cdr:cNvPr>
        <cdr:cNvCxnSpPr/>
      </cdr:nvCxnSpPr>
      <cdr:spPr>
        <a:xfrm xmlns:a="http://schemas.openxmlformats.org/drawingml/2006/main">
          <a:off x="1728316" y="1506236"/>
          <a:ext cx="1495746" cy="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0.56558</cdr:x>
      <cdr:y>0.12654</cdr:y>
    </cdr:from>
    <cdr:to>
      <cdr:x>0.57378</cdr:x>
      <cdr:y>0.26579</cdr:y>
    </cdr:to>
    <cdr:cxnSp macro="">
      <cdr:nvCxnSpPr>
        <cdr:cNvPr id="19" name="Прямая со стрелкой 18">
          <a:extLst xmlns:a="http://schemas.openxmlformats.org/drawingml/2006/main">
            <a:ext uri="{FF2B5EF4-FFF2-40B4-BE49-F238E27FC236}">
              <a16:creationId xmlns="" xmlns:a16="http://schemas.microsoft.com/office/drawing/2014/main" id="{F9FA8E4B-D6ED-018B-CF3A-544ABAAD1493}"/>
            </a:ext>
          </a:extLst>
        </cdr:cNvPr>
        <cdr:cNvCxnSpPr/>
      </cdr:nvCxnSpPr>
      <cdr:spPr>
        <a:xfrm xmlns:a="http://schemas.openxmlformats.org/drawingml/2006/main" flipH="1">
          <a:off x="4968677" y="719733"/>
          <a:ext cx="72007" cy="79208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0.64755</cdr:x>
      <cdr:y>0.11388</cdr:y>
    </cdr:from>
    <cdr:to>
      <cdr:x>0.71312</cdr:x>
      <cdr:y>0.25313</cdr:y>
    </cdr:to>
    <cdr:cxnSp macro="">
      <cdr:nvCxnSpPr>
        <cdr:cNvPr id="27" name="Прямая со стрелкой 26">
          <a:extLst xmlns:a="http://schemas.openxmlformats.org/drawingml/2006/main">
            <a:ext uri="{FF2B5EF4-FFF2-40B4-BE49-F238E27FC236}">
              <a16:creationId xmlns="" xmlns:a16="http://schemas.microsoft.com/office/drawing/2014/main" id="{4053510E-2E87-A4CA-E187-1EC42A08A894}"/>
            </a:ext>
          </a:extLst>
        </cdr:cNvPr>
        <cdr:cNvCxnSpPr/>
      </cdr:nvCxnSpPr>
      <cdr:spPr>
        <a:xfrm xmlns:a="http://schemas.openxmlformats.org/drawingml/2006/main" flipH="1">
          <a:off x="5688758" y="647725"/>
          <a:ext cx="576062" cy="79206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0.80328</cdr:x>
      <cdr:y>0.20249</cdr:y>
    </cdr:from>
    <cdr:to>
      <cdr:x>0.81967</cdr:x>
      <cdr:y>0.29111</cdr:y>
    </cdr:to>
    <cdr:cxnSp macro="">
      <cdr:nvCxnSpPr>
        <cdr:cNvPr id="30" name="Прямая со стрелкой 29">
          <a:extLst xmlns:a="http://schemas.openxmlformats.org/drawingml/2006/main">
            <a:ext uri="{FF2B5EF4-FFF2-40B4-BE49-F238E27FC236}">
              <a16:creationId xmlns="" xmlns:a16="http://schemas.microsoft.com/office/drawing/2014/main" id="{FF20E89A-C312-D8E1-F997-E00F40A9B3BA}"/>
            </a:ext>
          </a:extLst>
        </cdr:cNvPr>
        <cdr:cNvCxnSpPr/>
      </cdr:nvCxnSpPr>
      <cdr:spPr>
        <a:xfrm xmlns:a="http://schemas.openxmlformats.org/drawingml/2006/main" flipH="1">
          <a:off x="7056908" y="1151781"/>
          <a:ext cx="143988" cy="50407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0.49181</cdr:x>
      <cdr:y>0.70888</cdr:y>
    </cdr:from>
    <cdr:to>
      <cdr:x>0.50001</cdr:x>
      <cdr:y>0.82281</cdr:y>
    </cdr:to>
    <cdr:cxnSp macro="">
      <cdr:nvCxnSpPr>
        <cdr:cNvPr id="33" name="Прямая со стрелкой 32">
          <a:extLst xmlns:a="http://schemas.openxmlformats.org/drawingml/2006/main">
            <a:ext uri="{FF2B5EF4-FFF2-40B4-BE49-F238E27FC236}">
              <a16:creationId xmlns="" xmlns:a16="http://schemas.microsoft.com/office/drawing/2014/main" id="{CDCBA277-D4AC-6A83-28A3-EAD0D1BE5DD5}"/>
            </a:ext>
          </a:extLst>
        </cdr:cNvPr>
        <cdr:cNvCxnSpPr/>
      </cdr:nvCxnSpPr>
      <cdr:spPr>
        <a:xfrm xmlns:a="http://schemas.openxmlformats.org/drawingml/2006/main" flipH="1" flipV="1">
          <a:off x="4320604" y="4032101"/>
          <a:ext cx="72008" cy="64802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0.81563</cdr:x>
      <cdr:y>0.0759</cdr:y>
    </cdr:from>
    <cdr:to>
      <cdr:x>1</cdr:x>
      <cdr:y>0.17717</cdr:y>
    </cdr:to>
    <cdr:sp macro="" textlink="">
      <cdr:nvSpPr>
        <cdr:cNvPr id="6" name="TextBox 5"/>
        <cdr:cNvSpPr txBox="1"/>
      </cdr:nvSpPr>
      <cdr:spPr>
        <a:xfrm xmlns:a="http://schemas.openxmlformats.org/drawingml/2006/main">
          <a:off x="7344940" y="431701"/>
          <a:ext cx="1619672"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dirty="0" smtClean="0"/>
            <a:t>ЖКХ – 226267 (4,4%)</a:t>
          </a:r>
          <a:endParaRPr lang="ru-RU"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0.52727</cdr:x>
      <cdr:y>0.81533</cdr:y>
    </cdr:from>
    <cdr:to>
      <cdr:x>0.88178</cdr:x>
      <cdr:y>0.96915</cdr:y>
    </cdr:to>
    <cdr:sp macro="" textlink="">
      <cdr:nvSpPr>
        <cdr:cNvPr id="2" name="TextBox 1"/>
        <cdr:cNvSpPr txBox="1"/>
      </cdr:nvSpPr>
      <cdr:spPr>
        <a:xfrm xmlns:a="http://schemas.openxmlformats.org/drawingml/2006/main">
          <a:off x="4176836" y="3817019"/>
          <a:ext cx="2808312"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0.60908</cdr:x>
      <cdr:y>0.81533</cdr:y>
    </cdr:from>
    <cdr:to>
      <cdr:x>0.94541</cdr:x>
      <cdr:y>0.98453</cdr:y>
    </cdr:to>
    <cdr:sp macro="" textlink="">
      <cdr:nvSpPr>
        <cdr:cNvPr id="3" name="TextBox 2"/>
        <cdr:cNvSpPr txBox="1"/>
      </cdr:nvSpPr>
      <cdr:spPr>
        <a:xfrm xmlns:a="http://schemas.openxmlformats.org/drawingml/2006/main">
          <a:off x="4824908" y="3817019"/>
          <a:ext cx="2664296"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6411"/>
          </a:xfrm>
          <a:prstGeom prst="rect">
            <a:avLst/>
          </a:prstGeom>
        </p:spPr>
        <p:txBody>
          <a:bodyPr vert="horz" lIns="91426" tIns="45713" rIns="91426" bIns="45713"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4" y="1"/>
            <a:ext cx="2945659" cy="496411"/>
          </a:xfrm>
          <a:prstGeom prst="rect">
            <a:avLst/>
          </a:prstGeom>
        </p:spPr>
        <p:txBody>
          <a:bodyPr vert="horz" lIns="91426" tIns="45713" rIns="91426" bIns="45713" rtlCol="0"/>
          <a:lstStyle>
            <a:lvl1pPr algn="r" fontAlgn="auto">
              <a:spcBef>
                <a:spcPts val="0"/>
              </a:spcBef>
              <a:spcAft>
                <a:spcPts val="0"/>
              </a:spcAft>
              <a:defRPr sz="1200" smtClean="0">
                <a:latin typeface="+mn-lt"/>
                <a:cs typeface="+mn-cs"/>
              </a:defRPr>
            </a:lvl1pPr>
          </a:lstStyle>
          <a:p>
            <a:pPr>
              <a:defRPr/>
            </a:pPr>
            <a:fld id="{FB1F5A27-42CB-475C-9260-FBCC358BAB1B}" type="datetimeFigureOut">
              <a:rPr lang="ru-RU"/>
              <a:pPr>
                <a:defRPr/>
              </a:pPr>
              <a:t>19.05.2023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3" rIns="91426" bIns="45713" rtlCol="0" anchor="ctr"/>
          <a:lstStyle/>
          <a:p>
            <a:pPr lvl="0"/>
            <a:endParaRPr lang="ru-RU" noProof="0"/>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26" tIns="45713" rIns="91426" bIns="45713"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1" y="9430092"/>
            <a:ext cx="2945659" cy="496411"/>
          </a:xfrm>
          <a:prstGeom prst="rect">
            <a:avLst/>
          </a:prstGeom>
        </p:spPr>
        <p:txBody>
          <a:bodyPr vert="horz" lIns="91426" tIns="45713" rIns="91426" bIns="45713"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4" y="9430092"/>
            <a:ext cx="2945659" cy="496411"/>
          </a:xfrm>
          <a:prstGeom prst="rect">
            <a:avLst/>
          </a:prstGeom>
        </p:spPr>
        <p:txBody>
          <a:bodyPr vert="horz" lIns="91426" tIns="45713" rIns="91426" bIns="45713" rtlCol="0" anchor="b"/>
          <a:lstStyle>
            <a:lvl1pPr algn="r" fontAlgn="auto">
              <a:spcBef>
                <a:spcPts val="0"/>
              </a:spcBef>
              <a:spcAft>
                <a:spcPts val="0"/>
              </a:spcAft>
              <a:defRPr sz="1200" smtClean="0">
                <a:latin typeface="+mn-lt"/>
                <a:cs typeface="+mn-cs"/>
              </a:defRPr>
            </a:lvl1pPr>
          </a:lstStyle>
          <a:p>
            <a:pPr>
              <a:defRPr/>
            </a:pPr>
            <a:fld id="{5946F778-67AD-4C8B-9BD1-9BD7ACC5E3C3}" type="slidenum">
              <a:rPr lang="ru-RU"/>
              <a:pPr>
                <a:defRPr/>
              </a:pPr>
              <a:t>‹#›</a:t>
            </a:fld>
            <a:endParaRPr lang="ru-RU"/>
          </a:p>
        </p:txBody>
      </p:sp>
    </p:spTree>
    <p:extLst>
      <p:ext uri="{BB962C8B-B14F-4D97-AF65-F5344CB8AC3E}">
        <p14:creationId xmlns:p14="http://schemas.microsoft.com/office/powerpoint/2010/main" val="24491685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946F778-67AD-4C8B-9BD1-9BD7ACC5E3C3}" type="slidenum">
              <a:rPr lang="ru-RU" smtClean="0"/>
              <a:pPr>
                <a:defRPr/>
              </a:pPr>
              <a:t>18</a:t>
            </a:fld>
            <a:endParaRPr lang="ru-RU"/>
          </a:p>
        </p:txBody>
      </p:sp>
    </p:spTree>
    <p:extLst>
      <p:ext uri="{BB962C8B-B14F-4D97-AF65-F5344CB8AC3E}">
        <p14:creationId xmlns:p14="http://schemas.microsoft.com/office/powerpoint/2010/main" val="1707223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16" name="Дата 15"/>
          <p:cNvSpPr>
            <a:spLocks noGrp="1"/>
          </p:cNvSpPr>
          <p:nvPr>
            <p:ph type="dt" sz="half" idx="10"/>
          </p:nvPr>
        </p:nvSpPr>
        <p:spPr/>
        <p:txBody>
          <a:bodyPr/>
          <a:lstStyle/>
          <a:p>
            <a:pPr>
              <a:defRPr/>
            </a:pPr>
            <a:fld id="{A09BD795-D448-4A3F-A00A-84326D04F6C5}" type="datetimeFigureOut">
              <a:rPr lang="ru-RU" smtClean="0"/>
              <a:pPr>
                <a:defRPr/>
              </a:pPr>
              <a:t>19.05.2023</a:t>
            </a:fld>
            <a:endParaRPr lang="ru-RU"/>
          </a:p>
        </p:txBody>
      </p:sp>
      <p:sp>
        <p:nvSpPr>
          <p:cNvPr id="2" name="Нижний колонтитул 1"/>
          <p:cNvSpPr>
            <a:spLocks noGrp="1"/>
          </p:cNvSpPr>
          <p:nvPr>
            <p:ph type="ftr" sz="quarter" idx="11"/>
          </p:nvPr>
        </p:nvSpPr>
        <p:spPr/>
        <p:txBody>
          <a:bodyPr/>
          <a:lstStyle/>
          <a:p>
            <a:pPr>
              <a:defRPr/>
            </a:pPr>
            <a:endParaRPr lang="ru-RU"/>
          </a:p>
        </p:txBody>
      </p:sp>
      <p:sp>
        <p:nvSpPr>
          <p:cNvPr id="15" name="Номер слайда 14"/>
          <p:cNvSpPr>
            <a:spLocks noGrp="1"/>
          </p:cNvSpPr>
          <p:nvPr>
            <p:ph type="sldNum" sz="quarter" idx="12"/>
          </p:nvPr>
        </p:nvSpPr>
        <p:spPr>
          <a:xfrm>
            <a:off x="8229600" y="6473952"/>
            <a:ext cx="758952" cy="246888"/>
          </a:xfrm>
        </p:spPr>
        <p:txBody>
          <a:bodyPr/>
          <a:lstStyle/>
          <a:p>
            <a:pPr>
              <a:defRPr/>
            </a:pPr>
            <a:fld id="{8B8B13FA-52F1-4330-8C7A-7B395E7A0853}"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386E72E9-0073-416F-96FD-E125D3E2F58A}" type="datetimeFigureOut">
              <a:rPr lang="ru-RU" smtClean="0"/>
              <a:pPr>
                <a:defRPr/>
              </a:pPr>
              <a:t>19.05.2023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0734804-BBD6-4B3D-AC30-E6197ACC144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7EA03C3D-A8F4-4838-823F-BB8E199FFE03}" type="datetimeFigureOut">
              <a:rPr lang="ru-RU" smtClean="0"/>
              <a:pPr>
                <a:defRPr/>
              </a:pPr>
              <a:t>19.05.2023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DD35EDC-5959-47B7-AD00-FD40FC9CEB8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Дата 24"/>
          <p:cNvSpPr>
            <a:spLocks noGrp="1"/>
          </p:cNvSpPr>
          <p:nvPr>
            <p:ph type="dt" sz="half" idx="10"/>
          </p:nvPr>
        </p:nvSpPr>
        <p:spPr/>
        <p:txBody>
          <a:bodyPr/>
          <a:lstStyle/>
          <a:p>
            <a:pPr>
              <a:defRPr/>
            </a:pPr>
            <a:fld id="{CE47F05A-E00B-4E36-BA99-02540FC9A48E}" type="datetimeFigureOut">
              <a:rPr lang="ru-RU" smtClean="0"/>
              <a:pPr>
                <a:defRPr/>
              </a:pPr>
              <a:t>19.05.2023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pPr>
              <a:defRPr/>
            </a:pPr>
            <a:endParaRPr lang="ru-RU"/>
          </a:p>
        </p:txBody>
      </p:sp>
      <p:sp>
        <p:nvSpPr>
          <p:cNvPr id="16" name="Номер слайда 15"/>
          <p:cNvSpPr>
            <a:spLocks noGrp="1"/>
          </p:cNvSpPr>
          <p:nvPr>
            <p:ph type="sldNum" sz="quarter" idx="12"/>
          </p:nvPr>
        </p:nvSpPr>
        <p:spPr>
          <a:xfrm>
            <a:off x="8229600" y="6473952"/>
            <a:ext cx="758952" cy="246888"/>
          </a:xfrm>
        </p:spPr>
        <p:txBody>
          <a:bodyPr/>
          <a:lstStyle/>
          <a:p>
            <a:pPr>
              <a:defRPr/>
            </a:pPr>
            <a:fld id="{931B28E2-EDC7-410C-A794-E6551B396A7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19" name="Дата 18"/>
          <p:cNvSpPr>
            <a:spLocks noGrp="1"/>
          </p:cNvSpPr>
          <p:nvPr>
            <p:ph type="dt" sz="half" idx="10"/>
          </p:nvPr>
        </p:nvSpPr>
        <p:spPr/>
        <p:txBody>
          <a:bodyPr/>
          <a:lstStyle/>
          <a:p>
            <a:pPr>
              <a:defRPr/>
            </a:pPr>
            <a:fld id="{17050665-8D58-46AF-BE46-03C231992A2F}" type="datetimeFigureOut">
              <a:rPr lang="ru-RU" smtClean="0"/>
              <a:pPr>
                <a:defRPr/>
              </a:pPr>
              <a:t>19.05.2023</a:t>
            </a:fld>
            <a:endParaRPr lang="ru-RU"/>
          </a:p>
        </p:txBody>
      </p:sp>
      <p:sp>
        <p:nvSpPr>
          <p:cNvPr id="11" name="Нижний колонтитул 10"/>
          <p:cNvSpPr>
            <a:spLocks noGrp="1"/>
          </p:cNvSpPr>
          <p:nvPr>
            <p:ph type="ftr" sz="quarter" idx="11"/>
          </p:nvPr>
        </p:nvSpPr>
        <p:spPr/>
        <p:txBody>
          <a:bodyPr/>
          <a:lstStyle/>
          <a:p>
            <a:pPr>
              <a:defRPr/>
            </a:pPr>
            <a:endParaRPr lang="ru-RU"/>
          </a:p>
        </p:txBody>
      </p:sp>
      <p:sp>
        <p:nvSpPr>
          <p:cNvPr id="16" name="Номер слайда 15"/>
          <p:cNvSpPr>
            <a:spLocks noGrp="1"/>
          </p:cNvSpPr>
          <p:nvPr>
            <p:ph type="sldNum" sz="quarter" idx="12"/>
          </p:nvPr>
        </p:nvSpPr>
        <p:spPr/>
        <p:txBody>
          <a:bodyPr/>
          <a:lstStyle/>
          <a:p>
            <a:pPr>
              <a:defRPr/>
            </a:pPr>
            <a:fld id="{23FB87C4-EB18-434E-B80B-787384100E04}" type="slidenum">
              <a:rPr lang="ru-RU" smtClean="0"/>
              <a:pPr>
                <a:defRPr/>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0"/>
          </p:nvPr>
        </p:nvSpPr>
        <p:spPr/>
        <p:txBody>
          <a:bodyPr/>
          <a:lstStyle/>
          <a:p>
            <a:pPr>
              <a:defRPr/>
            </a:pPr>
            <a:fld id="{ACC79D77-351F-44DA-A01B-7056FAB89389}" type="datetimeFigureOut">
              <a:rPr lang="ru-RU" smtClean="0"/>
              <a:pPr>
                <a:defRPr/>
              </a:pPr>
              <a:t>19.05.2023</a:t>
            </a:fld>
            <a:endParaRPr lang="ru-RU"/>
          </a:p>
        </p:txBody>
      </p:sp>
      <p:sp>
        <p:nvSpPr>
          <p:cNvPr id="10" name="Нижний колонтитул 9"/>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4FB5183C-BB96-4909-B130-09CAC8072E1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Дата 9"/>
          <p:cNvSpPr>
            <a:spLocks noGrp="1"/>
          </p:cNvSpPr>
          <p:nvPr>
            <p:ph type="dt" sz="half" idx="10"/>
          </p:nvPr>
        </p:nvSpPr>
        <p:spPr/>
        <p:txBody>
          <a:bodyPr/>
          <a:lstStyle/>
          <a:p>
            <a:pPr>
              <a:defRPr/>
            </a:pPr>
            <a:fld id="{F721027D-4059-469F-8F00-9787C8EF1CA2}" type="datetimeFigureOut">
              <a:rPr lang="ru-RU" smtClean="0"/>
              <a:pPr>
                <a:defRPr/>
              </a:pPr>
              <a:t>19.05.2023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229600" y="6477000"/>
            <a:ext cx="762000" cy="246888"/>
          </a:xfrm>
        </p:spPr>
        <p:txBody>
          <a:bodyPr/>
          <a:lstStyle/>
          <a:p>
            <a:pPr>
              <a:defRPr/>
            </a:pPr>
            <a:fld id="{B3BD102C-F4C8-4B06-BCC2-639851A0F63E}" type="slidenum">
              <a:rPr lang="ru-RU" smtClean="0"/>
              <a:pPr>
                <a:defRPr/>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a:t>Образец заголовка</a:t>
            </a:r>
            <a:endParaRPr kumimoji="0" lang="en-US"/>
          </a:p>
        </p:txBody>
      </p:sp>
      <p:sp>
        <p:nvSpPr>
          <p:cNvPr id="12" name="Дата 11"/>
          <p:cNvSpPr>
            <a:spLocks noGrp="1"/>
          </p:cNvSpPr>
          <p:nvPr>
            <p:ph type="dt" sz="half" idx="10"/>
          </p:nvPr>
        </p:nvSpPr>
        <p:spPr/>
        <p:txBody>
          <a:bodyPr/>
          <a:lstStyle/>
          <a:p>
            <a:pPr>
              <a:defRPr/>
            </a:pPr>
            <a:fld id="{966DB77F-2089-43E4-9221-E830DB73F88D}" type="datetimeFigureOut">
              <a:rPr lang="ru-RU" smtClean="0"/>
              <a:pPr>
                <a:defRPr/>
              </a:pPr>
              <a:t>19.05.2023</a:t>
            </a:fld>
            <a:endParaRPr lang="ru-RU"/>
          </a:p>
        </p:txBody>
      </p:sp>
      <p:sp>
        <p:nvSpPr>
          <p:cNvPr id="21" name="Нижний колонтитул 20"/>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D81A4BF-5887-41F4-8BF4-E9CB1E62700C}"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fld id="{35933479-A60A-480E-8C6B-268551222AF2}" type="datetimeFigureOut">
              <a:rPr lang="ru-RU" smtClean="0"/>
              <a:pPr>
                <a:defRPr/>
              </a:pPr>
              <a:t>19.05.2023</a:t>
            </a:fld>
            <a:endParaRPr lang="ru-RU"/>
          </a:p>
        </p:txBody>
      </p:sp>
      <p:sp>
        <p:nvSpPr>
          <p:cNvPr id="24" name="Нижний колонтитул 23"/>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2B39676-D1BC-4D34-9394-8C8B9EFAB3EB}"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Дата 24"/>
          <p:cNvSpPr>
            <a:spLocks noGrp="1"/>
          </p:cNvSpPr>
          <p:nvPr>
            <p:ph type="dt" sz="half" idx="10"/>
          </p:nvPr>
        </p:nvSpPr>
        <p:spPr/>
        <p:txBody>
          <a:bodyPr/>
          <a:lstStyle/>
          <a:p>
            <a:pPr>
              <a:defRPr/>
            </a:pPr>
            <a:fld id="{149DAFFF-998B-4488-923B-0AB275EDB2BC}" type="datetimeFigureOut">
              <a:rPr lang="ru-RU" smtClean="0"/>
              <a:pPr>
                <a:defRPr/>
              </a:pPr>
              <a:t>19.05.2023</a:t>
            </a:fld>
            <a:endParaRPr lang="ru-RU"/>
          </a:p>
        </p:txBody>
      </p:sp>
      <p:sp>
        <p:nvSpPr>
          <p:cNvPr id="29" name="Нижний колонтитул 28"/>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6F7D02AE-5329-41DA-9C10-C25949081A09}"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a:t>Вставка рисунка</a:t>
            </a:r>
            <a:endParaRPr kumimoji="0" lang="en-US" dirty="0"/>
          </a:p>
        </p:txBody>
      </p:sp>
      <p:sp>
        <p:nvSpPr>
          <p:cNvPr id="7" name="Дата 6"/>
          <p:cNvSpPr>
            <a:spLocks noGrp="1"/>
          </p:cNvSpPr>
          <p:nvPr>
            <p:ph type="dt" sz="half" idx="10"/>
          </p:nvPr>
        </p:nvSpPr>
        <p:spPr/>
        <p:txBody>
          <a:bodyPr/>
          <a:lstStyle/>
          <a:p>
            <a:pPr>
              <a:defRPr/>
            </a:pPr>
            <a:fld id="{6F6BB943-E027-4F80-893C-9071788449DC}" type="datetimeFigureOut">
              <a:rPr lang="ru-RU" smtClean="0"/>
              <a:pPr>
                <a:defRPr/>
              </a:pPr>
              <a:t>19.05.2023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2115D3D8-EC33-4C94-992B-B0313F93D7AB}" type="slidenum">
              <a:rPr lang="ru-RU" smtClean="0"/>
              <a:pPr>
                <a:defRPr/>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078A734A-18AB-4DE1-A352-32BB22A22F73}" type="datetimeFigureOut">
              <a:rPr lang="ru-RU" smtClean="0"/>
              <a:pPr>
                <a:defRPr/>
              </a:pPr>
              <a:t>19.05.2023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EC6A9F3C-A00C-4BF5-8980-103AC1BA867F}" type="slidenum">
              <a:rPr lang="ru-RU" smtClean="0"/>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4" y="260650"/>
            <a:ext cx="7175351" cy="648070"/>
          </a:xfrm>
        </p:spPr>
        <p:txBody>
          <a:bodyPr>
            <a:normAutofit fontScale="90000"/>
          </a:bodyPr>
          <a:lstStyle/>
          <a:p>
            <a:pPr fontAlgn="auto">
              <a:spcAft>
                <a:spcPts val="0"/>
              </a:spcAft>
              <a:buClr>
                <a:schemeClr val="accent6">
                  <a:lumMod val="75000"/>
                </a:schemeClr>
              </a:buClr>
              <a:defRPr/>
            </a:pPr>
            <a:r>
              <a:rPr lang="ru-RU" sz="4800" dirty="0"/>
              <a:t>Бюджет для граждан</a:t>
            </a:r>
          </a:p>
        </p:txBody>
      </p:sp>
      <p:sp>
        <p:nvSpPr>
          <p:cNvPr id="3" name="Подзаголовок 2"/>
          <p:cNvSpPr>
            <a:spLocks noGrp="1"/>
          </p:cNvSpPr>
          <p:nvPr>
            <p:ph type="subTitle" idx="1"/>
          </p:nvPr>
        </p:nvSpPr>
        <p:spPr>
          <a:xfrm>
            <a:off x="1403350" y="5680076"/>
            <a:ext cx="6841058" cy="1277316"/>
          </a:xfrm>
        </p:spPr>
        <p:txBody>
          <a:bodyPr rtlCol="0">
            <a:normAutofit/>
          </a:bodyPr>
          <a:lstStyle/>
          <a:p>
            <a:pPr algn="ctr" fontAlgn="auto">
              <a:buClr>
                <a:schemeClr val="accent6">
                  <a:lumMod val="75000"/>
                </a:schemeClr>
              </a:buClr>
              <a:defRPr/>
            </a:pPr>
            <a:r>
              <a:rPr lang="ru-RU" dirty="0">
                <a:solidFill>
                  <a:schemeClr val="tx1"/>
                </a:solidFill>
              </a:rPr>
              <a:t>Путеводитель по </a:t>
            </a:r>
            <a:r>
              <a:rPr lang="ru-RU" dirty="0" smtClean="0">
                <a:solidFill>
                  <a:schemeClr val="tx1"/>
                </a:solidFill>
              </a:rPr>
              <a:t> </a:t>
            </a:r>
            <a:r>
              <a:rPr lang="ru-RU" dirty="0">
                <a:solidFill>
                  <a:schemeClr val="tx1"/>
                </a:solidFill>
              </a:rPr>
              <a:t>бюджету муниципального образования «Тахтамукайский район» на 2023 год и плановый период 2024 и 2025 годов </a:t>
            </a:r>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7" y="980728"/>
            <a:ext cx="2952328" cy="166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Светлана\Desktop\9OlGfkUu5x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704" y="2644776"/>
            <a:ext cx="6819900" cy="303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4" y="260648"/>
            <a:ext cx="6512511" cy="1143000"/>
          </a:xfrm>
        </p:spPr>
        <p:txBody>
          <a:bodyPr>
            <a:normAutofit/>
          </a:bodyPr>
          <a:lstStyle/>
          <a:p>
            <a:pPr marL="320040" indent="-320040" algn="ctr" fontAlgn="auto">
              <a:spcAft>
                <a:spcPts val="0"/>
              </a:spcAft>
              <a:buClr>
                <a:schemeClr val="accent6">
                  <a:lumMod val="75000"/>
                </a:schemeClr>
              </a:buClr>
              <a:defRPr/>
            </a:pPr>
            <a:r>
              <a:rPr lang="ru-RU" sz="2000" dirty="0"/>
              <a:t>Структура доходов  бюджета МО «Тахтамукайский район» (2021-2025 гг.)</a:t>
            </a:r>
            <a:br>
              <a:rPr lang="ru-RU" sz="2000" dirty="0"/>
            </a:br>
            <a:endParaRPr lang="ru-RU" sz="2000" dirty="0"/>
          </a:p>
        </p:txBody>
      </p:sp>
      <p:graphicFrame>
        <p:nvGraphicFramePr>
          <p:cNvPr id="3" name="Диаграмма 3"/>
          <p:cNvGraphicFramePr>
            <a:graphicFrameLocks/>
          </p:cNvGraphicFramePr>
          <p:nvPr>
            <p:extLst>
              <p:ext uri="{D42A27DB-BD31-4B8C-83A1-F6EECF244321}">
                <p14:modId xmlns:p14="http://schemas.microsoft.com/office/powerpoint/2010/main" val="614305302"/>
              </p:ext>
            </p:extLst>
          </p:nvPr>
        </p:nvGraphicFramePr>
        <p:xfrm>
          <a:off x="827088" y="1196975"/>
          <a:ext cx="7777162" cy="5400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2" y="188641"/>
            <a:ext cx="6512511" cy="936104"/>
          </a:xfrm>
        </p:spPr>
        <p:txBody>
          <a:bodyPr>
            <a:normAutofit fontScale="90000"/>
          </a:bodyPr>
          <a:lstStyle/>
          <a:p>
            <a:pPr marL="320040" indent="-320040" algn="ctr" fontAlgn="auto">
              <a:spcAft>
                <a:spcPts val="0"/>
              </a:spcAft>
              <a:buClr>
                <a:schemeClr val="accent6">
                  <a:lumMod val="75000"/>
                </a:schemeClr>
              </a:buClr>
              <a:defRPr/>
            </a:pPr>
            <a:r>
              <a:rPr lang="ru-RU" sz="2000" dirty="0"/>
              <a:t>Структура налоговых доходов в проекте бюджета МО «Тахтамукайский район»  на 2023 год</a:t>
            </a:r>
          </a:p>
        </p:txBody>
      </p:sp>
      <p:graphicFrame>
        <p:nvGraphicFramePr>
          <p:cNvPr id="3" name="Диаграмма 4"/>
          <p:cNvGraphicFramePr>
            <a:graphicFrameLocks/>
          </p:cNvGraphicFramePr>
          <p:nvPr>
            <p:extLst>
              <p:ext uri="{D42A27DB-BD31-4B8C-83A1-F6EECF244321}">
                <p14:modId xmlns:p14="http://schemas.microsoft.com/office/powerpoint/2010/main" val="770747707"/>
              </p:ext>
            </p:extLst>
          </p:nvPr>
        </p:nvGraphicFramePr>
        <p:xfrm>
          <a:off x="107504" y="1268413"/>
          <a:ext cx="8928991" cy="53292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568952" cy="810344"/>
          </a:xfrm>
        </p:spPr>
        <p:txBody>
          <a:bodyPr/>
          <a:lstStyle/>
          <a:p>
            <a:r>
              <a:rPr lang="ru-RU" sz="1800" dirty="0"/>
              <a:t>КРУПНЕЙШИЕ НАЛОГОПЛАТЕЛЬЩИКИ В ТАХТАМУКАЙСКОМ РАЙОНЕ</a:t>
            </a: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748347" y="2736489"/>
            <a:ext cx="1799705" cy="216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1484784"/>
            <a:ext cx="2160240" cy="307777"/>
          </a:xfrm>
          <a:prstGeom prst="rect">
            <a:avLst/>
          </a:prstGeom>
          <a:noFill/>
        </p:spPr>
        <p:txBody>
          <a:bodyPr wrap="square" rtlCol="0">
            <a:spAutoFit/>
          </a:bodyPr>
          <a:lstStyle/>
          <a:p>
            <a:r>
              <a:rPr lang="ru-RU" sz="1400" b="1" dirty="0" err="1"/>
              <a:t>ООО«Пластиктрейд</a:t>
            </a:r>
            <a:r>
              <a:rPr lang="ru-RU" sz="1400" b="1" dirty="0"/>
              <a:t>»</a:t>
            </a:r>
          </a:p>
        </p:txBody>
      </p:sp>
      <p:cxnSp>
        <p:nvCxnSpPr>
          <p:cNvPr id="7" name="Прямая со стрелкой 6"/>
          <p:cNvCxnSpPr/>
          <p:nvPr/>
        </p:nvCxnSpPr>
        <p:spPr>
          <a:xfrm>
            <a:off x="2195736" y="1792561"/>
            <a:ext cx="1296144" cy="772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35896" y="993505"/>
            <a:ext cx="1525555" cy="523220"/>
          </a:xfrm>
          <a:prstGeom prst="rect">
            <a:avLst/>
          </a:prstGeom>
          <a:noFill/>
        </p:spPr>
        <p:txBody>
          <a:bodyPr wrap="square" rtlCol="0">
            <a:spAutoFit/>
          </a:bodyPr>
          <a:lstStyle/>
          <a:p>
            <a:r>
              <a:rPr lang="ru-RU" sz="1400" b="1" dirty="0"/>
              <a:t>ООО «Новые технологии»</a:t>
            </a:r>
          </a:p>
        </p:txBody>
      </p:sp>
      <p:cxnSp>
        <p:nvCxnSpPr>
          <p:cNvPr id="10" name="Прямая со стрелкой 9"/>
          <p:cNvCxnSpPr/>
          <p:nvPr/>
        </p:nvCxnSpPr>
        <p:spPr>
          <a:xfrm>
            <a:off x="4283968" y="1484784"/>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56176" y="1255115"/>
            <a:ext cx="2448272" cy="307777"/>
          </a:xfrm>
          <a:prstGeom prst="rect">
            <a:avLst/>
          </a:prstGeom>
          <a:noFill/>
        </p:spPr>
        <p:txBody>
          <a:bodyPr wrap="square" rtlCol="0">
            <a:spAutoFit/>
          </a:bodyPr>
          <a:lstStyle/>
          <a:p>
            <a:r>
              <a:rPr lang="ru-RU" sz="1400" b="1" dirty="0"/>
              <a:t>ООО «Дом </a:t>
            </a:r>
            <a:r>
              <a:rPr lang="ru-RU" sz="1400" b="1" dirty="0" err="1"/>
              <a:t>БытХим</a:t>
            </a:r>
            <a:r>
              <a:rPr lang="ru-RU" sz="1400" b="1" dirty="0"/>
              <a:t>»</a:t>
            </a:r>
          </a:p>
        </p:txBody>
      </p:sp>
      <p:cxnSp>
        <p:nvCxnSpPr>
          <p:cNvPr id="13" name="Прямая со стрелкой 12"/>
          <p:cNvCxnSpPr/>
          <p:nvPr/>
        </p:nvCxnSpPr>
        <p:spPr>
          <a:xfrm flipH="1">
            <a:off x="5292080" y="1516725"/>
            <a:ext cx="1296144" cy="662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5576" y="2852936"/>
            <a:ext cx="1728192" cy="307777"/>
          </a:xfrm>
          <a:prstGeom prst="rect">
            <a:avLst/>
          </a:prstGeom>
          <a:noFill/>
        </p:spPr>
        <p:txBody>
          <a:bodyPr wrap="square" rtlCol="0">
            <a:spAutoFit/>
          </a:bodyPr>
          <a:lstStyle/>
          <a:p>
            <a:r>
              <a:rPr lang="ru-RU" sz="1400" b="1" dirty="0"/>
              <a:t>ООО «</a:t>
            </a:r>
            <a:r>
              <a:rPr lang="ru-RU" sz="1400" b="1" dirty="0" err="1"/>
              <a:t>Новатек</a:t>
            </a:r>
            <a:r>
              <a:rPr lang="ru-RU" sz="1400" b="1" dirty="0"/>
              <a:t>»</a:t>
            </a:r>
          </a:p>
        </p:txBody>
      </p:sp>
      <p:cxnSp>
        <p:nvCxnSpPr>
          <p:cNvPr id="16" name="Прямая со стрелкой 15"/>
          <p:cNvCxnSpPr/>
          <p:nvPr/>
        </p:nvCxnSpPr>
        <p:spPr>
          <a:xfrm>
            <a:off x="2339752" y="3006824"/>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5576" y="4437112"/>
            <a:ext cx="1872208" cy="523220"/>
          </a:xfrm>
          <a:prstGeom prst="rect">
            <a:avLst/>
          </a:prstGeom>
          <a:noFill/>
        </p:spPr>
        <p:txBody>
          <a:bodyPr wrap="square" rtlCol="0">
            <a:spAutoFit/>
          </a:bodyPr>
          <a:lstStyle/>
          <a:p>
            <a:r>
              <a:rPr lang="ru-RU" sz="1400" b="1" dirty="0"/>
              <a:t>ООО «Мебельная фабрика «ИВНА»</a:t>
            </a:r>
          </a:p>
        </p:txBody>
      </p:sp>
      <p:cxnSp>
        <p:nvCxnSpPr>
          <p:cNvPr id="19" name="Прямая со стрелкой 18"/>
          <p:cNvCxnSpPr/>
          <p:nvPr/>
        </p:nvCxnSpPr>
        <p:spPr>
          <a:xfrm flipV="1">
            <a:off x="2627784" y="4005064"/>
            <a:ext cx="8640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00192" y="3356992"/>
            <a:ext cx="2304256" cy="307777"/>
          </a:xfrm>
          <a:prstGeom prst="rect">
            <a:avLst/>
          </a:prstGeom>
          <a:noFill/>
        </p:spPr>
        <p:txBody>
          <a:bodyPr wrap="square" rtlCol="0">
            <a:spAutoFit/>
          </a:bodyPr>
          <a:lstStyle/>
          <a:p>
            <a:r>
              <a:rPr lang="ru-RU" sz="1400" b="1" dirty="0"/>
              <a:t>ООО «Окна – Гарант»</a:t>
            </a:r>
          </a:p>
        </p:txBody>
      </p:sp>
      <p:cxnSp>
        <p:nvCxnSpPr>
          <p:cNvPr id="22" name="Прямая со стрелкой 21"/>
          <p:cNvCxnSpPr>
            <a:stCxn id="20" idx="1"/>
          </p:cNvCxnSpPr>
          <p:nvPr/>
        </p:nvCxnSpPr>
        <p:spPr>
          <a:xfrm flipH="1" flipV="1">
            <a:off x="5292080" y="3510880"/>
            <a:ext cx="10081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00192" y="4257092"/>
            <a:ext cx="2304256" cy="307777"/>
          </a:xfrm>
          <a:prstGeom prst="rect">
            <a:avLst/>
          </a:prstGeom>
          <a:noFill/>
        </p:spPr>
        <p:txBody>
          <a:bodyPr wrap="square" rtlCol="0">
            <a:spAutoFit/>
          </a:bodyPr>
          <a:lstStyle/>
          <a:p>
            <a:r>
              <a:rPr lang="ru-RU" sz="1400" b="1" dirty="0"/>
              <a:t>ООО «</a:t>
            </a:r>
            <a:r>
              <a:rPr lang="ru-RU" sz="1400" b="1" dirty="0" err="1"/>
              <a:t>Леруа-Мерлен</a:t>
            </a:r>
            <a:r>
              <a:rPr lang="ru-RU" sz="1400" b="1" dirty="0"/>
              <a:t>»</a:t>
            </a:r>
          </a:p>
        </p:txBody>
      </p:sp>
      <p:cxnSp>
        <p:nvCxnSpPr>
          <p:cNvPr id="25" name="Прямая со стрелкой 24"/>
          <p:cNvCxnSpPr/>
          <p:nvPr/>
        </p:nvCxnSpPr>
        <p:spPr>
          <a:xfrm flipH="1" flipV="1">
            <a:off x="5292080" y="4005064"/>
            <a:ext cx="1008112"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95736" y="5733256"/>
            <a:ext cx="2202937" cy="307777"/>
          </a:xfrm>
          <a:prstGeom prst="rect">
            <a:avLst/>
          </a:prstGeom>
          <a:noFill/>
        </p:spPr>
        <p:txBody>
          <a:bodyPr wrap="square" rtlCol="0">
            <a:spAutoFit/>
          </a:bodyPr>
          <a:lstStyle/>
          <a:p>
            <a:r>
              <a:rPr lang="ru-RU" sz="1400" b="1" dirty="0"/>
              <a:t>ООО «ИКЕА-МОС»</a:t>
            </a:r>
          </a:p>
        </p:txBody>
      </p:sp>
      <p:cxnSp>
        <p:nvCxnSpPr>
          <p:cNvPr id="28" name="Прямая со стрелкой 27"/>
          <p:cNvCxnSpPr>
            <a:stCxn id="26" idx="0"/>
          </p:cNvCxnSpPr>
          <p:nvPr/>
        </p:nvCxnSpPr>
        <p:spPr>
          <a:xfrm flipV="1">
            <a:off x="3297205" y="4564869"/>
            <a:ext cx="482707" cy="1168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96136" y="5517232"/>
            <a:ext cx="2448272" cy="523220"/>
          </a:xfrm>
          <a:prstGeom prst="rect">
            <a:avLst/>
          </a:prstGeom>
          <a:noFill/>
        </p:spPr>
        <p:txBody>
          <a:bodyPr wrap="square" rtlCol="0">
            <a:spAutoFit/>
          </a:bodyPr>
          <a:lstStyle/>
          <a:p>
            <a:r>
              <a:rPr lang="ru-RU" sz="1400" b="1" dirty="0"/>
              <a:t>ООО Автоцентр «Юг-Авто»</a:t>
            </a:r>
          </a:p>
        </p:txBody>
      </p:sp>
      <p:cxnSp>
        <p:nvCxnSpPr>
          <p:cNvPr id="31" name="Прямая со стрелкой 30"/>
          <p:cNvCxnSpPr/>
          <p:nvPr/>
        </p:nvCxnSpPr>
        <p:spPr>
          <a:xfrm flipH="1" flipV="1">
            <a:off x="5004048" y="4437112"/>
            <a:ext cx="93610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873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fontScale="90000"/>
          </a:bodyPr>
          <a:lstStyle/>
          <a:p>
            <a:r>
              <a:rPr lang="ru-RU" sz="2000" dirty="0"/>
              <a:t>Сведения о межбюджетных трансфертах, поступающих в бюджет  муниципального образования «Тахтамукайский район»</a:t>
            </a:r>
          </a:p>
        </p:txBody>
      </p:sp>
      <p:graphicFrame>
        <p:nvGraphicFramePr>
          <p:cNvPr id="6" name="Объект 5"/>
          <p:cNvGraphicFramePr>
            <a:graphicFrameLocks noGrp="1"/>
          </p:cNvGraphicFramePr>
          <p:nvPr>
            <p:ph idx="1"/>
            <p:extLst>
              <p:ext uri="{D42A27DB-BD31-4B8C-83A1-F6EECF244321}">
                <p14:modId xmlns:p14="http://schemas.microsoft.com/office/powerpoint/2010/main" val="127953841"/>
              </p:ext>
            </p:extLst>
          </p:nvPr>
        </p:nvGraphicFramePr>
        <p:xfrm>
          <a:off x="323528" y="764705"/>
          <a:ext cx="8568951" cy="6186386"/>
        </p:xfrm>
        <a:graphic>
          <a:graphicData uri="http://schemas.openxmlformats.org/drawingml/2006/table">
            <a:tbl>
              <a:tblPr>
                <a:tableStyleId>{5C22544A-7EE6-4342-B048-85BDC9FD1C3A}</a:tableStyleId>
              </a:tblPr>
              <a:tblGrid>
                <a:gridCol w="5613431"/>
                <a:gridCol w="1005698"/>
                <a:gridCol w="985172"/>
                <a:gridCol w="964650"/>
              </a:tblGrid>
              <a:tr h="181067">
                <a:tc>
                  <a:txBody>
                    <a:bodyPr/>
                    <a:lstStyle/>
                    <a:p>
                      <a:pPr algn="ctr" fontAlgn="ctr"/>
                      <a:endParaRPr lang="ru-RU" sz="400" b="0" i="0" u="none" strike="noStrike" dirty="0">
                        <a:effectLst/>
                        <a:latin typeface="Century"/>
                      </a:endParaRPr>
                    </a:p>
                  </a:txBody>
                  <a:tcPr marL="2907" marR="2907" marT="2907" marB="0" anchor="ctr"/>
                </a:tc>
                <a:tc>
                  <a:txBody>
                    <a:bodyPr/>
                    <a:lstStyle/>
                    <a:p>
                      <a:pPr algn="ctr" fontAlgn="ctr"/>
                      <a:endParaRPr lang="ru-RU" sz="400" b="0" i="0" u="none" strike="noStrike">
                        <a:effectLst/>
                        <a:latin typeface="Century"/>
                      </a:endParaRPr>
                    </a:p>
                  </a:txBody>
                  <a:tcPr marL="2907" marR="2907" marT="2907" marB="0" anchor="ctr"/>
                </a:tc>
                <a:tc>
                  <a:txBody>
                    <a:bodyPr/>
                    <a:lstStyle/>
                    <a:p>
                      <a:pPr algn="ctr" fontAlgn="ctr"/>
                      <a:endParaRPr lang="ru-RU" sz="400" b="0" i="0" u="none" strike="noStrike">
                        <a:effectLst/>
                        <a:latin typeface="Century"/>
                      </a:endParaRPr>
                    </a:p>
                  </a:txBody>
                  <a:tcPr marL="2907" marR="2907" marT="2907" marB="0" anchor="ctr"/>
                </a:tc>
                <a:tc>
                  <a:txBody>
                    <a:bodyPr/>
                    <a:lstStyle/>
                    <a:p>
                      <a:pPr algn="ctr" fontAlgn="ctr"/>
                      <a:r>
                        <a:rPr lang="ru-RU" sz="800" u="none" strike="noStrike" dirty="0" err="1">
                          <a:effectLst/>
                        </a:rPr>
                        <a:t>тыс.руб</a:t>
                      </a:r>
                      <a:r>
                        <a:rPr lang="ru-RU" sz="800" u="none" strike="noStrike" dirty="0">
                          <a:effectLst/>
                        </a:rPr>
                        <a:t>.</a:t>
                      </a:r>
                      <a:endParaRPr lang="ru-RU" sz="800" b="0" i="0" u="none" strike="noStrike" dirty="0">
                        <a:effectLst/>
                        <a:latin typeface="Century"/>
                      </a:endParaRPr>
                    </a:p>
                  </a:txBody>
                  <a:tcPr marL="2907" marR="2907" marT="2907" marB="0" anchor="ctr"/>
                </a:tc>
              </a:tr>
              <a:tr h="235719">
                <a:tc>
                  <a:txBody>
                    <a:bodyPr/>
                    <a:lstStyle/>
                    <a:p>
                      <a:pPr algn="ctr" fontAlgn="ctr"/>
                      <a:r>
                        <a:rPr lang="ru-RU" sz="800" u="none" strike="noStrike" dirty="0">
                          <a:effectLst/>
                        </a:rPr>
                        <a:t>НАИМЕНОВАНИЕ</a:t>
                      </a:r>
                      <a:endParaRPr lang="ru-RU" sz="800" b="0" i="0" u="none" strike="noStrike" dirty="0">
                        <a:effectLst/>
                        <a:latin typeface="Century"/>
                      </a:endParaRPr>
                    </a:p>
                  </a:txBody>
                  <a:tcPr marL="2907" marR="2907" marT="2907" marB="0" anchor="ctr"/>
                </a:tc>
                <a:tc>
                  <a:txBody>
                    <a:bodyPr/>
                    <a:lstStyle/>
                    <a:p>
                      <a:pPr algn="ctr" fontAlgn="ctr"/>
                      <a:r>
                        <a:rPr lang="ru-RU" sz="800" u="none" strike="noStrike" dirty="0">
                          <a:effectLst/>
                        </a:rPr>
                        <a:t>2023 год</a:t>
                      </a:r>
                      <a:endParaRPr lang="ru-RU" sz="800" b="0" i="0" u="none" strike="noStrike" dirty="0">
                        <a:effectLst/>
                        <a:latin typeface="Century"/>
                      </a:endParaRPr>
                    </a:p>
                  </a:txBody>
                  <a:tcPr marL="2907" marR="2907" marT="2907" marB="0" anchor="ctr"/>
                </a:tc>
                <a:tc>
                  <a:txBody>
                    <a:bodyPr/>
                    <a:lstStyle/>
                    <a:p>
                      <a:pPr algn="ctr" fontAlgn="ctr"/>
                      <a:r>
                        <a:rPr lang="ru-RU" sz="800" u="none" strike="noStrike">
                          <a:effectLst/>
                        </a:rPr>
                        <a:t>2024 год</a:t>
                      </a:r>
                      <a:endParaRPr lang="ru-RU" sz="800" b="0" i="0" u="none" strike="noStrike">
                        <a:effectLst/>
                        <a:latin typeface="Century"/>
                      </a:endParaRPr>
                    </a:p>
                  </a:txBody>
                  <a:tcPr marL="2907" marR="2907" marT="2907" marB="0" anchor="ctr"/>
                </a:tc>
                <a:tc>
                  <a:txBody>
                    <a:bodyPr/>
                    <a:lstStyle/>
                    <a:p>
                      <a:pPr algn="ctr" fontAlgn="ctr"/>
                      <a:r>
                        <a:rPr lang="ru-RU" sz="800" u="none" strike="noStrike">
                          <a:effectLst/>
                        </a:rPr>
                        <a:t>2025 год</a:t>
                      </a:r>
                      <a:endParaRPr lang="ru-RU" sz="800" b="0" i="0" u="none" strike="noStrike">
                        <a:effectLst/>
                        <a:latin typeface="Century"/>
                      </a:endParaRPr>
                    </a:p>
                  </a:txBody>
                  <a:tcPr marL="2907" marR="2907" marT="2907" marB="0" anchor="ctr"/>
                </a:tc>
              </a:tr>
              <a:tr h="189749">
                <a:tc>
                  <a:txBody>
                    <a:bodyPr/>
                    <a:lstStyle/>
                    <a:p>
                      <a:pPr algn="ctr" fontAlgn="ctr"/>
                      <a:r>
                        <a:rPr lang="ru-RU" sz="800" u="none" strike="noStrike">
                          <a:effectLst/>
                        </a:rPr>
                        <a:t>Субсидии, всего</a:t>
                      </a:r>
                      <a:endParaRPr lang="ru-RU" sz="800" b="1" i="0" u="none" strike="noStrike">
                        <a:effectLst/>
                        <a:latin typeface="Century"/>
                      </a:endParaRPr>
                    </a:p>
                  </a:txBody>
                  <a:tcPr marL="2907" marR="2907" marT="2907" marB="0" anchor="ctr"/>
                </a:tc>
                <a:tc>
                  <a:txBody>
                    <a:bodyPr/>
                    <a:lstStyle/>
                    <a:p>
                      <a:pPr algn="ctr" fontAlgn="ctr"/>
                      <a:r>
                        <a:rPr lang="ru-RU" sz="800" u="none" strike="noStrike" dirty="0">
                          <a:effectLst/>
                        </a:rPr>
                        <a:t> 2 136 732,0   </a:t>
                      </a:r>
                      <a:endParaRPr lang="ru-RU" sz="800" b="0" i="0" u="none" strike="noStrike" dirty="0">
                        <a:solidFill>
                          <a:srgbClr val="FF0000"/>
                        </a:solidFill>
                        <a:effectLst/>
                        <a:latin typeface="Century"/>
                      </a:endParaRPr>
                    </a:p>
                  </a:txBody>
                  <a:tcPr marL="2907" marR="2907" marT="2907" marB="0" anchor="ctr"/>
                </a:tc>
                <a:tc>
                  <a:txBody>
                    <a:bodyPr/>
                    <a:lstStyle/>
                    <a:p>
                      <a:pPr algn="ctr" fontAlgn="ctr"/>
                      <a:r>
                        <a:rPr lang="ru-RU" sz="800" u="none" strike="noStrike" dirty="0">
                          <a:effectLst/>
                        </a:rPr>
                        <a:t>   289 929,0   </a:t>
                      </a:r>
                      <a:endParaRPr lang="ru-RU" sz="800" b="0" i="0" u="none" strike="noStrike" dirty="0">
                        <a:solidFill>
                          <a:srgbClr val="FF0000"/>
                        </a:solidFill>
                        <a:effectLst/>
                        <a:latin typeface="Century"/>
                      </a:endParaRPr>
                    </a:p>
                  </a:txBody>
                  <a:tcPr marL="2907" marR="2907" marT="2907" marB="0" anchor="ctr"/>
                </a:tc>
                <a:tc>
                  <a:txBody>
                    <a:bodyPr/>
                    <a:lstStyle/>
                    <a:p>
                      <a:pPr algn="ctr" fontAlgn="ctr"/>
                      <a:r>
                        <a:rPr lang="ru-RU" sz="800" u="none" strike="noStrike">
                          <a:effectLst/>
                        </a:rPr>
                        <a:t>   175 714,0   </a:t>
                      </a:r>
                      <a:endParaRPr lang="ru-RU" sz="800" b="0" i="0" u="none" strike="noStrike">
                        <a:solidFill>
                          <a:srgbClr val="FF0000"/>
                        </a:solidFill>
                        <a:effectLst/>
                        <a:latin typeface="Century"/>
                      </a:endParaRPr>
                    </a:p>
                  </a:txBody>
                  <a:tcPr marL="2907" marR="2907" marT="2907" marB="0" anchor="ctr"/>
                </a:tc>
              </a:tr>
              <a:tr h="232909">
                <a:tc>
                  <a:txBody>
                    <a:bodyPr/>
                    <a:lstStyle/>
                    <a:p>
                      <a:pPr algn="ctr" fontAlgn="ctr"/>
                      <a:r>
                        <a:rPr lang="ru-RU" sz="800" u="none" strike="noStrike">
                          <a:effectLst/>
                        </a:rPr>
                        <a:t>в том числе:</a:t>
                      </a:r>
                      <a:endParaRPr lang="ru-RU" sz="800" b="1" i="0" u="none" strike="noStrike">
                        <a:effectLst/>
                        <a:latin typeface="Century"/>
                      </a:endParaRPr>
                    </a:p>
                  </a:txBody>
                  <a:tcPr marL="2907" marR="2907" marT="2907" marB="0" anchor="ctr"/>
                </a:tc>
                <a:tc>
                  <a:txBody>
                    <a:bodyPr/>
                    <a:lstStyle/>
                    <a:p>
                      <a:pPr algn="ctr" fontAlgn="ctr"/>
                      <a:r>
                        <a:rPr lang="ru-RU" sz="800" u="none" strike="noStrike">
                          <a:effectLst/>
                        </a:rPr>
                        <a:t> </a:t>
                      </a:r>
                      <a:endParaRPr lang="ru-RU" sz="800" b="0" i="0" u="none" strike="noStrike">
                        <a:effectLst/>
                        <a:latin typeface="Century"/>
                      </a:endParaRPr>
                    </a:p>
                  </a:txBody>
                  <a:tcPr marL="2907" marR="2907" marT="2907" marB="0" anchor="ctr"/>
                </a:tc>
                <a:tc>
                  <a:txBody>
                    <a:bodyPr/>
                    <a:lstStyle/>
                    <a:p>
                      <a:pPr algn="ctr" fontAlgn="ctr"/>
                      <a:r>
                        <a:rPr lang="ru-RU" sz="800" u="none" strike="noStrike" dirty="0">
                          <a:effectLst/>
                        </a:rPr>
                        <a:t> </a:t>
                      </a:r>
                      <a:endParaRPr lang="ru-RU" sz="800" b="0" i="0" u="none" strike="noStrike" dirty="0">
                        <a:solidFill>
                          <a:srgbClr val="FF0000"/>
                        </a:solidFill>
                        <a:effectLst/>
                        <a:latin typeface="Century"/>
                      </a:endParaRPr>
                    </a:p>
                  </a:txBody>
                  <a:tcPr marL="2907" marR="2907" marT="2907" marB="0" anchor="ctr"/>
                </a:tc>
                <a:tc>
                  <a:txBody>
                    <a:bodyPr/>
                    <a:lstStyle/>
                    <a:p>
                      <a:pPr algn="ctr" fontAlgn="ctr"/>
                      <a:r>
                        <a:rPr lang="ru-RU" sz="800" u="none" strike="noStrike" dirty="0">
                          <a:effectLst/>
                        </a:rPr>
                        <a:t> </a:t>
                      </a:r>
                      <a:endParaRPr lang="ru-RU" sz="800" b="0" i="0" u="none" strike="noStrike" dirty="0">
                        <a:solidFill>
                          <a:srgbClr val="FF0000"/>
                        </a:solidFill>
                        <a:effectLst/>
                        <a:latin typeface="Century"/>
                      </a:endParaRPr>
                    </a:p>
                  </a:txBody>
                  <a:tcPr marL="2907" marR="2907" marT="2907" marB="0" anchor="ctr"/>
                </a:tc>
              </a:tr>
              <a:tr h="261995">
                <a:tc>
                  <a:txBody>
                    <a:bodyPr/>
                    <a:lstStyle/>
                    <a:p>
                      <a:pPr algn="ctr" fontAlgn="ctr"/>
                      <a:r>
                        <a:rPr lang="ru-RU" sz="800" u="none" strike="noStrike">
                          <a:effectLst/>
                        </a:rPr>
                        <a:t>Субсидии местным бюджетам на строительство и реконструкцию (модернизацию) объектов питьевого водоснабжения</a:t>
                      </a:r>
                      <a:endParaRPr lang="ru-RU" sz="800" b="0" i="0" u="none" strike="noStrike">
                        <a:effectLst/>
                        <a:latin typeface="Century"/>
                      </a:endParaRPr>
                    </a:p>
                  </a:txBody>
                  <a:tcPr marL="2907" marR="2907" marT="2907" marB="0" anchor="ctr"/>
                </a:tc>
                <a:tc>
                  <a:txBody>
                    <a:bodyPr/>
                    <a:lstStyle/>
                    <a:p>
                      <a:pPr algn="ctr" fontAlgn="ctr"/>
                      <a:r>
                        <a:rPr lang="ru-RU" sz="800" u="none" strike="noStrike">
                          <a:effectLst/>
                        </a:rPr>
                        <a:t>    211 065,0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a:effectLst/>
                        </a:rPr>
                        <a:t>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dirty="0">
                          <a:effectLst/>
                        </a:rPr>
                        <a:t> </a:t>
                      </a:r>
                      <a:endParaRPr lang="ru-RU" sz="800" b="0" i="0" u="none" strike="noStrike" dirty="0">
                        <a:solidFill>
                          <a:srgbClr val="FF0000"/>
                        </a:solidFill>
                        <a:effectLst/>
                        <a:latin typeface="Century"/>
                      </a:endParaRPr>
                    </a:p>
                  </a:txBody>
                  <a:tcPr marL="2907" marR="2907" marT="2907" marB="0" anchor="ctr"/>
                </a:tc>
              </a:tr>
              <a:tr h="391449">
                <a:tc>
                  <a:txBody>
                    <a:bodyPr/>
                    <a:lstStyle/>
                    <a:p>
                      <a:pPr algn="ctr" fontAlgn="ctr"/>
                      <a:r>
                        <a:rPr lang="ru-RU" sz="800" u="none" strike="noStrike">
                          <a:effectLst/>
                        </a:rPr>
                        <a:t>Субсидии местным бюджетам на обновление материально-технической базы для организации учебно-исследовательской, научно-практической, творческой деятельности, занятий физической культурой и спортом в образовательных организациях</a:t>
                      </a:r>
                      <a:endParaRPr lang="ru-RU" sz="800" b="0" i="0" u="none" strike="noStrike">
                        <a:effectLst/>
                        <a:latin typeface="Century"/>
                      </a:endParaRPr>
                    </a:p>
                  </a:txBody>
                  <a:tcPr marL="2907" marR="2907" marT="2907" marB="0" anchor="ctr"/>
                </a:tc>
                <a:tc>
                  <a:txBody>
                    <a:bodyPr/>
                    <a:lstStyle/>
                    <a:p>
                      <a:pPr algn="ctr" fontAlgn="ctr"/>
                      <a:r>
                        <a:rPr lang="ru-RU" sz="800" u="none" strike="noStrike">
                          <a:effectLst/>
                        </a:rPr>
                        <a:t>        7 687,0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a:effectLst/>
                        </a:rPr>
                        <a:t>        8 686,0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dirty="0">
                          <a:effectLst/>
                        </a:rPr>
                        <a:t> </a:t>
                      </a:r>
                      <a:endParaRPr lang="ru-RU" sz="800" b="0" i="0" u="none" strike="noStrike" dirty="0">
                        <a:solidFill>
                          <a:srgbClr val="FF0000"/>
                        </a:solidFill>
                        <a:effectLst/>
                        <a:latin typeface="Century"/>
                      </a:endParaRPr>
                    </a:p>
                  </a:txBody>
                  <a:tcPr marL="2907" marR="2907" marT="2907" marB="0" anchor="ctr"/>
                </a:tc>
              </a:tr>
              <a:tr h="355492">
                <a:tc>
                  <a:txBody>
                    <a:bodyPr/>
                    <a:lstStyle/>
                    <a:p>
                      <a:pPr algn="ctr" fontAlgn="ctr"/>
                      <a:r>
                        <a:rPr lang="ru-RU" sz="800" u="none" strike="noStrike">
                          <a:effectLst/>
                        </a:rPr>
                        <a:t>Субсидии местным бюджетам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800" b="0" i="0" u="none" strike="noStrike">
                        <a:effectLst/>
                        <a:latin typeface="Century"/>
                      </a:endParaRPr>
                    </a:p>
                  </a:txBody>
                  <a:tcPr marL="2907" marR="2907" marT="2907" marB="0" anchor="ctr"/>
                </a:tc>
                <a:tc>
                  <a:txBody>
                    <a:bodyPr/>
                    <a:lstStyle/>
                    <a:p>
                      <a:pPr algn="ctr" fontAlgn="ctr"/>
                      <a:r>
                        <a:rPr lang="ru-RU" sz="800" u="none" strike="noStrike">
                          <a:effectLst/>
                        </a:rPr>
                        <a:t>        1 159,0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a:effectLst/>
                        </a:rPr>
                        <a:t>        3 920,0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dirty="0">
                          <a:effectLst/>
                        </a:rPr>
                        <a:t>       4 001,0   </a:t>
                      </a:r>
                      <a:endParaRPr lang="ru-RU" sz="800" b="0" i="0" u="none" strike="noStrike" dirty="0">
                        <a:solidFill>
                          <a:srgbClr val="FF0000"/>
                        </a:solidFill>
                        <a:effectLst/>
                        <a:latin typeface="Century"/>
                      </a:endParaRPr>
                    </a:p>
                  </a:txBody>
                  <a:tcPr marL="2907" marR="2907" marT="2907" marB="0" anchor="ctr"/>
                </a:tc>
              </a:tr>
              <a:tr h="367751">
                <a:tc>
                  <a:txBody>
                    <a:bodyPr/>
                    <a:lstStyle/>
                    <a:p>
                      <a:pPr algn="ctr" fontAlgn="ctr"/>
                      <a:r>
                        <a:rPr lang="ru-RU" sz="800" u="none" strike="noStrike">
                          <a:effectLst/>
                        </a:rPr>
                        <a:t>Субсидии местным бюджетам на государственную поддержку отрасли культуры (обеспечение учреждений культуры специализированным автотранспортом для обслуживания населения, в том числе сельского населения)</a:t>
                      </a:r>
                      <a:endParaRPr lang="ru-RU" sz="800" b="0" i="0" u="none" strike="noStrike">
                        <a:effectLst/>
                        <a:latin typeface="Century"/>
                      </a:endParaRPr>
                    </a:p>
                  </a:txBody>
                  <a:tcPr marL="2907" marR="2907" marT="2907" marB="0" anchor="ctr"/>
                </a:tc>
                <a:tc>
                  <a:txBody>
                    <a:bodyPr/>
                    <a:lstStyle/>
                    <a:p>
                      <a:pPr algn="ctr" fontAlgn="ctr"/>
                      <a:r>
                        <a:rPr lang="ru-RU" sz="800" u="none" strike="noStrike">
                          <a:effectLst/>
                        </a:rPr>
                        <a:t> </a:t>
                      </a:r>
                      <a:endParaRPr lang="ru-RU" sz="800" b="0" i="0" u="none" strike="noStrike">
                        <a:effectLst/>
                        <a:latin typeface="Century"/>
                      </a:endParaRPr>
                    </a:p>
                  </a:txBody>
                  <a:tcPr marL="2907" marR="2907" marT="2907" marB="0" anchor="ctr"/>
                </a:tc>
                <a:tc>
                  <a:txBody>
                    <a:bodyPr/>
                    <a:lstStyle/>
                    <a:p>
                      <a:pPr algn="ctr" fontAlgn="ctr"/>
                      <a:r>
                        <a:rPr lang="ru-RU" sz="800" u="none" strike="noStrike">
                          <a:effectLst/>
                        </a:rPr>
                        <a:t>        3 813,0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dirty="0">
                          <a:effectLst/>
                        </a:rPr>
                        <a:t>                 -     </a:t>
                      </a:r>
                      <a:endParaRPr lang="ru-RU" sz="800" b="0" i="0" u="none" strike="noStrike" dirty="0">
                        <a:solidFill>
                          <a:srgbClr val="FF0000"/>
                        </a:solidFill>
                        <a:effectLst/>
                        <a:latin typeface="Century"/>
                      </a:endParaRPr>
                    </a:p>
                  </a:txBody>
                  <a:tcPr marL="2907" marR="2907" marT="2907" marB="0" anchor="ctr"/>
                </a:tc>
              </a:tr>
              <a:tr h="275814">
                <a:tc>
                  <a:txBody>
                    <a:bodyPr/>
                    <a:lstStyle/>
                    <a:p>
                      <a:pPr algn="ctr" fontAlgn="ctr"/>
                      <a:r>
                        <a:rPr lang="ru-RU" sz="800" u="none" strike="noStrike">
                          <a:effectLst/>
                        </a:rPr>
                        <a:t>Субсидии местным бюджетам на обеспечение развития и укрепления материально-технической базы муниципальных домов культуры в населенных пунктах с числом жителей до 50 тысяч человек</a:t>
                      </a:r>
                      <a:endParaRPr lang="ru-RU" sz="800" b="0" i="0" u="none" strike="noStrike">
                        <a:effectLst/>
                        <a:latin typeface="Century"/>
                      </a:endParaRPr>
                    </a:p>
                  </a:txBody>
                  <a:tcPr marL="2907" marR="2907" marT="2907" marB="0" anchor="ctr"/>
                </a:tc>
                <a:tc>
                  <a:txBody>
                    <a:bodyPr/>
                    <a:lstStyle/>
                    <a:p>
                      <a:pPr algn="ctr" fontAlgn="ctr"/>
                      <a:r>
                        <a:rPr lang="ru-RU" sz="800" u="none" strike="noStrike">
                          <a:effectLst/>
                        </a:rPr>
                        <a:t>           566,0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a:effectLst/>
                        </a:rPr>
                        <a:t>           566,0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dirty="0">
                          <a:effectLst/>
                        </a:rPr>
                        <a:t>          557,0   </a:t>
                      </a:r>
                      <a:endParaRPr lang="ru-RU" sz="800" b="0" i="0" u="none" strike="noStrike" dirty="0">
                        <a:solidFill>
                          <a:srgbClr val="FF0000"/>
                        </a:solidFill>
                        <a:effectLst/>
                        <a:latin typeface="Century"/>
                      </a:endParaRPr>
                    </a:p>
                  </a:txBody>
                  <a:tcPr marL="2907" marR="2907" marT="2907" marB="0" anchor="ctr"/>
                </a:tc>
              </a:tr>
              <a:tr h="275814">
                <a:tc>
                  <a:txBody>
                    <a:bodyPr/>
                    <a:lstStyle/>
                    <a:p>
                      <a:pPr algn="ctr" fontAlgn="ctr"/>
                      <a:r>
                        <a:rPr lang="ru-RU" sz="800" u="none" strike="noStrike">
                          <a:effectLst/>
                        </a:rPr>
                        <a:t>Субсидии местным бюджетам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endParaRPr lang="ru-RU" sz="800" b="0" i="0" u="none" strike="noStrike">
                        <a:effectLst/>
                        <a:latin typeface="Century"/>
                      </a:endParaRPr>
                    </a:p>
                  </a:txBody>
                  <a:tcPr marL="2907" marR="2907" marT="2907" marB="0" anchor="ctr"/>
                </a:tc>
                <a:tc>
                  <a:txBody>
                    <a:bodyPr/>
                    <a:lstStyle/>
                    <a:p>
                      <a:pPr algn="ctr" fontAlgn="ctr"/>
                      <a:r>
                        <a:rPr lang="ru-RU" sz="800" u="none" strike="noStrike">
                          <a:effectLst/>
                        </a:rPr>
                        <a:t>      64 248,0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a:effectLst/>
                        </a:rPr>
                        <a:t>      65 056,0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dirty="0">
                          <a:effectLst/>
                        </a:rPr>
                        <a:t>     63 750,0   </a:t>
                      </a:r>
                      <a:endParaRPr lang="ru-RU" sz="800" b="0" i="0" u="none" strike="noStrike" dirty="0">
                        <a:solidFill>
                          <a:srgbClr val="FF0000"/>
                        </a:solidFill>
                        <a:effectLst/>
                        <a:latin typeface="Century"/>
                      </a:endParaRPr>
                    </a:p>
                  </a:txBody>
                  <a:tcPr marL="2907" marR="2907" marT="2907" marB="0" anchor="ctr"/>
                </a:tc>
              </a:tr>
              <a:tr h="367751">
                <a:tc>
                  <a:txBody>
                    <a:bodyPr/>
                    <a:lstStyle/>
                    <a:p>
                      <a:pPr algn="ctr" fontAlgn="ctr"/>
                      <a:r>
                        <a:rPr lang="ru-RU" sz="800" u="none" strike="noStrike">
                          <a:effectLst/>
                        </a:rPr>
                        <a:t>Субсидии местным бюджетам на поддержку отрасли культуры (комплектование книжных фондов муниципальных общедоступных библиотек и государственных центральных библиотек субъектов Российской Федерации)</a:t>
                      </a:r>
                      <a:endParaRPr lang="ru-RU" sz="800" b="0" i="0" u="none" strike="noStrike">
                        <a:effectLst/>
                        <a:latin typeface="Century"/>
                      </a:endParaRPr>
                    </a:p>
                  </a:txBody>
                  <a:tcPr marL="2907" marR="2907" marT="2907" marB="0" anchor="ctr"/>
                </a:tc>
                <a:tc>
                  <a:txBody>
                    <a:bodyPr/>
                    <a:lstStyle/>
                    <a:p>
                      <a:pPr algn="ctr" fontAlgn="ctr"/>
                      <a:r>
                        <a:rPr lang="ru-RU" sz="800" u="none" strike="noStrike">
                          <a:effectLst/>
                        </a:rPr>
                        <a:t>           485,0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a:effectLst/>
                        </a:rPr>
                        <a:t>           485,0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dirty="0">
                          <a:effectLst/>
                        </a:rPr>
                        <a:t>          485,0   </a:t>
                      </a:r>
                      <a:endParaRPr lang="ru-RU" sz="800" b="0" i="0" u="none" strike="noStrike" dirty="0">
                        <a:solidFill>
                          <a:srgbClr val="FF0000"/>
                        </a:solidFill>
                        <a:effectLst/>
                        <a:latin typeface="Century"/>
                      </a:endParaRPr>
                    </a:p>
                  </a:txBody>
                  <a:tcPr marL="2907" marR="2907" marT="2907" marB="0" anchor="ctr"/>
                </a:tc>
              </a:tr>
              <a:tr h="275814">
                <a:tc>
                  <a:txBody>
                    <a:bodyPr/>
                    <a:lstStyle/>
                    <a:p>
                      <a:pPr algn="ctr" fontAlgn="ctr"/>
                      <a:r>
                        <a:rPr lang="ru-RU" sz="800" u="none" strike="noStrike">
                          <a:effectLst/>
                        </a:rPr>
                        <a:t>Субсидии местным бюджетам на поддержку творческой деятельности и укрепление материально-технической базы муниципальных театров в населенных пунктах с численностью населения до 300 тысяч человек</a:t>
                      </a:r>
                      <a:endParaRPr lang="ru-RU" sz="800" b="0" i="0" u="none" strike="noStrike">
                        <a:effectLst/>
                        <a:latin typeface="Century"/>
                      </a:endParaRPr>
                    </a:p>
                  </a:txBody>
                  <a:tcPr marL="2907" marR="2907" marT="2907" marB="0" anchor="ctr"/>
                </a:tc>
                <a:tc>
                  <a:txBody>
                    <a:bodyPr/>
                    <a:lstStyle/>
                    <a:p>
                      <a:pPr algn="ctr" fontAlgn="ctr"/>
                      <a:r>
                        <a:rPr lang="ru-RU" sz="800" u="none" strike="noStrike">
                          <a:effectLst/>
                        </a:rPr>
                        <a:t>        1 778,0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a:effectLst/>
                        </a:rPr>
                        <a:t>        1 849,0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dirty="0">
                          <a:effectLst/>
                        </a:rPr>
                        <a:t>       1 921,0   </a:t>
                      </a:r>
                      <a:endParaRPr lang="ru-RU" sz="800" b="0" i="0" u="none" strike="noStrike" dirty="0">
                        <a:solidFill>
                          <a:srgbClr val="FF0000"/>
                        </a:solidFill>
                        <a:effectLst/>
                        <a:latin typeface="Century"/>
                      </a:endParaRPr>
                    </a:p>
                  </a:txBody>
                  <a:tcPr marL="2907" marR="2907" marT="2907" marB="0" anchor="ctr"/>
                </a:tc>
              </a:tr>
              <a:tr h="183876">
                <a:tc>
                  <a:txBody>
                    <a:bodyPr/>
                    <a:lstStyle/>
                    <a:p>
                      <a:pPr algn="ctr" fontAlgn="ctr"/>
                      <a:r>
                        <a:rPr lang="ru-RU" sz="800" u="none" strike="noStrike">
                          <a:effectLst/>
                        </a:rPr>
                        <a:t>Субсидии местным бюджетам на реализацию мероприятий по обеспечению жильем молодых семей</a:t>
                      </a:r>
                      <a:endParaRPr lang="ru-RU" sz="800" b="0" i="0" u="none" strike="noStrike">
                        <a:effectLst/>
                        <a:latin typeface="Century"/>
                      </a:endParaRPr>
                    </a:p>
                  </a:txBody>
                  <a:tcPr marL="2907" marR="2907" marT="2907" marB="0" anchor="ctr"/>
                </a:tc>
                <a:tc>
                  <a:txBody>
                    <a:bodyPr/>
                    <a:lstStyle/>
                    <a:p>
                      <a:pPr algn="ctr" fontAlgn="ctr"/>
                      <a:r>
                        <a:rPr lang="ru-RU" sz="800" u="none" strike="noStrike">
                          <a:effectLst/>
                        </a:rPr>
                        <a:t>      32 078,0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a:effectLst/>
                        </a:rPr>
                        <a:t>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dirty="0">
                          <a:effectLst/>
                        </a:rPr>
                        <a:t> </a:t>
                      </a:r>
                      <a:endParaRPr lang="ru-RU" sz="800" b="0" i="0" u="none" strike="noStrike" dirty="0">
                        <a:solidFill>
                          <a:srgbClr val="FF0000"/>
                        </a:solidFill>
                        <a:effectLst/>
                        <a:latin typeface="Century"/>
                      </a:endParaRPr>
                    </a:p>
                  </a:txBody>
                  <a:tcPr marL="2907" marR="2907" marT="2907" marB="0" anchor="ctr"/>
                </a:tc>
              </a:tr>
              <a:tr h="183876">
                <a:tc>
                  <a:txBody>
                    <a:bodyPr/>
                    <a:lstStyle/>
                    <a:p>
                      <a:pPr algn="ctr" fontAlgn="ctr"/>
                      <a:r>
                        <a:rPr lang="ru-RU" sz="800" u="none" strike="noStrike">
                          <a:effectLst/>
                        </a:rPr>
                        <a:t>Субсидии местным бюджетам на реализацию программ формирования современной городской среды</a:t>
                      </a:r>
                      <a:endParaRPr lang="ru-RU" sz="800" b="0" i="0" u="none" strike="noStrike">
                        <a:effectLst/>
                        <a:latin typeface="Century"/>
                      </a:endParaRPr>
                    </a:p>
                  </a:txBody>
                  <a:tcPr marL="2907" marR="2907" marT="2907" marB="0" anchor="ctr"/>
                </a:tc>
                <a:tc>
                  <a:txBody>
                    <a:bodyPr/>
                    <a:lstStyle/>
                    <a:p>
                      <a:pPr algn="ctr" fontAlgn="ctr"/>
                      <a:r>
                        <a:rPr lang="ru-RU" sz="800" u="none" strike="noStrike">
                          <a:effectLst/>
                        </a:rPr>
                        <a:t>      15 152,0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a:effectLst/>
                        </a:rPr>
                        <a:t>      18 182,0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dirty="0">
                          <a:effectLst/>
                        </a:rPr>
                        <a:t>                 -     </a:t>
                      </a:r>
                      <a:endParaRPr lang="ru-RU" sz="800" b="0" i="0" u="none" strike="noStrike" dirty="0">
                        <a:solidFill>
                          <a:srgbClr val="FF0000"/>
                        </a:solidFill>
                        <a:effectLst/>
                        <a:latin typeface="Century"/>
                      </a:endParaRPr>
                    </a:p>
                  </a:txBody>
                  <a:tcPr marL="2907" marR="2907" marT="2907" marB="0" anchor="ctr"/>
                </a:tc>
              </a:tr>
              <a:tr h="650357">
                <a:tc>
                  <a:txBody>
                    <a:bodyPr/>
                    <a:lstStyle/>
                    <a:p>
                      <a:pPr algn="ctr" fontAlgn="ctr"/>
                      <a:r>
                        <a:rPr lang="ru-RU" sz="800" u="none" strike="noStrike">
                          <a:effectLst/>
                        </a:rPr>
                        <a:t>Субсидии местным бюджетам на создание дополнительных мест для детей в возрасте от 1,5 до 3 лет любой направленности в организациях, осуществляющих образовательную деятельность (за исключением государственных, муниципальных), и у индивидуальных предпринимателей, осуществляющих образовательную деятельность по образовательным программам дошкольного образования, в том числе адаптированным, и присмотр и уход за детьми</a:t>
                      </a:r>
                      <a:endParaRPr lang="ru-RU" sz="800" b="0" i="0" u="none" strike="noStrike">
                        <a:effectLst/>
                        <a:latin typeface="Century"/>
                      </a:endParaRPr>
                    </a:p>
                  </a:txBody>
                  <a:tcPr marL="2907" marR="2907" marT="2907" marB="0" anchor="ctr"/>
                </a:tc>
                <a:tc>
                  <a:txBody>
                    <a:bodyPr/>
                    <a:lstStyle/>
                    <a:p>
                      <a:pPr algn="ctr" fontAlgn="ctr"/>
                      <a:r>
                        <a:rPr lang="ru-RU" sz="800" u="none" strike="noStrike">
                          <a:effectLst/>
                        </a:rPr>
                        <a:t>        4 936,0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a:effectLst/>
                        </a:rPr>
                        <a:t>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dirty="0">
                          <a:effectLst/>
                        </a:rPr>
                        <a:t> </a:t>
                      </a:r>
                      <a:endParaRPr lang="ru-RU" sz="800" b="0" i="0" u="none" strike="noStrike" dirty="0">
                        <a:solidFill>
                          <a:srgbClr val="FF0000"/>
                        </a:solidFill>
                        <a:effectLst/>
                        <a:latin typeface="Century"/>
                      </a:endParaRPr>
                    </a:p>
                  </a:txBody>
                  <a:tcPr marL="2907" marR="2907" marT="2907" marB="0" anchor="ctr"/>
                </a:tc>
              </a:tr>
              <a:tr h="349618">
                <a:tc>
                  <a:txBody>
                    <a:bodyPr/>
                    <a:lstStyle/>
                    <a:p>
                      <a:pPr algn="ctr" fontAlgn="ctr"/>
                      <a:r>
                        <a:rPr lang="ru-RU" sz="800" u="none" strike="noStrike">
                          <a:effectLst/>
                        </a:rPr>
                        <a:t>Субсидии местным бюджетам на создание новых мест в общеобразовательных организациях в связи с ростом числа обучающихся, вызванным демографическим фактором</a:t>
                      </a:r>
                      <a:endParaRPr lang="ru-RU" sz="800" b="0" i="0" u="none" strike="noStrike">
                        <a:effectLst/>
                        <a:latin typeface="Century"/>
                      </a:endParaRPr>
                    </a:p>
                  </a:txBody>
                  <a:tcPr marL="2907" marR="2907" marT="2907" marB="0" anchor="ctr"/>
                </a:tc>
                <a:tc>
                  <a:txBody>
                    <a:bodyPr/>
                    <a:lstStyle/>
                    <a:p>
                      <a:pPr algn="ctr" fontAlgn="ctr"/>
                      <a:r>
                        <a:rPr lang="ru-RU" sz="800" u="none" strike="noStrike">
                          <a:effectLst/>
                        </a:rPr>
                        <a:t> 1 642 289,0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a:effectLst/>
                        </a:rPr>
                        <a:t>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dirty="0">
                          <a:effectLst/>
                        </a:rPr>
                        <a:t> </a:t>
                      </a:r>
                      <a:endParaRPr lang="ru-RU" sz="800" b="0" i="0" u="none" strike="noStrike" dirty="0">
                        <a:solidFill>
                          <a:srgbClr val="FF0000"/>
                        </a:solidFill>
                        <a:effectLst/>
                        <a:latin typeface="Century"/>
                      </a:endParaRPr>
                    </a:p>
                  </a:txBody>
                  <a:tcPr marL="2907" marR="2907" marT="2907" marB="0" anchor="ctr"/>
                </a:tc>
              </a:tr>
              <a:tr h="391449">
                <a:tc>
                  <a:txBody>
                    <a:bodyPr/>
                    <a:lstStyle/>
                    <a:p>
                      <a:pPr algn="ctr" fontAlgn="ctr"/>
                      <a:r>
                        <a:rPr lang="ru-RU" sz="800" u="none" strike="noStrike">
                          <a:effectLst/>
                        </a:rPr>
                        <a:t>Субсидии местным бюджетам на софинансирование мероприятий по организации в муниципальных общеобразовательных организациях бесплатного питания обучающихся, относящихся к категориям обучающихся, для которых предусмотрено бесплатное питание</a:t>
                      </a:r>
                      <a:endParaRPr lang="ru-RU" sz="800" b="0" i="0" u="none" strike="noStrike">
                        <a:effectLst/>
                        <a:latin typeface="Century"/>
                      </a:endParaRPr>
                    </a:p>
                  </a:txBody>
                  <a:tcPr marL="2907" marR="2907" marT="2907" marB="0" anchor="ctr"/>
                </a:tc>
                <a:tc>
                  <a:txBody>
                    <a:bodyPr/>
                    <a:lstStyle/>
                    <a:p>
                      <a:pPr algn="ctr" fontAlgn="ctr"/>
                      <a:r>
                        <a:rPr lang="ru-RU" sz="800" u="none" strike="noStrike">
                          <a:effectLst/>
                        </a:rPr>
                        <a:t>        5 000,0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dirty="0">
                          <a:effectLst/>
                        </a:rPr>
                        <a:t>        5 000,0   </a:t>
                      </a:r>
                      <a:endParaRPr lang="ru-RU" sz="800" b="0" i="0" u="none" strike="noStrike" dirty="0">
                        <a:solidFill>
                          <a:srgbClr val="FF0000"/>
                        </a:solidFill>
                        <a:effectLst/>
                        <a:latin typeface="Century"/>
                      </a:endParaRPr>
                    </a:p>
                  </a:txBody>
                  <a:tcPr marL="2907" marR="2907" marT="2907" marB="0" anchor="ctr"/>
                </a:tc>
                <a:tc>
                  <a:txBody>
                    <a:bodyPr/>
                    <a:lstStyle/>
                    <a:p>
                      <a:pPr algn="ctr" fontAlgn="ctr"/>
                      <a:r>
                        <a:rPr lang="ru-RU" sz="800" u="none" strike="noStrike" dirty="0">
                          <a:effectLst/>
                        </a:rPr>
                        <a:t>       5 000,0   </a:t>
                      </a:r>
                      <a:endParaRPr lang="ru-RU" sz="800" b="0" i="0" u="none" strike="noStrike" dirty="0">
                        <a:solidFill>
                          <a:srgbClr val="FF0000"/>
                        </a:solidFill>
                        <a:effectLst/>
                        <a:latin typeface="Century"/>
                      </a:endParaRPr>
                    </a:p>
                  </a:txBody>
                  <a:tcPr marL="2907" marR="2907" marT="2907" marB="0" anchor="ctr"/>
                </a:tc>
              </a:tr>
              <a:tr h="459690">
                <a:tc>
                  <a:txBody>
                    <a:bodyPr/>
                    <a:lstStyle/>
                    <a:p>
                      <a:pPr algn="ctr" fontAlgn="ctr"/>
                      <a:r>
                        <a:rPr lang="ru-RU" sz="800" u="none" strike="noStrike">
                          <a:effectLst/>
                        </a:rPr>
                        <a:t>Субсидии местным бюджетам на строительство (реконструкцию), капитальный ремонт и ремонт автомобильных дорог общего пользования местного значения  в рамках реализации мероприятий региональнойпрограммы дорожной деятельности федерального проекта "Дорожная сеть"</a:t>
                      </a:r>
                      <a:endParaRPr lang="ru-RU" sz="800" b="0" i="0" u="none" strike="noStrike">
                        <a:effectLst/>
                        <a:latin typeface="Century"/>
                      </a:endParaRPr>
                    </a:p>
                  </a:txBody>
                  <a:tcPr marL="2907" marR="2907" marT="2907" marB="0" anchor="ctr"/>
                </a:tc>
                <a:tc>
                  <a:txBody>
                    <a:bodyPr/>
                    <a:lstStyle/>
                    <a:p>
                      <a:pPr algn="ctr" fontAlgn="ctr"/>
                      <a:r>
                        <a:rPr lang="ru-RU" sz="800" u="none" strike="noStrike">
                          <a:effectLst/>
                        </a:rPr>
                        <a:t>    114 701,0   </a:t>
                      </a:r>
                      <a:endParaRPr lang="ru-RU" sz="800" b="0" i="0" u="none" strike="noStrike">
                        <a:solidFill>
                          <a:srgbClr val="FF0000"/>
                        </a:solidFill>
                        <a:effectLst/>
                        <a:latin typeface="Century"/>
                      </a:endParaRPr>
                    </a:p>
                  </a:txBody>
                  <a:tcPr marL="2907" marR="2907" marT="2907" marB="0" anchor="ctr"/>
                </a:tc>
                <a:tc>
                  <a:txBody>
                    <a:bodyPr/>
                    <a:lstStyle/>
                    <a:p>
                      <a:pPr algn="ctr" fontAlgn="ctr"/>
                      <a:r>
                        <a:rPr lang="ru-RU" sz="800" u="none" strike="noStrike" dirty="0">
                          <a:effectLst/>
                        </a:rPr>
                        <a:t>   100 000,0   </a:t>
                      </a:r>
                      <a:endParaRPr lang="ru-RU" sz="800" b="0" i="0" u="none" strike="noStrike" dirty="0">
                        <a:solidFill>
                          <a:srgbClr val="FF0000"/>
                        </a:solidFill>
                        <a:effectLst/>
                        <a:latin typeface="Century"/>
                      </a:endParaRPr>
                    </a:p>
                  </a:txBody>
                  <a:tcPr marL="2907" marR="2907" marT="2907" marB="0" anchor="ctr"/>
                </a:tc>
                <a:tc>
                  <a:txBody>
                    <a:bodyPr/>
                    <a:lstStyle/>
                    <a:p>
                      <a:pPr algn="ctr" fontAlgn="ctr"/>
                      <a:r>
                        <a:rPr lang="ru-RU" sz="800" u="none" strike="noStrike">
                          <a:effectLst/>
                        </a:rPr>
                        <a:t>   100 000,0   </a:t>
                      </a:r>
                      <a:endParaRPr lang="ru-RU" sz="800" b="0" i="0" u="none" strike="noStrike">
                        <a:solidFill>
                          <a:srgbClr val="FF0000"/>
                        </a:solidFill>
                        <a:effectLst/>
                        <a:latin typeface="Century"/>
                      </a:endParaRPr>
                    </a:p>
                  </a:txBody>
                  <a:tcPr marL="2907" marR="2907" marT="2907" marB="0" anchor="ctr"/>
                </a:tc>
              </a:tr>
              <a:tr h="294201">
                <a:tc>
                  <a:txBody>
                    <a:bodyPr/>
                    <a:lstStyle/>
                    <a:p>
                      <a:pPr algn="ctr" fontAlgn="ctr"/>
                      <a:r>
                        <a:rPr lang="ru-RU" sz="800" u="none" strike="noStrike" dirty="0">
                          <a:effectLst/>
                        </a:rPr>
                        <a:t>Субсидии местным бюджетам на создание и модернизацию объектов спортивной инфраструктуры муниципальной собственности для занятий физической культурой и спортом</a:t>
                      </a:r>
                      <a:endParaRPr lang="ru-RU" sz="800" b="0" i="0" u="none" strike="noStrike" dirty="0">
                        <a:effectLst/>
                        <a:latin typeface="Century"/>
                      </a:endParaRPr>
                    </a:p>
                  </a:txBody>
                  <a:tcPr marL="2907" marR="2907" marT="2907" marB="0" anchor="ctr"/>
                </a:tc>
                <a:tc>
                  <a:txBody>
                    <a:bodyPr/>
                    <a:lstStyle/>
                    <a:p>
                      <a:pPr algn="ctr" fontAlgn="ctr"/>
                      <a:r>
                        <a:rPr lang="ru-RU" sz="800" u="none" strike="noStrike">
                          <a:effectLst/>
                        </a:rPr>
                        <a:t> </a:t>
                      </a:r>
                      <a:endParaRPr lang="ru-RU" sz="800" b="0" i="0" u="none" strike="noStrike">
                        <a:effectLst/>
                        <a:latin typeface="Century"/>
                      </a:endParaRPr>
                    </a:p>
                  </a:txBody>
                  <a:tcPr marL="2907" marR="2907" marT="2907" marB="0" anchor="ctr"/>
                </a:tc>
                <a:tc>
                  <a:txBody>
                    <a:bodyPr/>
                    <a:lstStyle/>
                    <a:p>
                      <a:pPr algn="ctr" fontAlgn="ctr"/>
                      <a:r>
                        <a:rPr lang="ru-RU" sz="800" u="none" strike="noStrike" dirty="0">
                          <a:effectLst/>
                        </a:rPr>
                        <a:t>      82 372,0   </a:t>
                      </a:r>
                      <a:endParaRPr lang="ru-RU" sz="800" b="0" i="0" u="none" strike="noStrike" dirty="0">
                        <a:solidFill>
                          <a:srgbClr val="FF0000"/>
                        </a:solidFill>
                        <a:effectLst/>
                        <a:latin typeface="Century"/>
                      </a:endParaRPr>
                    </a:p>
                  </a:txBody>
                  <a:tcPr marL="2907" marR="2907" marT="2907" marB="0" anchor="ctr"/>
                </a:tc>
                <a:tc>
                  <a:txBody>
                    <a:bodyPr/>
                    <a:lstStyle/>
                    <a:p>
                      <a:pPr algn="ctr" fontAlgn="ctr"/>
                      <a:r>
                        <a:rPr lang="ru-RU" sz="800" u="none" strike="noStrike" dirty="0">
                          <a:effectLst/>
                        </a:rPr>
                        <a:t>                 -     </a:t>
                      </a:r>
                      <a:endParaRPr lang="ru-RU" sz="800" b="0" i="0" u="none" strike="noStrike" dirty="0">
                        <a:solidFill>
                          <a:srgbClr val="FF0000"/>
                        </a:solidFill>
                        <a:effectLst/>
                        <a:latin typeface="Century"/>
                      </a:endParaRPr>
                    </a:p>
                  </a:txBody>
                  <a:tcPr marL="2907" marR="2907" marT="2907" marB="0" anchor="ctr"/>
                </a:tc>
              </a:tr>
              <a:tr h="261995">
                <a:tc>
                  <a:txBody>
                    <a:bodyPr/>
                    <a:lstStyle/>
                    <a:p>
                      <a:pPr algn="ctr" fontAlgn="ctr"/>
                      <a:r>
                        <a:rPr lang="ru-RU" sz="800" u="none" strike="noStrike" dirty="0">
                          <a:effectLst/>
                        </a:rPr>
                        <a:t>Субсидии местным бюджетам на частичную компенсацию расходов на повышение оплаты труда работников бюджетной сферы</a:t>
                      </a:r>
                      <a:endParaRPr lang="ru-RU" sz="800" b="0" i="0" u="none" strike="noStrike" dirty="0">
                        <a:effectLst/>
                        <a:latin typeface="Century"/>
                      </a:endParaRPr>
                    </a:p>
                  </a:txBody>
                  <a:tcPr marL="2907" marR="2907" marT="2907" marB="0" anchor="ctr"/>
                </a:tc>
                <a:tc>
                  <a:txBody>
                    <a:bodyPr/>
                    <a:lstStyle/>
                    <a:p>
                      <a:pPr algn="ctr" fontAlgn="ctr"/>
                      <a:r>
                        <a:rPr lang="ru-RU" sz="800" u="none" strike="noStrike" dirty="0">
                          <a:effectLst/>
                        </a:rPr>
                        <a:t>      35 588,0   </a:t>
                      </a:r>
                      <a:endParaRPr lang="ru-RU" sz="800" b="0" i="0" u="none" strike="noStrike" dirty="0">
                        <a:solidFill>
                          <a:srgbClr val="FF0000"/>
                        </a:solidFill>
                        <a:effectLst/>
                        <a:latin typeface="Century"/>
                      </a:endParaRPr>
                    </a:p>
                  </a:txBody>
                  <a:tcPr marL="2907" marR="2907" marT="2907" marB="0" anchor="ctr"/>
                </a:tc>
                <a:tc>
                  <a:txBody>
                    <a:bodyPr/>
                    <a:lstStyle/>
                    <a:p>
                      <a:pPr algn="ctr" fontAlgn="ctr"/>
                      <a:r>
                        <a:rPr lang="ru-RU" sz="400" u="none" strike="noStrike" dirty="0">
                          <a:effectLst/>
                        </a:rPr>
                        <a:t> </a:t>
                      </a:r>
                      <a:endParaRPr lang="ru-RU" sz="400" b="0" i="0" u="none" strike="noStrike" dirty="0">
                        <a:solidFill>
                          <a:srgbClr val="FF0000"/>
                        </a:solidFill>
                        <a:effectLst/>
                        <a:latin typeface="Century"/>
                      </a:endParaRPr>
                    </a:p>
                  </a:txBody>
                  <a:tcPr marL="2907" marR="2907" marT="2907" marB="0" anchor="ctr"/>
                </a:tc>
                <a:tc>
                  <a:txBody>
                    <a:bodyPr/>
                    <a:lstStyle/>
                    <a:p>
                      <a:pPr algn="ctr" fontAlgn="ctr"/>
                      <a:r>
                        <a:rPr lang="ru-RU" sz="400" u="none" strike="noStrike" dirty="0">
                          <a:effectLst/>
                        </a:rPr>
                        <a:t> </a:t>
                      </a:r>
                      <a:endParaRPr lang="ru-RU" sz="400" b="0" i="0" u="none" strike="noStrike" dirty="0">
                        <a:solidFill>
                          <a:srgbClr val="FF0000"/>
                        </a:solidFill>
                        <a:effectLst/>
                        <a:latin typeface="Century"/>
                      </a:endParaRPr>
                    </a:p>
                  </a:txBody>
                  <a:tcPr marL="2907" marR="2907" marT="2907" marB="0" anchor="ctr"/>
                </a:tc>
              </a:tr>
            </a:tbl>
          </a:graphicData>
        </a:graphic>
      </p:graphicFrame>
    </p:spTree>
    <p:extLst>
      <p:ext uri="{BB962C8B-B14F-4D97-AF65-F5344CB8AC3E}">
        <p14:creationId xmlns:p14="http://schemas.microsoft.com/office/powerpoint/2010/main" val="3634096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2996549063"/>
              </p:ext>
            </p:extLst>
          </p:nvPr>
        </p:nvGraphicFramePr>
        <p:xfrm>
          <a:off x="251520" y="332655"/>
          <a:ext cx="8640960" cy="7548383"/>
        </p:xfrm>
        <a:graphic>
          <a:graphicData uri="http://schemas.openxmlformats.org/drawingml/2006/table">
            <a:tbl>
              <a:tblPr>
                <a:tableStyleId>{5C22544A-7EE6-4342-B048-85BDC9FD1C3A}</a:tableStyleId>
              </a:tblPr>
              <a:tblGrid>
                <a:gridCol w="5660605"/>
                <a:gridCol w="1014148"/>
                <a:gridCol w="993453"/>
                <a:gridCol w="972754"/>
              </a:tblGrid>
              <a:tr h="176088">
                <a:tc>
                  <a:txBody>
                    <a:bodyPr/>
                    <a:lstStyle/>
                    <a:p>
                      <a:pPr algn="ctr" fontAlgn="ctr"/>
                      <a:r>
                        <a:rPr lang="ru-RU" sz="800" u="none" strike="noStrike" dirty="0">
                          <a:effectLst/>
                        </a:rPr>
                        <a:t>Субвенции, всего</a:t>
                      </a:r>
                      <a:endParaRPr lang="ru-RU" sz="800" b="1" i="0" u="none" strike="noStrike" dirty="0">
                        <a:effectLst/>
                        <a:latin typeface="Century"/>
                      </a:endParaRPr>
                    </a:p>
                  </a:txBody>
                  <a:tcPr marL="1713" marR="1713" marT="1713" marB="0" anchor="ctr"/>
                </a:tc>
                <a:tc>
                  <a:txBody>
                    <a:bodyPr/>
                    <a:lstStyle/>
                    <a:p>
                      <a:pPr algn="ctr" fontAlgn="ctr"/>
                      <a:r>
                        <a:rPr lang="ru-RU" sz="800" u="none" strike="noStrike" dirty="0">
                          <a:effectLst/>
                        </a:rPr>
                        <a:t>    984 215,0   </a:t>
                      </a:r>
                      <a:endParaRPr lang="ru-RU" sz="800" b="0" i="0" u="none" strike="noStrike" dirty="0">
                        <a:effectLst/>
                        <a:latin typeface="Century"/>
                      </a:endParaRPr>
                    </a:p>
                  </a:txBody>
                  <a:tcPr marL="1713" marR="1713" marT="1713" marB="0" anchor="ctr"/>
                </a:tc>
                <a:tc>
                  <a:txBody>
                    <a:bodyPr/>
                    <a:lstStyle/>
                    <a:p>
                      <a:pPr algn="ctr" fontAlgn="ctr"/>
                      <a:r>
                        <a:rPr lang="ru-RU" sz="800" u="none" strike="noStrike">
                          <a:effectLst/>
                        </a:rPr>
                        <a:t>   881 365,0   </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981 462,0   </a:t>
                      </a:r>
                      <a:endParaRPr lang="ru-RU" sz="800" b="0" i="0" u="none" strike="noStrike">
                        <a:effectLst/>
                        <a:latin typeface="Century"/>
                      </a:endParaRPr>
                    </a:p>
                  </a:txBody>
                  <a:tcPr marL="1713" marR="1713" marT="1713" marB="0" anchor="ctr"/>
                </a:tc>
              </a:tr>
              <a:tr h="66317">
                <a:tc>
                  <a:txBody>
                    <a:bodyPr/>
                    <a:lstStyle/>
                    <a:p>
                      <a:pPr algn="ctr" fontAlgn="ctr"/>
                      <a:r>
                        <a:rPr lang="ru-RU" sz="800" u="none" strike="noStrike">
                          <a:effectLst/>
                        </a:rPr>
                        <a:t>в том числе:</a:t>
                      </a:r>
                      <a:endParaRPr lang="ru-RU" sz="800" b="1" i="0" u="none" strike="noStrike">
                        <a:effectLst/>
                        <a:latin typeface="Century"/>
                      </a:endParaRPr>
                    </a:p>
                  </a:txBody>
                  <a:tcPr marL="1713" marR="1713" marT="1713" marB="0" anchor="ctr"/>
                </a:tc>
                <a:tc>
                  <a:txBody>
                    <a:bodyPr/>
                    <a:lstStyle/>
                    <a:p>
                      <a:pPr algn="ctr" fontAlgn="ctr"/>
                      <a:r>
                        <a:rPr lang="ru-RU" sz="800" u="none" strike="noStrike" dirty="0">
                          <a:effectLst/>
                        </a:rPr>
                        <a:t> </a:t>
                      </a:r>
                      <a:endParaRPr lang="ru-RU" sz="800" b="0" i="0" u="none" strike="noStrike" dirty="0">
                        <a:effectLst/>
                        <a:latin typeface="Century"/>
                      </a:endParaRPr>
                    </a:p>
                  </a:txBody>
                  <a:tcPr marL="1713" marR="1713" marT="1713" marB="0" anchor="ctr"/>
                </a:tc>
                <a:tc>
                  <a:txBody>
                    <a:bodyPr/>
                    <a:lstStyle/>
                    <a:p>
                      <a:pPr algn="ctr" fontAlgn="ctr"/>
                      <a:r>
                        <a:rPr lang="ru-RU" sz="800" u="none" strike="noStrike">
                          <a:effectLst/>
                        </a:rPr>
                        <a:t> </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a:t>
                      </a:r>
                      <a:endParaRPr lang="ru-RU" sz="800" b="0" i="0" u="none" strike="noStrike">
                        <a:effectLst/>
                        <a:latin typeface="Century"/>
                      </a:endParaRPr>
                    </a:p>
                  </a:txBody>
                  <a:tcPr marL="1713" marR="1713" marT="1713" marB="0" anchor="ctr"/>
                </a:tc>
              </a:tr>
              <a:tr h="229890">
                <a:tc>
                  <a:txBody>
                    <a:bodyPr/>
                    <a:lstStyle/>
                    <a:p>
                      <a:pPr algn="ctr" fontAlgn="ctr"/>
                      <a:r>
                        <a:rPr lang="ru-RU" sz="800" u="none" strike="noStrike">
                          <a:effectLst/>
                        </a:rPr>
                        <a:t>Субвенции местным бюджетам на осуществление государственных полномочий Республики Адыгея по обеспечению жилыми помещениями детей-сирот и детей, оставшихся без попечения родителей, лиц из числа детей-сирот и детей, оставшихся без попечения родителей</a:t>
                      </a:r>
                      <a:endParaRPr lang="ru-RU" sz="800" b="0" i="0" u="none" strike="noStrike">
                        <a:effectLst/>
                        <a:latin typeface="Century"/>
                      </a:endParaRPr>
                    </a:p>
                  </a:txBody>
                  <a:tcPr marL="1713" marR="1713" marT="1713" marB="0" anchor="ctr"/>
                </a:tc>
                <a:tc>
                  <a:txBody>
                    <a:bodyPr/>
                    <a:lstStyle/>
                    <a:p>
                      <a:pPr algn="ctr" fontAlgn="ctr"/>
                      <a:r>
                        <a:rPr lang="ru-RU" sz="800" u="none" strike="noStrike" dirty="0">
                          <a:effectLst/>
                        </a:rPr>
                        <a:t>      11 757,0   </a:t>
                      </a:r>
                      <a:endParaRPr lang="ru-RU" sz="800" b="0" i="0" u="none" strike="noStrike" dirty="0">
                        <a:solidFill>
                          <a:srgbClr val="FF0000"/>
                        </a:solidFill>
                        <a:effectLst/>
                        <a:latin typeface="Century"/>
                      </a:endParaRPr>
                    </a:p>
                  </a:txBody>
                  <a:tcPr marL="1713" marR="1713" marT="1713" marB="0" anchor="ctr"/>
                </a:tc>
                <a:tc>
                  <a:txBody>
                    <a:bodyPr/>
                    <a:lstStyle/>
                    <a:p>
                      <a:pPr algn="ctr" fontAlgn="ctr"/>
                      <a:r>
                        <a:rPr lang="ru-RU" sz="800" u="none" strike="noStrike" dirty="0">
                          <a:effectLst/>
                        </a:rPr>
                        <a:t>        9 497,0   </a:t>
                      </a:r>
                      <a:endParaRPr lang="ru-RU" sz="800" b="0" i="0" u="none" strike="noStrike" dirty="0">
                        <a:solidFill>
                          <a:srgbClr val="FF0000"/>
                        </a:solidFill>
                        <a:effectLst/>
                        <a:latin typeface="Century"/>
                      </a:endParaRPr>
                    </a:p>
                  </a:txBody>
                  <a:tcPr marL="1713" marR="1713" marT="1713" marB="0" anchor="ctr"/>
                </a:tc>
                <a:tc>
                  <a:txBody>
                    <a:bodyPr/>
                    <a:lstStyle/>
                    <a:p>
                      <a:pPr algn="ctr" fontAlgn="ctr"/>
                      <a:r>
                        <a:rPr lang="ru-RU" sz="800" u="none" strike="noStrike" dirty="0">
                          <a:effectLst/>
                        </a:rPr>
                        <a:t>       6 705,0   </a:t>
                      </a:r>
                      <a:endParaRPr lang="ru-RU" sz="800" b="0" i="0" u="none" strike="noStrike" dirty="0">
                        <a:solidFill>
                          <a:srgbClr val="FF0000"/>
                        </a:solidFill>
                        <a:effectLst/>
                        <a:latin typeface="Century"/>
                      </a:endParaRPr>
                    </a:p>
                  </a:txBody>
                  <a:tcPr marL="1713" marR="1713" marT="1713" marB="0" anchor="ctr"/>
                </a:tc>
              </a:tr>
              <a:tr h="287362">
                <a:tc>
                  <a:txBody>
                    <a:bodyPr/>
                    <a:lstStyle/>
                    <a:p>
                      <a:pPr algn="ctr" fontAlgn="ctr"/>
                      <a:r>
                        <a:rPr lang="ru-RU" sz="800" u="none" strike="noStrike">
                          <a:effectLst/>
                        </a:rPr>
                        <a:t>Субвенции бюджетам муниципальных районов на осуществление полномочий Республики Адыгея по расчету и предоставлению субвенций бюджетам городских, сельских поселений, входящих в состав территорий муниципальных районов, на осуществление государственных полномочий Республики Адыгея в сфере административных правоотношений</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1,0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1,0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dirty="0">
                          <a:effectLst/>
                        </a:rPr>
                        <a:t>               1,0   </a:t>
                      </a:r>
                      <a:endParaRPr lang="ru-RU" sz="800" b="0" i="0" u="none" strike="noStrike" dirty="0">
                        <a:solidFill>
                          <a:srgbClr val="FF0000"/>
                        </a:solidFill>
                        <a:effectLst/>
                        <a:latin typeface="Century"/>
                      </a:endParaRPr>
                    </a:p>
                  </a:txBody>
                  <a:tcPr marL="1713" marR="1713" marT="1713" marB="0" anchor="ctr"/>
                </a:tc>
              </a:tr>
              <a:tr h="218555">
                <a:tc>
                  <a:txBody>
                    <a:bodyPr/>
                    <a:lstStyle/>
                    <a:p>
                      <a:pPr algn="ctr" fontAlgn="ctr"/>
                      <a:r>
                        <a:rPr lang="ru-RU" sz="800" u="none" strike="noStrike">
                          <a:effectLst/>
                        </a:rPr>
                        <a:t>Субвенции местным бюджетам на выполнение государственных полномочий Республики Адыгея по выплате ежемесячного вознаграждения и ежемесячного дополнительного вознаграждения приемным родителям</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5 524,0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5 524,0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dirty="0">
                          <a:effectLst/>
                        </a:rPr>
                        <a:t>       5 524,0   </a:t>
                      </a:r>
                      <a:endParaRPr lang="ru-RU" sz="800" b="0" i="0" u="none" strike="noStrike" dirty="0">
                        <a:solidFill>
                          <a:srgbClr val="FF0000"/>
                        </a:solidFill>
                        <a:effectLst/>
                        <a:latin typeface="Century"/>
                      </a:endParaRPr>
                    </a:p>
                  </a:txBody>
                  <a:tcPr marL="1713" marR="1713" marT="1713" marB="0" anchor="ctr"/>
                </a:tc>
              </a:tr>
              <a:tr h="423379">
                <a:tc>
                  <a:txBody>
                    <a:bodyPr/>
                    <a:lstStyle/>
                    <a:p>
                      <a:pPr algn="ctr" fontAlgn="ctr"/>
                      <a:r>
                        <a:rPr lang="ru-RU" sz="800" u="none" strike="noStrike" dirty="0">
                          <a:effectLst/>
                        </a:rPr>
                        <a:t>Субвенции местным бюджетам на выполнение государственных полномочий Республики Адыгея по социальной поддержке детей-сирот, детей, оставшихся без попечения родителей (за исключением детей, обучающихся в федеральных образовательных учреждениях) (ежемесячные выплаты денежных средств на содержание детей, оставшихся без попечения родителей)</a:t>
                      </a:r>
                      <a:endParaRPr lang="ru-RU" sz="800" b="0" i="0" u="none" strike="noStrike" dirty="0">
                        <a:effectLst/>
                        <a:latin typeface="Century"/>
                      </a:endParaRPr>
                    </a:p>
                  </a:txBody>
                  <a:tcPr marL="1713" marR="1713" marT="1713" marB="0" anchor="ctr"/>
                </a:tc>
                <a:tc>
                  <a:txBody>
                    <a:bodyPr/>
                    <a:lstStyle/>
                    <a:p>
                      <a:pPr algn="ctr" fontAlgn="ctr"/>
                      <a:r>
                        <a:rPr lang="ru-RU" sz="800" u="none" strike="noStrike">
                          <a:effectLst/>
                        </a:rPr>
                        <a:t>      17 162,0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17 162,0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dirty="0">
                          <a:effectLst/>
                        </a:rPr>
                        <a:t>     17 162,0   </a:t>
                      </a:r>
                      <a:endParaRPr lang="ru-RU" sz="800" b="0" i="0" u="none" strike="noStrike" dirty="0">
                        <a:solidFill>
                          <a:srgbClr val="FF0000"/>
                        </a:solidFill>
                        <a:effectLst/>
                        <a:latin typeface="Century"/>
                      </a:endParaRPr>
                    </a:p>
                  </a:txBody>
                  <a:tcPr marL="1713" marR="1713" marT="1713" marB="0" anchor="ctr"/>
                </a:tc>
              </a:tr>
              <a:tr h="365907">
                <a:tc>
                  <a:txBody>
                    <a:bodyPr/>
                    <a:lstStyle/>
                    <a:p>
                      <a:pPr algn="ctr" fontAlgn="ctr"/>
                      <a:r>
                        <a:rPr lang="ru-RU" sz="800" u="none" strike="noStrike">
                          <a:effectLst/>
                        </a:rPr>
                        <a:t>Субвенции местным бюджетам на выполнение отдельных государственных полномочий Республики Адыгея по выплате компенсации родительской платы за присмотр и уход за детьми, посещающими образовательные организации, реализующие образовательную программу дошкольного образования</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66,0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66,0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dirty="0">
                          <a:effectLst/>
                        </a:rPr>
                        <a:t>             66,0   </a:t>
                      </a:r>
                      <a:endParaRPr lang="ru-RU" sz="800" b="0" i="0" u="none" strike="noStrike" dirty="0">
                        <a:solidFill>
                          <a:srgbClr val="FF0000"/>
                        </a:solidFill>
                        <a:effectLst/>
                        <a:latin typeface="Century"/>
                      </a:endParaRPr>
                    </a:p>
                  </a:txBody>
                  <a:tcPr marL="1713" marR="1713" marT="1713" marB="0" anchor="ctr"/>
                </a:tc>
              </a:tr>
              <a:tr h="195247">
                <a:tc>
                  <a:txBody>
                    <a:bodyPr/>
                    <a:lstStyle/>
                    <a:p>
                      <a:pPr algn="ctr" fontAlgn="ctr"/>
                      <a:r>
                        <a:rPr lang="ru-RU" sz="800" u="none" strike="noStrike">
                          <a:effectLst/>
                        </a:rPr>
                        <a:t>Субвенции местным бюджетам на организацию мероприятий при осуществлении деятельности по обращению с животными без владельцев</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1 847,0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1 847,0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dirty="0">
                          <a:effectLst/>
                        </a:rPr>
                        <a:t>       1 847,0   </a:t>
                      </a:r>
                      <a:endParaRPr lang="ru-RU" sz="800" b="0" i="0" u="none" strike="noStrike" dirty="0">
                        <a:solidFill>
                          <a:srgbClr val="FF0000"/>
                        </a:solidFill>
                        <a:effectLst/>
                        <a:latin typeface="Century"/>
                      </a:endParaRPr>
                    </a:p>
                  </a:txBody>
                  <a:tcPr marL="1713" marR="1713" marT="1713" marB="0" anchor="ctr"/>
                </a:tc>
              </a:tr>
              <a:tr h="195247">
                <a:tc>
                  <a:txBody>
                    <a:bodyPr/>
                    <a:lstStyle/>
                    <a:p>
                      <a:pPr algn="ctr" fontAlgn="ctr"/>
                      <a:r>
                        <a:rPr lang="ru-RU" sz="800" u="none" strike="noStrike">
                          <a:effectLst/>
                        </a:rPr>
                        <a:t>Субвенции местным бюджетам на осуществление государственных полномочий Республики Адыгея в сфере административных правоотношений</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263,0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263,0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dirty="0">
                          <a:effectLst/>
                        </a:rPr>
                        <a:t>          263,0   </a:t>
                      </a:r>
                      <a:endParaRPr lang="ru-RU" sz="800" b="0" i="0" u="none" strike="noStrike" dirty="0">
                        <a:solidFill>
                          <a:srgbClr val="FF0000"/>
                        </a:solidFill>
                        <a:effectLst/>
                        <a:latin typeface="Century"/>
                      </a:endParaRPr>
                    </a:p>
                  </a:txBody>
                  <a:tcPr marL="1713" marR="1713" marT="1713" marB="0" anchor="ctr"/>
                </a:tc>
              </a:tr>
              <a:tr h="214404">
                <a:tc>
                  <a:txBody>
                    <a:bodyPr/>
                    <a:lstStyle/>
                    <a:p>
                      <a:pPr algn="ctr" fontAlgn="ctr"/>
                      <a:r>
                        <a:rPr lang="ru-RU" sz="800" u="none" strike="noStrike">
                          <a:effectLst/>
                        </a:rPr>
                        <a:t>Субвенции местным бюджетам на осуществление государственных полномочий Республики Адыгея по созданию комиссий по делам несовершеннолетних и защите их прав</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1 406,0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1 483,0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dirty="0">
                          <a:effectLst/>
                        </a:rPr>
                        <a:t>       1 542,0   </a:t>
                      </a:r>
                      <a:endParaRPr lang="ru-RU" sz="800" b="0" i="0" u="none" strike="noStrike" dirty="0">
                        <a:solidFill>
                          <a:srgbClr val="FF0000"/>
                        </a:solidFill>
                        <a:effectLst/>
                        <a:latin typeface="Century"/>
                      </a:endParaRPr>
                    </a:p>
                  </a:txBody>
                  <a:tcPr marL="1713" marR="1713" marT="1713" marB="0" anchor="ctr"/>
                </a:tc>
              </a:tr>
              <a:tr h="218555">
                <a:tc>
                  <a:txBody>
                    <a:bodyPr/>
                    <a:lstStyle/>
                    <a:p>
                      <a:pPr algn="ctr" fontAlgn="ctr"/>
                      <a:r>
                        <a:rPr lang="ru-RU" sz="800" u="none" strike="noStrike">
                          <a:effectLst/>
                        </a:rPr>
                        <a:t>Субвенции местным бюджетам на осуществление отдельных государственных полномочий Республики Адыгея по опеке и попечительству в отношении несовершеннолетних лиц</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2 009,0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2 120,0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dirty="0">
                          <a:effectLst/>
                        </a:rPr>
                        <a:t>       2 203,0   </a:t>
                      </a:r>
                      <a:endParaRPr lang="ru-RU" sz="800" b="0" i="0" u="none" strike="noStrike" dirty="0">
                        <a:solidFill>
                          <a:srgbClr val="FF0000"/>
                        </a:solidFill>
                        <a:effectLst/>
                        <a:latin typeface="Century"/>
                      </a:endParaRPr>
                    </a:p>
                  </a:txBody>
                  <a:tcPr marL="1713" marR="1713" marT="1713" marB="0" anchor="ctr"/>
                </a:tc>
              </a:tr>
              <a:tr h="260541">
                <a:tc>
                  <a:txBody>
                    <a:bodyPr/>
                    <a:lstStyle/>
                    <a:p>
                      <a:pPr algn="ctr" fontAlgn="ctr"/>
                      <a:r>
                        <a:rPr lang="ru-RU" sz="800" u="none" strike="noStrike">
                          <a:effectLst/>
                        </a:rPr>
                        <a:t>Субвенции местным бюджетам на осуществление отдельных государственных полномочий Республики Адыгея по опеке и попечительству в отношении отдельных категорий совершеннолетних лиц</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720,0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760,0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dirty="0">
                          <a:effectLst/>
                        </a:rPr>
                        <a:t>          790,0   </a:t>
                      </a:r>
                      <a:endParaRPr lang="ru-RU" sz="800" b="0" i="0" u="none" strike="noStrike" dirty="0">
                        <a:solidFill>
                          <a:srgbClr val="FF0000"/>
                        </a:solidFill>
                        <a:effectLst/>
                        <a:latin typeface="Century"/>
                      </a:endParaRPr>
                    </a:p>
                  </a:txBody>
                  <a:tcPr marL="1713" marR="1713" marT="1713" marB="0" anchor="ctr"/>
                </a:tc>
              </a:tr>
              <a:tr h="319769">
                <a:tc>
                  <a:txBody>
                    <a:bodyPr/>
                    <a:lstStyle/>
                    <a:p>
                      <a:pPr algn="ctr" fontAlgn="ctr"/>
                      <a:r>
                        <a:rPr lang="ru-RU" sz="800" u="none" strike="noStrike">
                          <a:effectLst/>
                        </a:rPr>
                        <a:t>Субвенции местным бюджетам на осуществление отдельных государственных полномочий Республики Адыгея по предоставлению компенсаций на оплату жилья и коммунальных услуг отдельным категориям граждан в Республике Адыгея</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12 856,0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12 856,0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dirty="0">
                          <a:effectLst/>
                        </a:rPr>
                        <a:t>     12 856,0   </a:t>
                      </a:r>
                      <a:endParaRPr lang="ru-RU" sz="800" b="0" i="0" u="none" strike="noStrike" dirty="0">
                        <a:solidFill>
                          <a:srgbClr val="FF0000"/>
                        </a:solidFill>
                        <a:effectLst/>
                        <a:latin typeface="Century"/>
                      </a:endParaRPr>
                    </a:p>
                  </a:txBody>
                  <a:tcPr marL="1713" marR="1713" marT="1713" marB="0" anchor="ctr"/>
                </a:tc>
              </a:tr>
              <a:tr h="255113">
                <a:tc>
                  <a:txBody>
                    <a:bodyPr/>
                    <a:lstStyle/>
                    <a:p>
                      <a:pPr algn="ctr" fontAlgn="ctr"/>
                      <a:r>
                        <a:rPr lang="ru-RU" sz="800" u="none" strike="noStrike">
                          <a:effectLst/>
                        </a:rPr>
                        <a:t>Субвенции муниципальным районам на осуществление государственных полномочий по расчету и предоставлению дотаций на выравнивание бюджетной обеспеченности поселений</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14 838,0   </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14 838,0   </a:t>
                      </a:r>
                      <a:endParaRPr lang="ru-RU" sz="800" b="0" i="0" u="none" strike="noStrike">
                        <a:effectLst/>
                        <a:latin typeface="Century"/>
                      </a:endParaRPr>
                    </a:p>
                  </a:txBody>
                  <a:tcPr marL="1713" marR="1713" marT="1713" marB="0" anchor="ctr"/>
                </a:tc>
                <a:tc>
                  <a:txBody>
                    <a:bodyPr/>
                    <a:lstStyle/>
                    <a:p>
                      <a:pPr algn="ctr" fontAlgn="ctr"/>
                      <a:r>
                        <a:rPr lang="ru-RU" sz="800" u="none" strike="noStrike" dirty="0">
                          <a:effectLst/>
                        </a:rPr>
                        <a:t>     14 838,0   </a:t>
                      </a:r>
                      <a:endParaRPr lang="ru-RU" sz="800" b="0" i="0" u="none" strike="noStrike" dirty="0">
                        <a:effectLst/>
                        <a:latin typeface="Century"/>
                      </a:endParaRPr>
                    </a:p>
                  </a:txBody>
                  <a:tcPr marL="1713" marR="1713" marT="1713" marB="0" anchor="ctr"/>
                </a:tc>
              </a:tr>
              <a:tr h="431042">
                <a:tc>
                  <a:txBody>
                    <a:bodyPr/>
                    <a:lstStyle/>
                    <a:p>
                      <a:pPr algn="ctr" fontAlgn="ctr"/>
                      <a:r>
                        <a:rPr lang="ru-RU" sz="800" u="none" strike="noStrike">
                          <a:effectLst/>
                        </a:rPr>
                        <a:t>Субвенции, предоставляемые местным бюджетам для выплаты компенсации за работу по подготовке и проведению государственной итоговой аттестации по образовательным программам основного общего и среднего общего образования педагогическим работникам, участвующим в проведении государственной итоговой аттестации по образовательным программам основного общего и среднего общего образования</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1 017,0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1 017,0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dirty="0">
                          <a:effectLst/>
                        </a:rPr>
                        <a:t>       1 017,0   </a:t>
                      </a:r>
                      <a:endParaRPr lang="ru-RU" sz="800" b="0" i="0" u="none" strike="noStrike" dirty="0">
                        <a:solidFill>
                          <a:srgbClr val="FF0000"/>
                        </a:solidFill>
                        <a:effectLst/>
                        <a:latin typeface="Century"/>
                      </a:endParaRPr>
                    </a:p>
                  </a:txBody>
                  <a:tcPr marL="1713" marR="1713" marT="1713" marB="0" anchor="ctr"/>
                </a:tc>
              </a:tr>
              <a:tr h="488514">
                <a:tc>
                  <a:txBody>
                    <a:bodyPr/>
                    <a:lstStyle/>
                    <a:p>
                      <a:pPr algn="ctr" fontAlgn="ctr"/>
                      <a:r>
                        <a:rPr lang="ru-RU" sz="800" u="none" strike="noStrike">
                          <a:effectLst/>
                        </a:rPr>
                        <a:t>Субвенции, предоставляемые местным бюджетам для обеспечения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соответствии с нормативами</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346 749,0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297 525,0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dirty="0">
                          <a:effectLst/>
                        </a:rPr>
                        <a:t>   345 965,0   </a:t>
                      </a:r>
                      <a:endParaRPr lang="ru-RU" sz="800" b="0" i="0" u="none" strike="noStrike" dirty="0">
                        <a:solidFill>
                          <a:srgbClr val="FF0000"/>
                        </a:solidFill>
                        <a:effectLst/>
                        <a:latin typeface="Century"/>
                      </a:endParaRPr>
                    </a:p>
                  </a:txBody>
                  <a:tcPr marL="1713" marR="1713" marT="1713" marB="0" anchor="ctr"/>
                </a:tc>
              </a:tr>
              <a:tr h="634111">
                <a:tc>
                  <a:txBody>
                    <a:bodyPr/>
                    <a:lstStyle/>
                    <a:p>
                      <a:pPr algn="ctr" fontAlgn="ctr"/>
                      <a:r>
                        <a:rPr lang="ru-RU" sz="800" u="none" strike="noStrike">
                          <a:effectLst/>
                        </a:rPr>
                        <a:t>Субвенции, предоставляемые местным бюджетам для обеспечения государственных гарантий реализации прав на получение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обеспечения дополнительного образования детей в муниципальных общеобразовательных организациях,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соответствии с нормативами</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565 013,0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515 891,0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dirty="0">
                          <a:effectLst/>
                        </a:rPr>
                        <a:t>   570 168,0   </a:t>
                      </a:r>
                      <a:endParaRPr lang="ru-RU" sz="800" b="0" i="0" u="none" strike="noStrike" dirty="0">
                        <a:solidFill>
                          <a:srgbClr val="FF0000"/>
                        </a:solidFill>
                        <a:effectLst/>
                        <a:latin typeface="Century"/>
                      </a:endParaRPr>
                    </a:p>
                  </a:txBody>
                  <a:tcPr marL="1713" marR="1713" marT="1713" marB="0" anchor="ctr"/>
                </a:tc>
              </a:tr>
              <a:tr h="440620">
                <a:tc>
                  <a:txBody>
                    <a:bodyPr/>
                    <a:lstStyle/>
                    <a:p>
                      <a:pPr algn="ctr" fontAlgn="ctr"/>
                      <a:r>
                        <a:rPr lang="ru-RU" sz="800" u="none" strike="noStrike">
                          <a:effectLst/>
                        </a:rPr>
                        <a:t>Субвенции, предоставляемые местным бюджетам для обеспечения получения дошкольного образования в частных дошкольных образовательных организациях на возмещение затрат,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соответствии с нормативами</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50,0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50,0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dirty="0">
                          <a:effectLst/>
                        </a:rPr>
                        <a:t>             50,0   </a:t>
                      </a:r>
                      <a:endParaRPr lang="ru-RU" sz="800" b="0" i="0" u="none" strike="noStrike" dirty="0">
                        <a:solidFill>
                          <a:srgbClr val="FF0000"/>
                        </a:solidFill>
                        <a:effectLst/>
                        <a:latin typeface="Century"/>
                      </a:endParaRPr>
                    </a:p>
                  </a:txBody>
                  <a:tcPr marL="1713" marR="1713" marT="1713" marB="0" anchor="ctr"/>
                </a:tc>
              </a:tr>
              <a:tr h="603458">
                <a:tc>
                  <a:txBody>
                    <a:bodyPr/>
                    <a:lstStyle/>
                    <a:p>
                      <a:pPr algn="ctr" fontAlgn="ctr"/>
                      <a:r>
                        <a:rPr lang="ru-RU" sz="800" u="none" strike="noStrike">
                          <a:effectLst/>
                        </a:rPr>
                        <a:t>Субвенции, предоставляемые местным бюджетам для обеспечения получения дошкольного, начального общего, основного общего, среднего общего образования в частных общеобразовательных организациях, осуществляющих образовательную деятельность по имеющим государственную аккредитацию основным общеобразовательным программам, на возмещение затрат,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соответствии с нормативами</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2 917,0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445,0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dirty="0">
                          <a:effectLst/>
                        </a:rPr>
                        <a:t>          445,0   </a:t>
                      </a:r>
                      <a:endParaRPr lang="ru-RU" sz="800" b="0" i="0" u="none" strike="noStrike" dirty="0">
                        <a:solidFill>
                          <a:srgbClr val="FF0000"/>
                        </a:solidFill>
                        <a:effectLst/>
                        <a:latin typeface="Century"/>
                      </a:endParaRPr>
                    </a:p>
                  </a:txBody>
                  <a:tcPr marL="1713" marR="1713" marT="1713" marB="0" anchor="ctr"/>
                </a:tc>
              </a:tr>
              <a:tr h="312585">
                <a:tc>
                  <a:txBody>
                    <a:bodyPr/>
                    <a:lstStyle/>
                    <a:p>
                      <a:pPr algn="ctr" fontAlgn="ctr"/>
                      <a:r>
                        <a:rPr lang="ru-RU" sz="800" u="none" strike="noStrike">
                          <a:effectLst/>
                        </a:rPr>
                        <a:t>Субвенция на предоставление единовременной выплаты на ремонт жилого помещения, принадлежащего на праве собственности детям-сиротам и детям, оставшимся без попечения родителей, лицам из числа детей-сирот и детей, оставшихся без попечения родителей</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20,0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20,0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dirty="0">
                          <a:effectLst/>
                        </a:rPr>
                        <a:t>             20,0   </a:t>
                      </a:r>
                      <a:endParaRPr lang="ru-RU" sz="800" b="0" i="0" u="none" strike="noStrike" dirty="0">
                        <a:solidFill>
                          <a:srgbClr val="FF0000"/>
                        </a:solidFill>
                        <a:effectLst/>
                        <a:latin typeface="Century"/>
                      </a:endParaRPr>
                    </a:p>
                  </a:txBody>
                  <a:tcPr marL="1713" marR="1713" marT="1713" marB="0" anchor="ctr"/>
                </a:tc>
              </a:tr>
            </a:tbl>
          </a:graphicData>
        </a:graphic>
      </p:graphicFrame>
    </p:spTree>
    <p:extLst>
      <p:ext uri="{BB962C8B-B14F-4D97-AF65-F5344CB8AC3E}">
        <p14:creationId xmlns:p14="http://schemas.microsoft.com/office/powerpoint/2010/main" val="2215096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5" name="Объект 4"/>
          <p:cNvGraphicFramePr>
            <a:graphicFrameLocks noGrp="1"/>
          </p:cNvGraphicFramePr>
          <p:nvPr>
            <p:ph idx="1"/>
            <p:extLst>
              <p:ext uri="{D42A27DB-BD31-4B8C-83A1-F6EECF244321}">
                <p14:modId xmlns:p14="http://schemas.microsoft.com/office/powerpoint/2010/main" val="312518062"/>
              </p:ext>
            </p:extLst>
          </p:nvPr>
        </p:nvGraphicFramePr>
        <p:xfrm>
          <a:off x="304800" y="332658"/>
          <a:ext cx="8686800" cy="5305073"/>
        </p:xfrm>
        <a:graphic>
          <a:graphicData uri="http://schemas.openxmlformats.org/drawingml/2006/table">
            <a:tbl>
              <a:tblPr>
                <a:tableStyleId>{5C22544A-7EE6-4342-B048-85BDC9FD1C3A}</a:tableStyleId>
              </a:tblPr>
              <a:tblGrid>
                <a:gridCol w="3979168"/>
                <a:gridCol w="1440160"/>
                <a:gridCol w="1368152"/>
                <a:gridCol w="1899320"/>
              </a:tblGrid>
              <a:tr h="654040">
                <a:tc>
                  <a:txBody>
                    <a:bodyPr/>
                    <a:lstStyle/>
                    <a:p>
                      <a:pPr algn="ctr" fontAlgn="ctr"/>
                      <a:r>
                        <a:rPr lang="ru-RU" sz="1100" u="none" strike="noStrike">
                          <a:effectLst/>
                        </a:rPr>
                        <a:t>Иные межбюджетные трансферты, всего</a:t>
                      </a:r>
                      <a:endParaRPr lang="ru-RU" sz="1100" b="1" i="0" u="none" strike="noStrike">
                        <a:effectLst/>
                        <a:latin typeface="Century"/>
                      </a:endParaRPr>
                    </a:p>
                  </a:txBody>
                  <a:tcPr marL="7803" marR="7803" marT="7803" marB="0" anchor="ctr"/>
                </a:tc>
                <a:tc>
                  <a:txBody>
                    <a:bodyPr/>
                    <a:lstStyle/>
                    <a:p>
                      <a:pPr algn="ctr" fontAlgn="ctr"/>
                      <a:r>
                        <a:rPr lang="ru-RU" sz="1100" u="none" strike="noStrike">
                          <a:effectLst/>
                        </a:rPr>
                        <a:t>      97 999,0   </a:t>
                      </a:r>
                      <a:endParaRPr lang="ru-RU" sz="1100" b="0" i="0" u="none" strike="noStrike">
                        <a:effectLst/>
                        <a:latin typeface="Century"/>
                      </a:endParaRPr>
                    </a:p>
                  </a:txBody>
                  <a:tcPr marL="7803" marR="7803" marT="7803" marB="0" anchor="ctr"/>
                </a:tc>
                <a:tc>
                  <a:txBody>
                    <a:bodyPr/>
                    <a:lstStyle/>
                    <a:p>
                      <a:pPr algn="ctr" fontAlgn="ctr"/>
                      <a:r>
                        <a:rPr lang="ru-RU" sz="1100" u="none" strike="noStrike">
                          <a:effectLst/>
                        </a:rPr>
                        <a:t>   192 227,0   </a:t>
                      </a:r>
                      <a:endParaRPr lang="ru-RU" sz="1100" b="0" i="0" u="none" strike="noStrike">
                        <a:effectLst/>
                        <a:latin typeface="Century"/>
                      </a:endParaRPr>
                    </a:p>
                  </a:txBody>
                  <a:tcPr marL="7803" marR="7803" marT="7803" marB="0" anchor="ctr"/>
                </a:tc>
                <a:tc>
                  <a:txBody>
                    <a:bodyPr/>
                    <a:lstStyle/>
                    <a:p>
                      <a:pPr algn="ctr" fontAlgn="ctr"/>
                      <a:r>
                        <a:rPr lang="ru-RU" sz="1100" u="none" strike="noStrike">
                          <a:effectLst/>
                        </a:rPr>
                        <a:t>     41 287,0   </a:t>
                      </a:r>
                      <a:endParaRPr lang="ru-RU" sz="1100" b="0" i="0" u="none" strike="noStrike">
                        <a:effectLst/>
                        <a:latin typeface="Century"/>
                      </a:endParaRPr>
                    </a:p>
                  </a:txBody>
                  <a:tcPr marL="7803" marR="7803" marT="7803" marB="0" anchor="ctr"/>
                </a:tc>
              </a:tr>
              <a:tr h="272832">
                <a:tc>
                  <a:txBody>
                    <a:bodyPr/>
                    <a:lstStyle/>
                    <a:p>
                      <a:pPr algn="ctr" fontAlgn="ctr"/>
                      <a:r>
                        <a:rPr lang="ru-RU" sz="1100" u="none" strike="noStrike">
                          <a:effectLst/>
                        </a:rPr>
                        <a:t>в том числе:</a:t>
                      </a:r>
                      <a:endParaRPr lang="ru-RU" sz="1100" b="1" i="0" u="none" strike="noStrike">
                        <a:effectLst/>
                        <a:latin typeface="Century"/>
                      </a:endParaRPr>
                    </a:p>
                  </a:txBody>
                  <a:tcPr marL="7803" marR="7803" marT="7803" marB="0" anchor="ctr"/>
                </a:tc>
                <a:tc>
                  <a:txBody>
                    <a:bodyPr/>
                    <a:lstStyle/>
                    <a:p>
                      <a:pPr algn="ctr" fontAlgn="ctr"/>
                      <a:r>
                        <a:rPr lang="ru-RU" sz="1100" u="none" strike="noStrike">
                          <a:effectLst/>
                        </a:rPr>
                        <a:t> </a:t>
                      </a:r>
                      <a:endParaRPr lang="ru-RU" sz="1100" b="0" i="0" u="none" strike="noStrike">
                        <a:effectLst/>
                        <a:latin typeface="Century"/>
                      </a:endParaRPr>
                    </a:p>
                  </a:txBody>
                  <a:tcPr marL="7803" marR="7803" marT="7803" marB="0" anchor="ctr"/>
                </a:tc>
                <a:tc>
                  <a:txBody>
                    <a:bodyPr/>
                    <a:lstStyle/>
                    <a:p>
                      <a:pPr algn="ctr" fontAlgn="ctr"/>
                      <a:r>
                        <a:rPr lang="ru-RU" sz="1100" u="none" strike="noStrike">
                          <a:effectLst/>
                        </a:rPr>
                        <a:t> </a:t>
                      </a:r>
                      <a:endParaRPr lang="ru-RU" sz="1100" b="0" i="0" u="none" strike="noStrike">
                        <a:effectLst/>
                        <a:latin typeface="Century"/>
                      </a:endParaRPr>
                    </a:p>
                  </a:txBody>
                  <a:tcPr marL="7803" marR="7803" marT="7803" marB="0" anchor="ctr"/>
                </a:tc>
                <a:tc>
                  <a:txBody>
                    <a:bodyPr/>
                    <a:lstStyle/>
                    <a:p>
                      <a:pPr algn="ctr" fontAlgn="ctr"/>
                      <a:r>
                        <a:rPr lang="ru-RU" sz="1100" u="none" strike="noStrike">
                          <a:effectLst/>
                        </a:rPr>
                        <a:t> </a:t>
                      </a:r>
                      <a:endParaRPr lang="ru-RU" sz="1100" b="0" i="0" u="none" strike="noStrike">
                        <a:effectLst/>
                        <a:latin typeface="Century"/>
                      </a:endParaRPr>
                    </a:p>
                  </a:txBody>
                  <a:tcPr marL="7803" marR="7803" marT="7803" marB="0" anchor="ctr"/>
                </a:tc>
              </a:tr>
              <a:tr h="1302017">
                <a:tc>
                  <a:txBody>
                    <a:bodyPr/>
                    <a:lstStyle/>
                    <a:p>
                      <a:pPr algn="ctr" fontAlgn="ctr"/>
                      <a:r>
                        <a:rPr lang="ru-RU" sz="1100" u="none" strike="noStrike">
                          <a:effectLst/>
                        </a:rPr>
                        <a:t>Иные межбюджетные трансферты местным бюджетам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endParaRPr lang="ru-RU" sz="1100" b="0" i="0" u="none" strike="noStrike">
                        <a:effectLst/>
                        <a:latin typeface="Century"/>
                      </a:endParaRPr>
                    </a:p>
                  </a:txBody>
                  <a:tcPr marL="7803" marR="7803" marT="7803" marB="0" anchor="ctr"/>
                </a:tc>
                <a:tc>
                  <a:txBody>
                    <a:bodyPr/>
                    <a:lstStyle/>
                    <a:p>
                      <a:pPr algn="ctr" fontAlgn="ctr"/>
                      <a:r>
                        <a:rPr lang="ru-RU" sz="1100" u="none" strike="noStrike">
                          <a:effectLst/>
                        </a:rPr>
                        <a:t>      41 716,0   </a:t>
                      </a:r>
                      <a:endParaRPr lang="ru-RU" sz="1100" b="0" i="0" u="none" strike="noStrike">
                        <a:solidFill>
                          <a:srgbClr val="FF0000"/>
                        </a:solidFill>
                        <a:effectLst/>
                        <a:latin typeface="Century"/>
                      </a:endParaRPr>
                    </a:p>
                  </a:txBody>
                  <a:tcPr marL="7803" marR="7803" marT="7803" marB="0" anchor="ctr"/>
                </a:tc>
                <a:tc>
                  <a:txBody>
                    <a:bodyPr/>
                    <a:lstStyle/>
                    <a:p>
                      <a:pPr algn="ctr" fontAlgn="ctr"/>
                      <a:r>
                        <a:rPr lang="ru-RU" sz="1100" u="none" strike="noStrike">
                          <a:effectLst/>
                        </a:rPr>
                        <a:t>      39 295,0   </a:t>
                      </a:r>
                      <a:endParaRPr lang="ru-RU" sz="1100" b="0" i="0" u="none" strike="noStrike">
                        <a:solidFill>
                          <a:srgbClr val="FF0000"/>
                        </a:solidFill>
                        <a:effectLst/>
                        <a:latin typeface="Century"/>
                      </a:endParaRPr>
                    </a:p>
                  </a:txBody>
                  <a:tcPr marL="7803" marR="7803" marT="7803" marB="0" anchor="ctr"/>
                </a:tc>
                <a:tc>
                  <a:txBody>
                    <a:bodyPr/>
                    <a:lstStyle/>
                    <a:p>
                      <a:pPr algn="ctr" fontAlgn="ctr"/>
                      <a:r>
                        <a:rPr lang="ru-RU" sz="1100" u="none" strike="noStrike">
                          <a:effectLst/>
                        </a:rPr>
                        <a:t>     39 295,0   </a:t>
                      </a:r>
                      <a:endParaRPr lang="ru-RU" sz="1100" b="0" i="0" u="none" strike="noStrike">
                        <a:solidFill>
                          <a:srgbClr val="FF0000"/>
                        </a:solidFill>
                        <a:effectLst/>
                        <a:latin typeface="Century"/>
                      </a:endParaRPr>
                    </a:p>
                  </a:txBody>
                  <a:tcPr marL="7803" marR="7803" marT="7803" marB="0" anchor="ctr"/>
                </a:tc>
              </a:tr>
              <a:tr h="1145895">
                <a:tc>
                  <a:txBody>
                    <a:bodyPr/>
                    <a:lstStyle/>
                    <a:p>
                      <a:pPr algn="ctr" fontAlgn="ctr"/>
                      <a:r>
                        <a:rPr lang="ru-RU" sz="1100" u="none" strike="noStrike">
                          <a:effectLst/>
                        </a:rPr>
                        <a:t>Иные межбюджетные трансферты местным бюджетам на обеспечение отдыха и оздоровления детей в оздоровительных лагерях с дневным пребыванием детей на базе образовательных организаций</a:t>
                      </a:r>
                      <a:endParaRPr lang="ru-RU" sz="1100" b="0" i="0" u="none" strike="noStrike">
                        <a:effectLst/>
                        <a:latin typeface="Century"/>
                      </a:endParaRPr>
                    </a:p>
                  </a:txBody>
                  <a:tcPr marL="7803" marR="7803" marT="7803" marB="0" anchor="ctr"/>
                </a:tc>
                <a:tc>
                  <a:txBody>
                    <a:bodyPr/>
                    <a:lstStyle/>
                    <a:p>
                      <a:pPr algn="ctr" fontAlgn="ctr"/>
                      <a:r>
                        <a:rPr lang="ru-RU" sz="1100" u="none" strike="noStrike">
                          <a:effectLst/>
                        </a:rPr>
                        <a:t>        1 915,0   </a:t>
                      </a:r>
                      <a:endParaRPr lang="ru-RU" sz="1100" b="0" i="0" u="none" strike="noStrike">
                        <a:solidFill>
                          <a:srgbClr val="FF0000"/>
                        </a:solidFill>
                        <a:effectLst/>
                        <a:latin typeface="Century"/>
                      </a:endParaRPr>
                    </a:p>
                  </a:txBody>
                  <a:tcPr marL="7803" marR="7803" marT="7803" marB="0" anchor="ctr"/>
                </a:tc>
                <a:tc>
                  <a:txBody>
                    <a:bodyPr/>
                    <a:lstStyle/>
                    <a:p>
                      <a:pPr algn="ctr" fontAlgn="ctr"/>
                      <a:r>
                        <a:rPr lang="ru-RU" sz="1100" u="none" strike="noStrike">
                          <a:effectLst/>
                        </a:rPr>
                        <a:t>        1 992,0   </a:t>
                      </a:r>
                      <a:endParaRPr lang="ru-RU" sz="1100" b="0" i="0" u="none" strike="noStrike">
                        <a:solidFill>
                          <a:srgbClr val="FF0000"/>
                        </a:solidFill>
                        <a:effectLst/>
                        <a:latin typeface="Century"/>
                      </a:endParaRPr>
                    </a:p>
                  </a:txBody>
                  <a:tcPr marL="7803" marR="7803" marT="7803" marB="0" anchor="ctr"/>
                </a:tc>
                <a:tc>
                  <a:txBody>
                    <a:bodyPr/>
                    <a:lstStyle/>
                    <a:p>
                      <a:pPr algn="ctr" fontAlgn="ctr"/>
                      <a:r>
                        <a:rPr lang="ru-RU" sz="1100" u="none" strike="noStrike">
                          <a:effectLst/>
                        </a:rPr>
                        <a:t>       1 992,0   </a:t>
                      </a:r>
                      <a:endParaRPr lang="ru-RU" sz="1100" b="0" i="0" u="none" strike="noStrike">
                        <a:solidFill>
                          <a:srgbClr val="FF0000"/>
                        </a:solidFill>
                        <a:effectLst/>
                        <a:latin typeface="Century"/>
                      </a:endParaRPr>
                    </a:p>
                  </a:txBody>
                  <a:tcPr marL="7803" marR="7803" marT="7803" marB="0" anchor="ctr"/>
                </a:tc>
              </a:tr>
              <a:tr h="1256545">
                <a:tc>
                  <a:txBody>
                    <a:bodyPr/>
                    <a:lstStyle/>
                    <a:p>
                      <a:pPr algn="ctr" fontAlgn="ctr"/>
                      <a:r>
                        <a:rPr lang="ru-RU" sz="1100" u="none" strike="noStrike">
                          <a:effectLst/>
                        </a:rPr>
                        <a:t>Иные межбюджетные трансферты местным бюджетам на капитальный ремонти ремонт автомобильных дорог республиканского или межмуниципального значения Республики Адыгея и искусственных сооружений на них</a:t>
                      </a:r>
                      <a:endParaRPr lang="ru-RU" sz="1100" b="0" i="0" u="none" strike="noStrike">
                        <a:effectLst/>
                        <a:latin typeface="Century"/>
                      </a:endParaRPr>
                    </a:p>
                  </a:txBody>
                  <a:tcPr marL="7803" marR="7803" marT="7803" marB="0" anchor="ctr"/>
                </a:tc>
                <a:tc>
                  <a:txBody>
                    <a:bodyPr/>
                    <a:lstStyle/>
                    <a:p>
                      <a:pPr algn="ctr" fontAlgn="ctr"/>
                      <a:r>
                        <a:rPr lang="ru-RU" sz="1100" u="none" strike="noStrike">
                          <a:effectLst/>
                        </a:rPr>
                        <a:t>      54 368,0   </a:t>
                      </a:r>
                      <a:endParaRPr lang="ru-RU" sz="1100" b="0" i="0" u="none" strike="noStrike">
                        <a:solidFill>
                          <a:srgbClr val="FF0000"/>
                        </a:solidFill>
                        <a:effectLst/>
                        <a:latin typeface="Century"/>
                      </a:endParaRPr>
                    </a:p>
                  </a:txBody>
                  <a:tcPr marL="7803" marR="7803" marT="7803" marB="0" anchor="ctr"/>
                </a:tc>
                <a:tc>
                  <a:txBody>
                    <a:bodyPr/>
                    <a:lstStyle/>
                    <a:p>
                      <a:pPr algn="ctr" fontAlgn="ctr"/>
                      <a:r>
                        <a:rPr lang="ru-RU" sz="1100" u="none" strike="noStrike">
                          <a:effectLst/>
                        </a:rPr>
                        <a:t>   150 940,0   </a:t>
                      </a:r>
                      <a:endParaRPr lang="ru-RU" sz="1100" b="0" i="0" u="none" strike="noStrike">
                        <a:solidFill>
                          <a:srgbClr val="FF0000"/>
                        </a:solidFill>
                        <a:effectLst/>
                        <a:latin typeface="Century"/>
                      </a:endParaRPr>
                    </a:p>
                  </a:txBody>
                  <a:tcPr marL="7803" marR="7803" marT="7803" marB="0" anchor="ctr"/>
                </a:tc>
                <a:tc>
                  <a:txBody>
                    <a:bodyPr/>
                    <a:lstStyle/>
                    <a:p>
                      <a:pPr algn="ctr" fontAlgn="ctr"/>
                      <a:r>
                        <a:rPr lang="ru-RU" sz="1100" u="none" strike="noStrike" dirty="0">
                          <a:effectLst/>
                        </a:rPr>
                        <a:t>                 -     </a:t>
                      </a:r>
                      <a:endParaRPr lang="ru-RU" sz="1100" b="0" i="0" u="none" strike="noStrike" dirty="0">
                        <a:solidFill>
                          <a:srgbClr val="FF0000"/>
                        </a:solidFill>
                        <a:effectLst/>
                        <a:latin typeface="Century"/>
                      </a:endParaRPr>
                    </a:p>
                  </a:txBody>
                  <a:tcPr marL="7803" marR="7803" marT="7803" marB="0" anchor="ctr"/>
                </a:tc>
              </a:tr>
              <a:tr h="673744">
                <a:tc>
                  <a:txBody>
                    <a:bodyPr/>
                    <a:lstStyle/>
                    <a:p>
                      <a:pPr algn="ctr" fontAlgn="ctr"/>
                      <a:r>
                        <a:rPr lang="ru-RU" sz="1100" u="none" strike="noStrike">
                          <a:effectLst/>
                        </a:rPr>
                        <a:t>ИТОГО</a:t>
                      </a:r>
                      <a:endParaRPr lang="ru-RU" sz="1100" b="0" i="0" u="none" strike="noStrike">
                        <a:effectLst/>
                        <a:latin typeface="Century"/>
                      </a:endParaRPr>
                    </a:p>
                  </a:txBody>
                  <a:tcPr marL="7803" marR="7803" marT="7803" marB="0" anchor="ctr"/>
                </a:tc>
                <a:tc>
                  <a:txBody>
                    <a:bodyPr/>
                    <a:lstStyle/>
                    <a:p>
                      <a:pPr algn="ctr" fontAlgn="ctr"/>
                      <a:r>
                        <a:rPr lang="ru-RU" sz="1100" u="none" strike="noStrike" dirty="0">
                          <a:effectLst/>
                        </a:rPr>
                        <a:t> 3 218 946,0   </a:t>
                      </a:r>
                      <a:endParaRPr lang="ru-RU" sz="1100" b="0" i="0" u="none" strike="noStrike" dirty="0">
                        <a:effectLst/>
                        <a:latin typeface="Century"/>
                      </a:endParaRPr>
                    </a:p>
                  </a:txBody>
                  <a:tcPr marL="7803" marR="7803" marT="7803" marB="0" anchor="ctr"/>
                </a:tc>
                <a:tc>
                  <a:txBody>
                    <a:bodyPr/>
                    <a:lstStyle/>
                    <a:p>
                      <a:pPr algn="ctr" fontAlgn="ctr"/>
                      <a:r>
                        <a:rPr lang="ru-RU" sz="1100" b="0" i="0" u="none" strike="noStrike" dirty="0" smtClean="0">
                          <a:effectLst/>
                          <a:latin typeface="+mn-lt"/>
                        </a:rPr>
                        <a:t>1 363 521,0</a:t>
                      </a:r>
                      <a:endParaRPr lang="ru-RU" sz="1100" b="0" i="0" u="none" strike="noStrike" dirty="0">
                        <a:effectLst/>
                        <a:latin typeface="+mn-lt"/>
                      </a:endParaRPr>
                    </a:p>
                  </a:txBody>
                  <a:tcPr marL="9525" marR="9525" marT="9525" marB="0" anchor="ctr"/>
                </a:tc>
                <a:tc>
                  <a:txBody>
                    <a:bodyPr/>
                    <a:lstStyle/>
                    <a:p>
                      <a:pPr algn="ctr" fontAlgn="ctr"/>
                      <a:r>
                        <a:rPr lang="ru-RU" sz="1100" b="0" i="0" u="none" strike="noStrike" dirty="0" smtClean="0">
                          <a:effectLst/>
                          <a:latin typeface="+mn-lt"/>
                        </a:rPr>
                        <a:t>1 198 463,0</a:t>
                      </a:r>
                      <a:endParaRPr lang="ru-RU" sz="1100" b="0" i="0" u="none" strike="noStrike" dirty="0">
                        <a:effectLst/>
                        <a:latin typeface="+mn-lt"/>
                      </a:endParaRPr>
                    </a:p>
                  </a:txBody>
                  <a:tcPr marL="7803" marR="7803" marT="7803" marB="0" anchor="ctr"/>
                </a:tc>
              </a:tr>
            </a:tbl>
          </a:graphicData>
        </a:graphic>
      </p:graphicFrame>
    </p:spTree>
    <p:extLst>
      <p:ext uri="{BB962C8B-B14F-4D97-AF65-F5344CB8AC3E}">
        <p14:creationId xmlns:p14="http://schemas.microsoft.com/office/powerpoint/2010/main" val="3106855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467600" cy="3600400"/>
          </a:xfrm>
        </p:spPr>
        <p:txBody>
          <a:bodyPr>
            <a:normAutofit fontScale="90000"/>
          </a:bodyPr>
          <a:lstStyle/>
          <a:p>
            <a:pPr algn="ctr"/>
            <a:r>
              <a:rPr lang="ru-RU" sz="1800" u="sng" dirty="0"/>
              <a:t>МУНИЦИПАЛЬНЫЙ ДОЛГ</a:t>
            </a:r>
            <a:r>
              <a:rPr lang="ru-RU" sz="1400" u="sng" dirty="0"/>
              <a:t/>
            </a:r>
            <a:br>
              <a:rPr lang="ru-RU" sz="1400" u="sng" dirty="0"/>
            </a:br>
            <a:r>
              <a:rPr lang="ru-RU" sz="1400" u="sng" dirty="0"/>
              <a:t/>
            </a:r>
            <a:br>
              <a:rPr lang="ru-RU" sz="1400" u="sng" dirty="0"/>
            </a:br>
            <a:r>
              <a:rPr lang="ru-RU" sz="1400" b="1" dirty="0"/>
              <a:t>Муниципальный долг   -    </a:t>
            </a:r>
            <a:r>
              <a:rPr lang="ru-RU" sz="1400" dirty="0"/>
              <a:t>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РФ, принятые на себя муниципальным образованием.</a:t>
            </a:r>
            <a:br>
              <a:rPr lang="ru-RU" sz="1400" dirty="0"/>
            </a:br>
            <a:r>
              <a:rPr lang="ru-RU" sz="1400" b="1" dirty="0"/>
              <a:t>Предельный объем муниципального долга </a:t>
            </a:r>
            <a:r>
              <a:rPr lang="ru-RU" sz="1400" dirty="0"/>
              <a:t>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a:t>
            </a:r>
            <a:br>
              <a:rPr lang="ru-RU" sz="1400" dirty="0"/>
            </a:br>
            <a:r>
              <a:rPr lang="ru-RU" sz="1400" dirty="0"/>
              <a:t/>
            </a:r>
            <a:br>
              <a:rPr lang="ru-RU" sz="1400" dirty="0"/>
            </a:br>
            <a:r>
              <a:rPr lang="ru-RU" sz="1400" dirty="0"/>
              <a:t/>
            </a:r>
            <a:br>
              <a:rPr lang="ru-RU" sz="1400" dirty="0"/>
            </a:br>
            <a:endParaRPr lang="ru-RU" sz="1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425311915"/>
              </p:ext>
            </p:extLst>
          </p:nvPr>
        </p:nvGraphicFramePr>
        <p:xfrm>
          <a:off x="395536" y="4077072"/>
          <a:ext cx="8280920" cy="1112520"/>
        </p:xfrm>
        <a:graphic>
          <a:graphicData uri="http://schemas.openxmlformats.org/drawingml/2006/table">
            <a:tbl>
              <a:tblPr firstRow="1" bandRow="1">
                <a:tableStyleId>{5C22544A-7EE6-4342-B048-85BDC9FD1C3A}</a:tableStyleId>
              </a:tblPr>
              <a:tblGrid>
                <a:gridCol w="3744416">
                  <a:extLst>
                    <a:ext uri="{9D8B030D-6E8A-4147-A177-3AD203B41FA5}">
                      <a16:colId xmlns="" xmlns:a16="http://schemas.microsoft.com/office/drawing/2014/main" val="20000"/>
                    </a:ext>
                  </a:extLst>
                </a:gridCol>
                <a:gridCol w="1512168">
                  <a:extLst>
                    <a:ext uri="{9D8B030D-6E8A-4147-A177-3AD203B41FA5}">
                      <a16:colId xmlns="" xmlns:a16="http://schemas.microsoft.com/office/drawing/2014/main" val="20001"/>
                    </a:ext>
                  </a:extLst>
                </a:gridCol>
                <a:gridCol w="1512168">
                  <a:extLst>
                    <a:ext uri="{9D8B030D-6E8A-4147-A177-3AD203B41FA5}">
                      <a16:colId xmlns="" xmlns:a16="http://schemas.microsoft.com/office/drawing/2014/main" val="20002"/>
                    </a:ext>
                  </a:extLst>
                </a:gridCol>
                <a:gridCol w="1512168">
                  <a:extLst>
                    <a:ext uri="{9D8B030D-6E8A-4147-A177-3AD203B41FA5}">
                      <a16:colId xmlns="" xmlns:a16="http://schemas.microsoft.com/office/drawing/2014/main" val="20003"/>
                    </a:ext>
                  </a:extLst>
                </a:gridCol>
              </a:tblGrid>
              <a:tr h="370840">
                <a:tc>
                  <a:txBody>
                    <a:bodyPr/>
                    <a:lstStyle/>
                    <a:p>
                      <a:r>
                        <a:rPr lang="ru-RU" sz="1400" dirty="0"/>
                        <a:t>НАИМЕНОВАНИЕ</a:t>
                      </a:r>
                    </a:p>
                  </a:txBody>
                  <a:tcPr/>
                </a:tc>
                <a:tc>
                  <a:txBody>
                    <a:bodyPr/>
                    <a:lstStyle/>
                    <a:p>
                      <a:pPr algn="ctr"/>
                      <a:r>
                        <a:rPr lang="ru-RU" sz="1400" dirty="0"/>
                        <a:t>1 января 2024.</a:t>
                      </a:r>
                    </a:p>
                  </a:txBody>
                  <a:tcPr/>
                </a:tc>
                <a:tc>
                  <a:txBody>
                    <a:bodyPr/>
                    <a:lstStyle/>
                    <a:p>
                      <a:pPr algn="ctr"/>
                      <a:r>
                        <a:rPr lang="ru-RU" sz="1400" dirty="0"/>
                        <a:t>1 января 2025г.</a:t>
                      </a:r>
                    </a:p>
                  </a:txBody>
                  <a:tcPr/>
                </a:tc>
                <a:tc>
                  <a:txBody>
                    <a:bodyPr/>
                    <a:lstStyle/>
                    <a:p>
                      <a:pPr algn="ctr"/>
                      <a:r>
                        <a:rPr lang="ru-RU" sz="1400" dirty="0"/>
                        <a:t>1 января 2026г.</a:t>
                      </a:r>
                    </a:p>
                  </a:txBody>
                  <a:tcPr/>
                </a:tc>
                <a:extLst>
                  <a:ext uri="{0D108BD9-81ED-4DB2-BD59-A6C34878D82A}">
                    <a16:rowId xmlns="" xmlns:a16="http://schemas.microsoft.com/office/drawing/2014/main" val="10000"/>
                  </a:ext>
                </a:extLst>
              </a:tr>
              <a:tr h="370840">
                <a:tc>
                  <a:txBody>
                    <a:bodyPr/>
                    <a:lstStyle/>
                    <a:p>
                      <a:r>
                        <a:rPr lang="ru-RU" sz="1400" dirty="0"/>
                        <a:t>Муниципальный долг</a:t>
                      </a:r>
                    </a:p>
                  </a:txBody>
                  <a:tcPr/>
                </a:tc>
                <a:tc>
                  <a:txBody>
                    <a:bodyPr/>
                    <a:lstStyle/>
                    <a:p>
                      <a:r>
                        <a:rPr lang="ru-RU" sz="1400" dirty="0"/>
                        <a:t>0</a:t>
                      </a:r>
                    </a:p>
                  </a:txBody>
                  <a:tcPr/>
                </a:tc>
                <a:tc>
                  <a:txBody>
                    <a:bodyPr/>
                    <a:lstStyle/>
                    <a:p>
                      <a:r>
                        <a:rPr lang="ru-RU" sz="1400" dirty="0"/>
                        <a:t>0</a:t>
                      </a:r>
                    </a:p>
                  </a:txBody>
                  <a:tcPr/>
                </a:tc>
                <a:tc>
                  <a:txBody>
                    <a:bodyPr/>
                    <a:lstStyle/>
                    <a:p>
                      <a:r>
                        <a:rPr lang="ru-RU" sz="1400"/>
                        <a:t>0</a:t>
                      </a:r>
                      <a:endParaRPr lang="ru-RU" sz="1400" dirty="0"/>
                    </a:p>
                  </a:txBody>
                  <a:tcPr/>
                </a:tc>
                <a:extLst>
                  <a:ext uri="{0D108BD9-81ED-4DB2-BD59-A6C34878D82A}">
                    <a16:rowId xmlns="" xmlns:a16="http://schemas.microsoft.com/office/drawing/2014/main" val="10001"/>
                  </a:ext>
                </a:extLst>
              </a:tr>
              <a:tr h="370840">
                <a:tc>
                  <a:txBody>
                    <a:bodyPr/>
                    <a:lstStyle/>
                    <a:p>
                      <a:r>
                        <a:rPr lang="ru-RU" sz="1400" dirty="0"/>
                        <a:t>Верхний предел муниципального</a:t>
                      </a:r>
                      <a:r>
                        <a:rPr lang="ru-RU" sz="1400" baseline="0" dirty="0"/>
                        <a:t> долга</a:t>
                      </a:r>
                      <a:endParaRPr lang="ru-RU" sz="1400" dirty="0"/>
                    </a:p>
                  </a:txBody>
                  <a:tcPr/>
                </a:tc>
                <a:tc>
                  <a:txBody>
                    <a:bodyPr/>
                    <a:lstStyle/>
                    <a:p>
                      <a:r>
                        <a:rPr lang="ru-RU" sz="1400" baseline="0" dirty="0" smtClean="0"/>
                        <a:t>721 673 </a:t>
                      </a:r>
                      <a:r>
                        <a:rPr lang="ru-RU" sz="1400" baseline="0" dirty="0"/>
                        <a:t>руб.</a:t>
                      </a:r>
                      <a:endParaRPr lang="ru-RU" sz="1400" dirty="0"/>
                    </a:p>
                  </a:txBody>
                  <a:tcPr/>
                </a:tc>
                <a:tc>
                  <a:txBody>
                    <a:bodyPr/>
                    <a:lstStyle/>
                    <a:p>
                      <a:r>
                        <a:rPr lang="ru-RU" sz="1400" baseline="0" dirty="0"/>
                        <a:t>541 373 руб.</a:t>
                      </a:r>
                      <a:endParaRPr lang="ru-RU" sz="1400" dirty="0"/>
                    </a:p>
                  </a:txBody>
                  <a:tcPr/>
                </a:tc>
                <a:tc>
                  <a:txBody>
                    <a:bodyPr/>
                    <a:lstStyle/>
                    <a:p>
                      <a:r>
                        <a:rPr lang="ru-RU" sz="1400" baseline="0" dirty="0" smtClean="0"/>
                        <a:t>569 552 </a:t>
                      </a:r>
                      <a:r>
                        <a:rPr lang="ru-RU" sz="1400" baseline="0" dirty="0"/>
                        <a:t>руб.</a:t>
                      </a:r>
                      <a:endParaRPr lang="ru-RU" sz="1400" dirty="0"/>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4237363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066130"/>
          </a:xfrm>
        </p:spPr>
        <p:txBody>
          <a:bodyPr>
            <a:normAutofit/>
          </a:bodyPr>
          <a:lstStyle/>
          <a:p>
            <a:pPr algn="ctr"/>
            <a:r>
              <a:rPr lang="ru-RU" sz="1600" b="1" dirty="0"/>
              <a:t>ДИНАМИКА  ИЗМЕНЕНИЯ ОБЪЕМА РАСХОДОВ  В  БЮДЖЕТЕ МО «ТАХТАМУКАЙСКИЙ РАЙОН» НА 2023-2025 ГГ.</a:t>
            </a:r>
          </a:p>
        </p:txBody>
      </p:sp>
      <p:graphicFrame>
        <p:nvGraphicFramePr>
          <p:cNvPr id="11" name="Объект 10"/>
          <p:cNvGraphicFramePr>
            <a:graphicFrameLocks noGrp="1"/>
          </p:cNvGraphicFramePr>
          <p:nvPr>
            <p:ph idx="1"/>
            <p:extLst>
              <p:ext uri="{D42A27DB-BD31-4B8C-83A1-F6EECF244321}">
                <p14:modId xmlns:p14="http://schemas.microsoft.com/office/powerpoint/2010/main" val="1481412805"/>
              </p:ext>
            </p:extLst>
          </p:nvPr>
        </p:nvGraphicFramePr>
        <p:xfrm>
          <a:off x="467544" y="1916832"/>
          <a:ext cx="7467600"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3347864" y="3573016"/>
            <a:ext cx="1440160" cy="307777"/>
          </a:xfrm>
          <a:prstGeom prst="rect">
            <a:avLst/>
          </a:prstGeom>
          <a:noFill/>
        </p:spPr>
        <p:txBody>
          <a:bodyPr wrap="square" rtlCol="0">
            <a:spAutoFit/>
          </a:bodyPr>
          <a:lstStyle/>
          <a:p>
            <a:r>
              <a:rPr lang="ru-RU" sz="1400" b="1" dirty="0" smtClean="0">
                <a:latin typeface="+mn-lt"/>
              </a:rPr>
              <a:t>2 468 286 </a:t>
            </a:r>
            <a:r>
              <a:rPr lang="ru-RU" sz="1400" b="1" dirty="0" err="1">
                <a:latin typeface="+mn-lt"/>
              </a:rPr>
              <a:t>т.р</a:t>
            </a:r>
            <a:r>
              <a:rPr lang="ru-RU" sz="1400" dirty="0"/>
              <a:t>.</a:t>
            </a:r>
          </a:p>
        </p:txBody>
      </p:sp>
      <p:sp>
        <p:nvSpPr>
          <p:cNvPr id="13" name="TextBox 12"/>
          <p:cNvSpPr txBox="1"/>
          <p:nvPr/>
        </p:nvSpPr>
        <p:spPr>
          <a:xfrm>
            <a:off x="5436096" y="3689638"/>
            <a:ext cx="1440160" cy="307777"/>
          </a:xfrm>
          <a:prstGeom prst="rect">
            <a:avLst/>
          </a:prstGeom>
          <a:noFill/>
        </p:spPr>
        <p:txBody>
          <a:bodyPr wrap="square" rtlCol="0">
            <a:spAutoFit/>
          </a:bodyPr>
          <a:lstStyle/>
          <a:p>
            <a:r>
              <a:rPr lang="ru-RU" sz="1400" b="1" dirty="0">
                <a:latin typeface="+mn-lt"/>
              </a:rPr>
              <a:t> </a:t>
            </a:r>
            <a:r>
              <a:rPr lang="ru-RU" sz="1400" b="1" dirty="0" smtClean="0">
                <a:latin typeface="+mn-lt"/>
              </a:rPr>
              <a:t>2 360 996 </a:t>
            </a:r>
            <a:r>
              <a:rPr lang="ru-RU" sz="1400" b="1" dirty="0" err="1">
                <a:latin typeface="+mn-lt"/>
              </a:rPr>
              <a:t>т.р</a:t>
            </a:r>
            <a:r>
              <a:rPr lang="ru-RU" sz="1400" b="1" dirty="0">
                <a:latin typeface="+mn-lt"/>
              </a:rPr>
              <a:t>.</a:t>
            </a:r>
          </a:p>
        </p:txBody>
      </p:sp>
    </p:spTree>
    <p:extLst>
      <p:ext uri="{BB962C8B-B14F-4D97-AF65-F5344CB8AC3E}">
        <p14:creationId xmlns:p14="http://schemas.microsoft.com/office/powerpoint/2010/main" val="326509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712968" cy="576064"/>
          </a:xfrm>
        </p:spPr>
        <p:txBody>
          <a:bodyPr>
            <a:normAutofit/>
          </a:bodyPr>
          <a:lstStyle/>
          <a:p>
            <a:pPr marL="0" indent="0" fontAlgn="auto">
              <a:spcAft>
                <a:spcPts val="0"/>
              </a:spcAft>
              <a:buClr>
                <a:schemeClr val="accent6">
                  <a:lumMod val="75000"/>
                </a:schemeClr>
              </a:buClr>
              <a:buFont typeface="Georgia" pitchFamily="18" charset="0"/>
              <a:buNone/>
              <a:defRPr/>
            </a:pPr>
            <a:r>
              <a:rPr lang="ru-RU" sz="1400" b="1" dirty="0"/>
              <a:t>Основные направления расходов в  бюджете МО «Тахтамукайский район» на 2023 г. (</a:t>
            </a:r>
            <a:r>
              <a:rPr lang="ru-RU" sz="1400" b="1" dirty="0" err="1"/>
              <a:t>тыс.руб</a:t>
            </a:r>
            <a:r>
              <a:rPr lang="ru-RU" sz="1400" b="1" dirty="0"/>
              <a:t>.)</a:t>
            </a:r>
          </a:p>
        </p:txBody>
      </p:sp>
      <p:graphicFrame>
        <p:nvGraphicFramePr>
          <p:cNvPr id="3" name="Диаграмма 2"/>
          <p:cNvGraphicFramePr>
            <a:graphicFrameLocks/>
          </p:cNvGraphicFramePr>
          <p:nvPr>
            <p:extLst>
              <p:ext uri="{D42A27DB-BD31-4B8C-83A1-F6EECF244321}">
                <p14:modId xmlns:p14="http://schemas.microsoft.com/office/powerpoint/2010/main" val="622393287"/>
              </p:ext>
            </p:extLst>
          </p:nvPr>
        </p:nvGraphicFramePr>
        <p:xfrm>
          <a:off x="179388" y="981075"/>
          <a:ext cx="8785100" cy="5688013"/>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Прямая со стрелкой 4"/>
          <p:cNvCxnSpPr/>
          <p:nvPr/>
        </p:nvCxnSpPr>
        <p:spPr>
          <a:xfrm flipH="1">
            <a:off x="6300192" y="1628800"/>
            <a:ext cx="115212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1907704" y="1916832"/>
            <a:ext cx="2242800" cy="3960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05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787208" cy="764704"/>
          </a:xfrm>
        </p:spPr>
        <p:txBody>
          <a:bodyPr>
            <a:normAutofit fontScale="90000"/>
          </a:bodyPr>
          <a:lstStyle/>
          <a:p>
            <a:pPr algn="ctr"/>
            <a:r>
              <a:rPr lang="ru-RU" sz="1600" b="1" dirty="0"/>
              <a:t>Распределение расходов в  бюджете МО «Тахтамукайский район» на 2023 год на плановый период </a:t>
            </a:r>
            <a:r>
              <a:rPr lang="ru-RU" sz="1600" b="1" dirty="0" smtClean="0"/>
              <a:t>2023-2025 </a:t>
            </a:r>
            <a:r>
              <a:rPr lang="ru-RU" sz="1600" b="1" dirty="0"/>
              <a:t>гг. по разделам и подразделам классификаций расходов бюджетов Российской Федерации (</a:t>
            </a:r>
            <a:r>
              <a:rPr lang="ru-RU" sz="1600" b="1" dirty="0" err="1"/>
              <a:t>тыс.руб</a:t>
            </a:r>
            <a:r>
              <a:rPr lang="ru-RU" sz="1600" b="1" dirty="0"/>
              <a:t>.)</a:t>
            </a:r>
          </a:p>
        </p:txBody>
      </p:sp>
      <p:graphicFrame>
        <p:nvGraphicFramePr>
          <p:cNvPr id="4" name="Таблица 3"/>
          <p:cNvGraphicFramePr>
            <a:graphicFrameLocks noGrp="1"/>
          </p:cNvGraphicFramePr>
          <p:nvPr>
            <p:extLst>
              <p:ext uri="{D42A27DB-BD31-4B8C-83A1-F6EECF244321}">
                <p14:modId xmlns:p14="http://schemas.microsoft.com/office/powerpoint/2010/main" val="867871965"/>
              </p:ext>
            </p:extLst>
          </p:nvPr>
        </p:nvGraphicFramePr>
        <p:xfrm>
          <a:off x="179514" y="764702"/>
          <a:ext cx="8784974" cy="5505826"/>
        </p:xfrm>
        <a:graphic>
          <a:graphicData uri="http://schemas.openxmlformats.org/drawingml/2006/table">
            <a:tbl>
              <a:tblPr firstRow="1" bandRow="1">
                <a:tableStyleId>{5C22544A-7EE6-4342-B048-85BDC9FD1C3A}</a:tableStyleId>
              </a:tblPr>
              <a:tblGrid>
                <a:gridCol w="4798516">
                  <a:extLst>
                    <a:ext uri="{9D8B030D-6E8A-4147-A177-3AD203B41FA5}">
                      <a16:colId xmlns="" xmlns:a16="http://schemas.microsoft.com/office/drawing/2014/main" val="20000"/>
                    </a:ext>
                  </a:extLst>
                </a:gridCol>
                <a:gridCol w="738233">
                  <a:extLst>
                    <a:ext uri="{9D8B030D-6E8A-4147-A177-3AD203B41FA5}">
                      <a16:colId xmlns="" xmlns:a16="http://schemas.microsoft.com/office/drawing/2014/main" val="20001"/>
                    </a:ext>
                  </a:extLst>
                </a:gridCol>
                <a:gridCol w="664410">
                  <a:extLst>
                    <a:ext uri="{9D8B030D-6E8A-4147-A177-3AD203B41FA5}">
                      <a16:colId xmlns="" xmlns:a16="http://schemas.microsoft.com/office/drawing/2014/main" val="20002"/>
                    </a:ext>
                  </a:extLst>
                </a:gridCol>
                <a:gridCol w="855625">
                  <a:extLst>
                    <a:ext uri="{9D8B030D-6E8A-4147-A177-3AD203B41FA5}">
                      <a16:colId xmlns="" xmlns:a16="http://schemas.microsoft.com/office/drawing/2014/main" val="20003"/>
                    </a:ext>
                  </a:extLst>
                </a:gridCol>
                <a:gridCol w="878032">
                  <a:extLst>
                    <a:ext uri="{9D8B030D-6E8A-4147-A177-3AD203B41FA5}">
                      <a16:colId xmlns="" xmlns:a16="http://schemas.microsoft.com/office/drawing/2014/main" val="20004"/>
                    </a:ext>
                  </a:extLst>
                </a:gridCol>
                <a:gridCol w="850158">
                  <a:extLst>
                    <a:ext uri="{9D8B030D-6E8A-4147-A177-3AD203B41FA5}">
                      <a16:colId xmlns="" xmlns:a16="http://schemas.microsoft.com/office/drawing/2014/main" val="20005"/>
                    </a:ext>
                  </a:extLst>
                </a:gridCol>
              </a:tblGrid>
              <a:tr h="576066">
                <a:tc>
                  <a:txBody>
                    <a:bodyPr/>
                    <a:lstStyle/>
                    <a:p>
                      <a:pPr algn="ctr"/>
                      <a:r>
                        <a:rPr lang="ru-RU" sz="1100" dirty="0"/>
                        <a:t>Наименование</a:t>
                      </a:r>
                    </a:p>
                  </a:txBody>
                  <a:tcPr/>
                </a:tc>
                <a:tc>
                  <a:txBody>
                    <a:bodyPr/>
                    <a:lstStyle/>
                    <a:p>
                      <a:pPr algn="ctr"/>
                      <a:r>
                        <a:rPr lang="ru-RU" sz="1100" dirty="0"/>
                        <a:t>Раздел</a:t>
                      </a:r>
                    </a:p>
                  </a:txBody>
                  <a:tcPr/>
                </a:tc>
                <a:tc>
                  <a:txBody>
                    <a:bodyPr/>
                    <a:lstStyle/>
                    <a:p>
                      <a:pPr algn="ctr"/>
                      <a:r>
                        <a:rPr lang="ru-RU" sz="1100" dirty="0"/>
                        <a:t>Подраздел</a:t>
                      </a:r>
                    </a:p>
                  </a:txBody>
                  <a:tcPr/>
                </a:tc>
                <a:tc>
                  <a:txBody>
                    <a:bodyPr/>
                    <a:lstStyle/>
                    <a:p>
                      <a:pPr algn="ctr"/>
                      <a:r>
                        <a:rPr lang="ru-RU" sz="1100" dirty="0" smtClean="0"/>
                        <a:t>2023 </a:t>
                      </a:r>
                      <a:r>
                        <a:rPr lang="ru-RU" sz="1100" dirty="0"/>
                        <a:t>г.</a:t>
                      </a:r>
                    </a:p>
                  </a:txBody>
                  <a:tcPr/>
                </a:tc>
                <a:tc>
                  <a:txBody>
                    <a:bodyPr/>
                    <a:lstStyle/>
                    <a:p>
                      <a:pPr algn="ctr"/>
                      <a:r>
                        <a:rPr lang="ru-RU" sz="1100" dirty="0" smtClean="0"/>
                        <a:t>2024 </a:t>
                      </a:r>
                      <a:r>
                        <a:rPr lang="ru-RU" sz="1100" dirty="0"/>
                        <a:t>г.</a:t>
                      </a:r>
                    </a:p>
                  </a:txBody>
                  <a:tcPr/>
                </a:tc>
                <a:tc>
                  <a:txBody>
                    <a:bodyPr/>
                    <a:lstStyle/>
                    <a:p>
                      <a:pPr algn="ctr"/>
                      <a:r>
                        <a:rPr lang="ru-RU" sz="1100" dirty="0" smtClean="0"/>
                        <a:t>2025 </a:t>
                      </a:r>
                      <a:r>
                        <a:rPr lang="ru-RU" sz="1100" dirty="0"/>
                        <a:t>г.</a:t>
                      </a:r>
                    </a:p>
                  </a:txBody>
                  <a:tcPr/>
                </a:tc>
                <a:extLst>
                  <a:ext uri="{0D108BD9-81ED-4DB2-BD59-A6C34878D82A}">
                    <a16:rowId xmlns="" xmlns:a16="http://schemas.microsoft.com/office/drawing/2014/main" val="10000"/>
                  </a:ext>
                </a:extLst>
              </a:tr>
              <a:tr h="309202">
                <a:tc>
                  <a:txBody>
                    <a:bodyPr/>
                    <a:lstStyle/>
                    <a:p>
                      <a:r>
                        <a:rPr lang="ru-RU" sz="1100" b="1" dirty="0"/>
                        <a:t>ОБЩЕГОСУДАРСТВЕННЫЕ</a:t>
                      </a:r>
                      <a:r>
                        <a:rPr lang="ru-RU" sz="1100" b="1" baseline="0" dirty="0"/>
                        <a:t> ВОПРОСЫ</a:t>
                      </a:r>
                      <a:endParaRPr lang="ru-RU" sz="1100" b="1" dirty="0"/>
                    </a:p>
                  </a:txBody>
                  <a:tcPr/>
                </a:tc>
                <a:tc>
                  <a:txBody>
                    <a:bodyPr/>
                    <a:lstStyle/>
                    <a:p>
                      <a:r>
                        <a:rPr lang="ru-RU" sz="1100" b="1" dirty="0"/>
                        <a:t>01</a:t>
                      </a:r>
                    </a:p>
                  </a:txBody>
                  <a:tcPr/>
                </a:tc>
                <a:tc>
                  <a:txBody>
                    <a:bodyPr/>
                    <a:lstStyle/>
                    <a:p>
                      <a:r>
                        <a:rPr lang="ru-RU" sz="1100" b="1" dirty="0"/>
                        <a:t>00</a:t>
                      </a:r>
                    </a:p>
                  </a:txBody>
                  <a:tcPr/>
                </a:tc>
                <a:tc>
                  <a:txBody>
                    <a:bodyPr/>
                    <a:lstStyle/>
                    <a:p>
                      <a:r>
                        <a:rPr lang="ru-RU" sz="1100" b="1" dirty="0" smtClean="0"/>
                        <a:t>211 937</a:t>
                      </a:r>
                      <a:endParaRPr lang="ru-RU" sz="1100" b="1" dirty="0"/>
                    </a:p>
                  </a:txBody>
                  <a:tcPr/>
                </a:tc>
                <a:tc>
                  <a:txBody>
                    <a:bodyPr/>
                    <a:lstStyle/>
                    <a:p>
                      <a:pPr algn="l"/>
                      <a:r>
                        <a:rPr lang="ru-RU" sz="1100" b="1" dirty="0" smtClean="0"/>
                        <a:t>217 499</a:t>
                      </a:r>
                      <a:endParaRPr lang="ru-RU" sz="1100" b="1" dirty="0"/>
                    </a:p>
                  </a:txBody>
                  <a:tcPr/>
                </a:tc>
                <a:tc>
                  <a:txBody>
                    <a:bodyPr/>
                    <a:lstStyle/>
                    <a:p>
                      <a:r>
                        <a:rPr lang="ru-RU" sz="1100" b="1" dirty="0" smtClean="0"/>
                        <a:t>260 731</a:t>
                      </a:r>
                      <a:endParaRPr lang="ru-RU" sz="1100" b="1" dirty="0"/>
                    </a:p>
                  </a:txBody>
                  <a:tcPr/>
                </a:tc>
                <a:extLst>
                  <a:ext uri="{0D108BD9-81ED-4DB2-BD59-A6C34878D82A}">
                    <a16:rowId xmlns="" xmlns:a16="http://schemas.microsoft.com/office/drawing/2014/main" val="10001"/>
                  </a:ext>
                </a:extLst>
              </a:tr>
              <a:tr h="362609">
                <a:tc>
                  <a:txBody>
                    <a:bodyPr/>
                    <a:lstStyle/>
                    <a:p>
                      <a:r>
                        <a:rPr lang="ru-RU" sz="1100" dirty="0"/>
                        <a:t>Функционирование высшего должностного лица  МО</a:t>
                      </a:r>
                    </a:p>
                  </a:txBody>
                  <a:tcPr/>
                </a:tc>
                <a:tc>
                  <a:txBody>
                    <a:bodyPr/>
                    <a:lstStyle/>
                    <a:p>
                      <a:r>
                        <a:rPr lang="ru-RU" sz="1100" dirty="0"/>
                        <a:t>01</a:t>
                      </a:r>
                    </a:p>
                  </a:txBody>
                  <a:tcPr/>
                </a:tc>
                <a:tc>
                  <a:txBody>
                    <a:bodyPr/>
                    <a:lstStyle/>
                    <a:p>
                      <a:r>
                        <a:rPr lang="ru-RU" sz="1100" dirty="0"/>
                        <a:t>02</a:t>
                      </a:r>
                    </a:p>
                  </a:txBody>
                  <a:tcPr/>
                </a:tc>
                <a:tc>
                  <a:txBody>
                    <a:bodyPr/>
                    <a:lstStyle/>
                    <a:p>
                      <a:r>
                        <a:rPr lang="ru-RU" sz="1100" dirty="0" smtClean="0"/>
                        <a:t>1 838</a:t>
                      </a:r>
                      <a:endParaRPr lang="ru-RU" sz="1100" dirty="0"/>
                    </a:p>
                  </a:txBody>
                  <a:tcPr/>
                </a:tc>
                <a:tc>
                  <a:txBody>
                    <a:bodyPr/>
                    <a:lstStyle/>
                    <a:p>
                      <a:r>
                        <a:rPr lang="ru-RU" sz="1100" dirty="0" smtClean="0"/>
                        <a:t>1 897</a:t>
                      </a:r>
                      <a:endParaRPr lang="ru-RU" sz="1100" dirty="0"/>
                    </a:p>
                  </a:txBody>
                  <a:tcPr/>
                </a:tc>
                <a:tc>
                  <a:txBody>
                    <a:bodyPr/>
                    <a:lstStyle/>
                    <a:p>
                      <a:r>
                        <a:rPr lang="ru-RU" sz="1100" dirty="0" smtClean="0"/>
                        <a:t>1 973</a:t>
                      </a:r>
                      <a:endParaRPr lang="ru-RU" sz="1100" dirty="0"/>
                    </a:p>
                  </a:txBody>
                  <a:tcPr/>
                </a:tc>
                <a:extLst>
                  <a:ext uri="{0D108BD9-81ED-4DB2-BD59-A6C34878D82A}">
                    <a16:rowId xmlns="" xmlns:a16="http://schemas.microsoft.com/office/drawing/2014/main" val="10002"/>
                  </a:ext>
                </a:extLst>
              </a:tr>
              <a:tr h="357471">
                <a:tc>
                  <a:txBody>
                    <a:bodyPr/>
                    <a:lstStyle/>
                    <a:p>
                      <a:r>
                        <a:rPr lang="ru-RU" sz="1100" dirty="0" err="1"/>
                        <a:t>Функц-ние</a:t>
                      </a:r>
                      <a:r>
                        <a:rPr lang="ru-RU" sz="1100" dirty="0"/>
                        <a:t> законодательных</a:t>
                      </a:r>
                      <a:r>
                        <a:rPr lang="ru-RU" sz="1100" baseline="0" dirty="0"/>
                        <a:t> (представительных)</a:t>
                      </a:r>
                      <a:r>
                        <a:rPr lang="ru-RU" sz="1100" dirty="0"/>
                        <a:t>лиц МО</a:t>
                      </a:r>
                    </a:p>
                    <a:p>
                      <a:endParaRPr lang="ru-RU" sz="1100" dirty="0"/>
                    </a:p>
                  </a:txBody>
                  <a:tcPr/>
                </a:tc>
                <a:tc>
                  <a:txBody>
                    <a:bodyPr/>
                    <a:lstStyle/>
                    <a:p>
                      <a:r>
                        <a:rPr lang="ru-RU" sz="1100" dirty="0"/>
                        <a:t>01</a:t>
                      </a:r>
                    </a:p>
                  </a:txBody>
                  <a:tcPr/>
                </a:tc>
                <a:tc>
                  <a:txBody>
                    <a:bodyPr/>
                    <a:lstStyle/>
                    <a:p>
                      <a:r>
                        <a:rPr lang="ru-RU" sz="1100" dirty="0"/>
                        <a:t>03</a:t>
                      </a:r>
                    </a:p>
                    <a:p>
                      <a:endParaRPr lang="ru-RU" sz="1100" dirty="0"/>
                    </a:p>
                  </a:txBody>
                  <a:tcPr/>
                </a:tc>
                <a:tc>
                  <a:txBody>
                    <a:bodyPr/>
                    <a:lstStyle/>
                    <a:p>
                      <a:r>
                        <a:rPr lang="ru-RU" sz="1100" dirty="0" smtClean="0"/>
                        <a:t>8 006</a:t>
                      </a:r>
                      <a:endParaRPr lang="ru-RU" sz="1100" dirty="0"/>
                    </a:p>
                  </a:txBody>
                  <a:tcPr/>
                </a:tc>
                <a:tc>
                  <a:txBody>
                    <a:bodyPr/>
                    <a:lstStyle/>
                    <a:p>
                      <a:pPr algn="l"/>
                      <a:r>
                        <a:rPr lang="ru-RU" sz="1100" b="0" dirty="0" smtClean="0"/>
                        <a:t>6 735</a:t>
                      </a:r>
                      <a:endParaRPr lang="ru-RU" sz="1100" b="0" dirty="0"/>
                    </a:p>
                  </a:txBody>
                  <a:tcPr/>
                </a:tc>
                <a:tc>
                  <a:txBody>
                    <a:bodyPr/>
                    <a:lstStyle/>
                    <a:p>
                      <a:pPr algn="l"/>
                      <a:r>
                        <a:rPr lang="ru-RU" sz="1100" b="0" dirty="0" smtClean="0"/>
                        <a:t>7 005</a:t>
                      </a:r>
                      <a:endParaRPr lang="ru-RU" sz="1100" b="0" dirty="0"/>
                    </a:p>
                  </a:txBody>
                  <a:tcPr/>
                </a:tc>
                <a:extLst>
                  <a:ext uri="{0D108BD9-81ED-4DB2-BD59-A6C34878D82A}">
                    <a16:rowId xmlns="" xmlns:a16="http://schemas.microsoft.com/office/drawing/2014/main" val="10003"/>
                  </a:ext>
                </a:extLst>
              </a:tr>
              <a:tr h="260311">
                <a:tc>
                  <a:txBody>
                    <a:bodyPr/>
                    <a:lstStyle/>
                    <a:p>
                      <a:r>
                        <a:rPr lang="ru-RU" sz="1100" dirty="0"/>
                        <a:t>Функционирование органов местной администрации</a:t>
                      </a:r>
                    </a:p>
                  </a:txBody>
                  <a:tcPr/>
                </a:tc>
                <a:tc>
                  <a:txBody>
                    <a:bodyPr/>
                    <a:lstStyle/>
                    <a:p>
                      <a:r>
                        <a:rPr lang="ru-RU" sz="1100" dirty="0"/>
                        <a:t>01</a:t>
                      </a:r>
                    </a:p>
                  </a:txBody>
                  <a:tcPr/>
                </a:tc>
                <a:tc>
                  <a:txBody>
                    <a:bodyPr/>
                    <a:lstStyle/>
                    <a:p>
                      <a:r>
                        <a:rPr lang="ru-RU" sz="1100" dirty="0"/>
                        <a:t>04</a:t>
                      </a:r>
                    </a:p>
                  </a:txBody>
                  <a:tcPr/>
                </a:tc>
                <a:tc>
                  <a:txBody>
                    <a:bodyPr/>
                    <a:lstStyle/>
                    <a:p>
                      <a:r>
                        <a:rPr lang="ru-RU" sz="1100" dirty="0" smtClean="0"/>
                        <a:t>77 813</a:t>
                      </a:r>
                      <a:endParaRPr lang="ru-RU" sz="1100" dirty="0"/>
                    </a:p>
                  </a:txBody>
                  <a:tcPr/>
                </a:tc>
                <a:tc>
                  <a:txBody>
                    <a:bodyPr/>
                    <a:lstStyle/>
                    <a:p>
                      <a:r>
                        <a:rPr lang="ru-RU" sz="1100" dirty="0" smtClean="0"/>
                        <a:t>79 570</a:t>
                      </a:r>
                      <a:endParaRPr lang="ru-RU" sz="1100" dirty="0"/>
                    </a:p>
                  </a:txBody>
                  <a:tcPr/>
                </a:tc>
                <a:tc>
                  <a:txBody>
                    <a:bodyPr/>
                    <a:lstStyle/>
                    <a:p>
                      <a:r>
                        <a:rPr lang="ru-RU" sz="1100" dirty="0" smtClean="0"/>
                        <a:t>83 071</a:t>
                      </a:r>
                      <a:endParaRPr lang="ru-RU" sz="1100" dirty="0"/>
                    </a:p>
                  </a:txBody>
                  <a:tcPr/>
                </a:tc>
                <a:extLst>
                  <a:ext uri="{0D108BD9-81ED-4DB2-BD59-A6C34878D82A}">
                    <a16:rowId xmlns="" xmlns:a16="http://schemas.microsoft.com/office/drawing/2014/main" val="10004"/>
                  </a:ext>
                </a:extLst>
              </a:tr>
              <a:tr h="482888">
                <a:tc>
                  <a:txBody>
                    <a:bodyPr/>
                    <a:lstStyle/>
                    <a:p>
                      <a:r>
                        <a:rPr lang="ru-RU" sz="1100" dirty="0"/>
                        <a:t>Обеспечение</a:t>
                      </a:r>
                      <a:r>
                        <a:rPr lang="ru-RU" sz="1100" baseline="0" dirty="0"/>
                        <a:t> деятельности финансовых, налоговых и таможенных органов и органов надзора</a:t>
                      </a:r>
                      <a:endParaRPr lang="ru-RU" sz="1100" dirty="0"/>
                    </a:p>
                  </a:txBody>
                  <a:tcPr/>
                </a:tc>
                <a:tc>
                  <a:txBody>
                    <a:bodyPr/>
                    <a:lstStyle/>
                    <a:p>
                      <a:r>
                        <a:rPr lang="ru-RU" sz="1100" dirty="0"/>
                        <a:t>01</a:t>
                      </a:r>
                    </a:p>
                  </a:txBody>
                  <a:tcPr/>
                </a:tc>
                <a:tc>
                  <a:txBody>
                    <a:bodyPr/>
                    <a:lstStyle/>
                    <a:p>
                      <a:r>
                        <a:rPr lang="ru-RU" sz="1100" dirty="0"/>
                        <a:t>06</a:t>
                      </a:r>
                    </a:p>
                  </a:txBody>
                  <a:tcPr/>
                </a:tc>
                <a:tc>
                  <a:txBody>
                    <a:bodyPr/>
                    <a:lstStyle/>
                    <a:p>
                      <a:r>
                        <a:rPr lang="ru-RU" sz="1100" dirty="0" smtClean="0"/>
                        <a:t>26</a:t>
                      </a:r>
                      <a:r>
                        <a:rPr lang="ru-RU" sz="1100" baseline="0" dirty="0" smtClean="0"/>
                        <a:t> 371</a:t>
                      </a:r>
                      <a:endParaRPr lang="ru-RU" sz="1100" dirty="0"/>
                    </a:p>
                  </a:txBody>
                  <a:tcPr/>
                </a:tc>
                <a:tc>
                  <a:txBody>
                    <a:bodyPr/>
                    <a:lstStyle/>
                    <a:p>
                      <a:pPr algn="l"/>
                      <a:r>
                        <a:rPr lang="ru-RU" sz="1100" b="0" dirty="0" smtClean="0"/>
                        <a:t>26 587</a:t>
                      </a:r>
                      <a:endParaRPr lang="ru-RU" sz="1100" b="0" dirty="0"/>
                    </a:p>
                  </a:txBody>
                  <a:tcPr/>
                </a:tc>
                <a:tc>
                  <a:txBody>
                    <a:bodyPr/>
                    <a:lstStyle/>
                    <a:p>
                      <a:pPr algn="l"/>
                      <a:r>
                        <a:rPr lang="ru-RU" sz="1100" b="0" dirty="0" smtClean="0"/>
                        <a:t>27 650</a:t>
                      </a:r>
                      <a:endParaRPr lang="ru-RU" sz="1100" b="0" dirty="0"/>
                    </a:p>
                  </a:txBody>
                  <a:tcPr/>
                </a:tc>
                <a:extLst>
                  <a:ext uri="{0D108BD9-81ED-4DB2-BD59-A6C34878D82A}">
                    <a16:rowId xmlns="" xmlns:a16="http://schemas.microsoft.com/office/drawing/2014/main" val="10005"/>
                  </a:ext>
                </a:extLst>
              </a:tr>
              <a:tr h="309511">
                <a:tc>
                  <a:txBody>
                    <a:bodyPr/>
                    <a:lstStyle/>
                    <a:p>
                      <a:r>
                        <a:rPr lang="ru-RU" sz="1100" dirty="0"/>
                        <a:t>Резервные</a:t>
                      </a:r>
                      <a:r>
                        <a:rPr lang="ru-RU" sz="1100" baseline="0" dirty="0"/>
                        <a:t> фонды</a:t>
                      </a:r>
                      <a:endParaRPr lang="ru-RU" sz="1100" dirty="0"/>
                    </a:p>
                  </a:txBody>
                  <a:tcPr/>
                </a:tc>
                <a:tc>
                  <a:txBody>
                    <a:bodyPr/>
                    <a:lstStyle/>
                    <a:p>
                      <a:r>
                        <a:rPr lang="ru-RU" sz="1100" dirty="0"/>
                        <a:t>01</a:t>
                      </a:r>
                    </a:p>
                  </a:txBody>
                  <a:tcPr/>
                </a:tc>
                <a:tc>
                  <a:txBody>
                    <a:bodyPr/>
                    <a:lstStyle/>
                    <a:p>
                      <a:r>
                        <a:rPr lang="ru-RU" sz="1100" dirty="0"/>
                        <a:t>11</a:t>
                      </a:r>
                    </a:p>
                  </a:txBody>
                  <a:tcPr/>
                </a:tc>
                <a:tc>
                  <a:txBody>
                    <a:bodyPr/>
                    <a:lstStyle/>
                    <a:p>
                      <a:r>
                        <a:rPr lang="ru-RU" sz="1100" dirty="0" smtClean="0"/>
                        <a:t>20 000</a:t>
                      </a:r>
                      <a:endParaRPr lang="ru-RU" sz="1100" dirty="0"/>
                    </a:p>
                  </a:txBody>
                  <a:tcPr/>
                </a:tc>
                <a:tc>
                  <a:txBody>
                    <a:bodyPr/>
                    <a:lstStyle/>
                    <a:p>
                      <a:r>
                        <a:rPr lang="ru-RU" sz="1100" dirty="0" smtClean="0"/>
                        <a:t>20 000</a:t>
                      </a:r>
                      <a:endParaRPr lang="ru-RU" sz="1100" dirty="0"/>
                    </a:p>
                  </a:txBody>
                  <a:tcPr/>
                </a:tc>
                <a:tc>
                  <a:txBody>
                    <a:bodyPr/>
                    <a:lstStyle/>
                    <a:p>
                      <a:r>
                        <a:rPr lang="ru-RU" sz="1100" dirty="0" smtClean="0"/>
                        <a:t>20 000</a:t>
                      </a:r>
                      <a:endParaRPr lang="ru-RU" sz="1100" dirty="0"/>
                    </a:p>
                  </a:txBody>
                  <a:tcPr/>
                </a:tc>
                <a:extLst>
                  <a:ext uri="{0D108BD9-81ED-4DB2-BD59-A6C34878D82A}">
                    <a16:rowId xmlns="" xmlns:a16="http://schemas.microsoft.com/office/drawing/2014/main" val="10006"/>
                  </a:ext>
                </a:extLst>
              </a:tr>
              <a:tr h="362609">
                <a:tc>
                  <a:txBody>
                    <a:bodyPr/>
                    <a:lstStyle/>
                    <a:p>
                      <a:r>
                        <a:rPr lang="ru-RU" sz="1100" dirty="0"/>
                        <a:t>Другие общегосударственные вопросы</a:t>
                      </a:r>
                    </a:p>
                  </a:txBody>
                  <a:tcPr/>
                </a:tc>
                <a:tc>
                  <a:txBody>
                    <a:bodyPr/>
                    <a:lstStyle/>
                    <a:p>
                      <a:r>
                        <a:rPr lang="ru-RU" sz="1100" dirty="0"/>
                        <a:t>01</a:t>
                      </a:r>
                    </a:p>
                  </a:txBody>
                  <a:tcPr/>
                </a:tc>
                <a:tc>
                  <a:txBody>
                    <a:bodyPr/>
                    <a:lstStyle/>
                    <a:p>
                      <a:r>
                        <a:rPr lang="ru-RU" sz="1100" dirty="0"/>
                        <a:t>13</a:t>
                      </a:r>
                    </a:p>
                  </a:txBody>
                  <a:tcPr/>
                </a:tc>
                <a:tc>
                  <a:txBody>
                    <a:bodyPr/>
                    <a:lstStyle/>
                    <a:p>
                      <a:r>
                        <a:rPr lang="ru-RU" sz="1100" dirty="0" smtClean="0"/>
                        <a:t>77 909</a:t>
                      </a:r>
                      <a:endParaRPr lang="ru-RU" sz="1100" dirty="0"/>
                    </a:p>
                  </a:txBody>
                  <a:tcPr/>
                </a:tc>
                <a:tc>
                  <a:txBody>
                    <a:bodyPr/>
                    <a:lstStyle/>
                    <a:p>
                      <a:pPr algn="l"/>
                      <a:r>
                        <a:rPr lang="ru-RU" sz="1100" dirty="0" smtClean="0"/>
                        <a:t>82 710</a:t>
                      </a:r>
                      <a:endParaRPr lang="ru-RU" sz="1100" dirty="0"/>
                    </a:p>
                  </a:txBody>
                  <a:tcPr/>
                </a:tc>
                <a:tc>
                  <a:txBody>
                    <a:bodyPr/>
                    <a:lstStyle/>
                    <a:p>
                      <a:r>
                        <a:rPr lang="ru-RU" sz="1100" b="0" dirty="0" smtClean="0"/>
                        <a:t>121 032</a:t>
                      </a:r>
                      <a:endParaRPr lang="ru-RU" sz="1100" b="0" dirty="0"/>
                    </a:p>
                  </a:txBody>
                  <a:tcPr/>
                </a:tc>
                <a:extLst>
                  <a:ext uri="{0D108BD9-81ED-4DB2-BD59-A6C34878D82A}">
                    <a16:rowId xmlns="" xmlns:a16="http://schemas.microsoft.com/office/drawing/2014/main" val="10007"/>
                  </a:ext>
                </a:extLst>
              </a:tr>
              <a:tr h="318852">
                <a:tc>
                  <a:txBody>
                    <a:bodyPr/>
                    <a:lstStyle/>
                    <a:p>
                      <a:r>
                        <a:rPr lang="ru-RU" sz="1100" b="1" dirty="0"/>
                        <a:t>НАЦИОНАЛЬНАЯ ЭКОНОМИКА</a:t>
                      </a:r>
                    </a:p>
                  </a:txBody>
                  <a:tcPr/>
                </a:tc>
                <a:tc>
                  <a:txBody>
                    <a:bodyPr/>
                    <a:lstStyle/>
                    <a:p>
                      <a:r>
                        <a:rPr lang="ru-RU" sz="1100" b="1" dirty="0"/>
                        <a:t>04</a:t>
                      </a:r>
                    </a:p>
                  </a:txBody>
                  <a:tcPr/>
                </a:tc>
                <a:tc>
                  <a:txBody>
                    <a:bodyPr/>
                    <a:lstStyle/>
                    <a:p>
                      <a:r>
                        <a:rPr lang="ru-RU" sz="1100" b="1" dirty="0"/>
                        <a:t>00</a:t>
                      </a:r>
                    </a:p>
                  </a:txBody>
                  <a:tcPr/>
                </a:tc>
                <a:tc>
                  <a:txBody>
                    <a:bodyPr/>
                    <a:lstStyle/>
                    <a:p>
                      <a:r>
                        <a:rPr lang="ru-RU" sz="1100" b="1" dirty="0" smtClean="0"/>
                        <a:t>193 522</a:t>
                      </a:r>
                      <a:endParaRPr lang="ru-RU" sz="1100" b="1" dirty="0"/>
                    </a:p>
                  </a:txBody>
                  <a:tcPr/>
                </a:tc>
                <a:tc>
                  <a:txBody>
                    <a:bodyPr/>
                    <a:lstStyle/>
                    <a:p>
                      <a:r>
                        <a:rPr lang="ru-RU" sz="1100" b="1" dirty="0" smtClean="0"/>
                        <a:t>263</a:t>
                      </a:r>
                      <a:r>
                        <a:rPr lang="ru-RU" sz="1100" b="1" baseline="0" dirty="0" smtClean="0"/>
                        <a:t> </a:t>
                      </a:r>
                      <a:r>
                        <a:rPr lang="ru-RU" sz="1100" b="1" dirty="0" smtClean="0"/>
                        <a:t>067</a:t>
                      </a:r>
                      <a:endParaRPr lang="ru-RU" sz="1100" b="1" dirty="0"/>
                    </a:p>
                  </a:txBody>
                  <a:tcPr/>
                </a:tc>
                <a:tc>
                  <a:txBody>
                    <a:bodyPr/>
                    <a:lstStyle/>
                    <a:p>
                      <a:r>
                        <a:rPr lang="ru-RU" sz="1100" b="1" dirty="0" smtClean="0"/>
                        <a:t>112 414</a:t>
                      </a:r>
                      <a:endParaRPr lang="ru-RU" sz="1100" b="1" dirty="0"/>
                    </a:p>
                  </a:txBody>
                  <a:tcPr/>
                </a:tc>
                <a:extLst>
                  <a:ext uri="{0D108BD9-81ED-4DB2-BD59-A6C34878D82A}">
                    <a16:rowId xmlns="" xmlns:a16="http://schemas.microsoft.com/office/drawing/2014/main" val="10008"/>
                  </a:ext>
                </a:extLst>
              </a:tr>
              <a:tr h="289733">
                <a:tc>
                  <a:txBody>
                    <a:bodyPr/>
                    <a:lstStyle/>
                    <a:p>
                      <a:r>
                        <a:rPr lang="ru-RU" sz="1100" dirty="0"/>
                        <a:t>Сельское хозяйство и рыболовство</a:t>
                      </a:r>
                    </a:p>
                  </a:txBody>
                  <a:tcPr/>
                </a:tc>
                <a:tc>
                  <a:txBody>
                    <a:bodyPr/>
                    <a:lstStyle/>
                    <a:p>
                      <a:r>
                        <a:rPr lang="ru-RU" sz="1100" dirty="0"/>
                        <a:t>04</a:t>
                      </a:r>
                    </a:p>
                  </a:txBody>
                  <a:tcPr/>
                </a:tc>
                <a:tc>
                  <a:txBody>
                    <a:bodyPr/>
                    <a:lstStyle/>
                    <a:p>
                      <a:r>
                        <a:rPr lang="ru-RU" sz="1100" dirty="0"/>
                        <a:t>05</a:t>
                      </a:r>
                    </a:p>
                  </a:txBody>
                  <a:tcPr/>
                </a:tc>
                <a:tc>
                  <a:txBody>
                    <a:bodyPr/>
                    <a:lstStyle/>
                    <a:p>
                      <a:r>
                        <a:rPr lang="ru-RU" sz="1100" dirty="0" smtClean="0"/>
                        <a:t>8</a:t>
                      </a:r>
                      <a:r>
                        <a:rPr lang="ru-RU" sz="1100" baseline="0" dirty="0" smtClean="0"/>
                        <a:t> 654</a:t>
                      </a:r>
                      <a:endParaRPr lang="ru-RU" sz="1100" dirty="0"/>
                    </a:p>
                  </a:txBody>
                  <a:tcPr/>
                </a:tc>
                <a:tc>
                  <a:txBody>
                    <a:bodyPr/>
                    <a:lstStyle/>
                    <a:p>
                      <a:r>
                        <a:rPr lang="ru-RU" sz="1100" dirty="0" smtClean="0"/>
                        <a:t>8 926</a:t>
                      </a:r>
                      <a:endParaRPr lang="ru-RU" sz="1100" dirty="0"/>
                    </a:p>
                  </a:txBody>
                  <a:tcPr/>
                </a:tc>
                <a:tc>
                  <a:txBody>
                    <a:bodyPr/>
                    <a:lstStyle/>
                    <a:p>
                      <a:r>
                        <a:rPr lang="ru-RU" sz="1100" dirty="0" smtClean="0"/>
                        <a:t>9 209</a:t>
                      </a:r>
                      <a:endParaRPr lang="ru-RU" sz="1100" dirty="0"/>
                    </a:p>
                  </a:txBody>
                  <a:tcPr/>
                </a:tc>
                <a:extLst>
                  <a:ext uri="{0D108BD9-81ED-4DB2-BD59-A6C34878D82A}">
                    <a16:rowId xmlns="" xmlns:a16="http://schemas.microsoft.com/office/drawing/2014/main" val="10009"/>
                  </a:ext>
                </a:extLst>
              </a:tr>
              <a:tr h="361465">
                <a:tc>
                  <a:txBody>
                    <a:bodyPr/>
                    <a:lstStyle/>
                    <a:p>
                      <a:r>
                        <a:rPr lang="ru-RU" sz="1100" dirty="0"/>
                        <a:t>Дорожное хозяйство</a:t>
                      </a:r>
                    </a:p>
                  </a:txBody>
                  <a:tcPr/>
                </a:tc>
                <a:tc>
                  <a:txBody>
                    <a:bodyPr/>
                    <a:lstStyle/>
                    <a:p>
                      <a:r>
                        <a:rPr lang="ru-RU" sz="1100" dirty="0"/>
                        <a:t>04</a:t>
                      </a:r>
                    </a:p>
                  </a:txBody>
                  <a:tcPr/>
                </a:tc>
                <a:tc>
                  <a:txBody>
                    <a:bodyPr/>
                    <a:lstStyle/>
                    <a:p>
                      <a:r>
                        <a:rPr lang="ru-RU" sz="1100" dirty="0"/>
                        <a:t>09</a:t>
                      </a:r>
                    </a:p>
                  </a:txBody>
                  <a:tcPr/>
                </a:tc>
                <a:tc>
                  <a:txBody>
                    <a:bodyPr/>
                    <a:lstStyle/>
                    <a:p>
                      <a:r>
                        <a:rPr lang="ru-RU" sz="1100" dirty="0" smtClean="0"/>
                        <a:t>169 248</a:t>
                      </a:r>
                      <a:endParaRPr lang="ru-RU" sz="1100" dirty="0"/>
                    </a:p>
                  </a:txBody>
                  <a:tcPr/>
                </a:tc>
                <a:tc>
                  <a:txBody>
                    <a:bodyPr/>
                    <a:lstStyle/>
                    <a:p>
                      <a:r>
                        <a:rPr lang="ru-RU" sz="1100" dirty="0" smtClean="0"/>
                        <a:t>251 121</a:t>
                      </a:r>
                      <a:endParaRPr lang="ru-RU" sz="1100" dirty="0"/>
                    </a:p>
                  </a:txBody>
                  <a:tcPr/>
                </a:tc>
                <a:tc>
                  <a:txBody>
                    <a:bodyPr/>
                    <a:lstStyle/>
                    <a:p>
                      <a:r>
                        <a:rPr lang="ru-RU" sz="1100" dirty="0" smtClean="0"/>
                        <a:t>100 185</a:t>
                      </a:r>
                      <a:endParaRPr lang="ru-RU" sz="1100" dirty="0"/>
                    </a:p>
                  </a:txBody>
                  <a:tcPr/>
                </a:tc>
                <a:extLst>
                  <a:ext uri="{0D108BD9-81ED-4DB2-BD59-A6C34878D82A}">
                    <a16:rowId xmlns="" xmlns:a16="http://schemas.microsoft.com/office/drawing/2014/main" val="10010"/>
                  </a:ext>
                </a:extLst>
              </a:tr>
              <a:tr h="361465">
                <a:tc>
                  <a:txBody>
                    <a:bodyPr/>
                    <a:lstStyle/>
                    <a:p>
                      <a:r>
                        <a:rPr lang="ru-RU" sz="1100" dirty="0"/>
                        <a:t>Другие</a:t>
                      </a:r>
                      <a:r>
                        <a:rPr lang="ru-RU" sz="1100" baseline="0" dirty="0"/>
                        <a:t> вопросы в области национальной экономики</a:t>
                      </a:r>
                      <a:endParaRPr lang="ru-RU" sz="1100" dirty="0"/>
                    </a:p>
                  </a:txBody>
                  <a:tcPr/>
                </a:tc>
                <a:tc>
                  <a:txBody>
                    <a:bodyPr/>
                    <a:lstStyle/>
                    <a:p>
                      <a:r>
                        <a:rPr lang="ru-RU" sz="1100" dirty="0"/>
                        <a:t>04</a:t>
                      </a:r>
                    </a:p>
                  </a:txBody>
                  <a:tcPr/>
                </a:tc>
                <a:tc>
                  <a:txBody>
                    <a:bodyPr/>
                    <a:lstStyle/>
                    <a:p>
                      <a:r>
                        <a:rPr lang="ru-RU" sz="1100" dirty="0"/>
                        <a:t>12</a:t>
                      </a:r>
                    </a:p>
                  </a:txBody>
                  <a:tcPr/>
                </a:tc>
                <a:tc>
                  <a:txBody>
                    <a:bodyPr/>
                    <a:lstStyle/>
                    <a:p>
                      <a:r>
                        <a:rPr lang="ru-RU" sz="1100" dirty="0" smtClean="0"/>
                        <a:t>15 620</a:t>
                      </a:r>
                      <a:endParaRPr lang="ru-RU" sz="1100" dirty="0"/>
                    </a:p>
                  </a:txBody>
                  <a:tcPr/>
                </a:tc>
                <a:tc>
                  <a:txBody>
                    <a:bodyPr/>
                    <a:lstStyle/>
                    <a:p>
                      <a:r>
                        <a:rPr lang="ru-RU" sz="1100" dirty="0" smtClean="0"/>
                        <a:t>3 020</a:t>
                      </a:r>
                      <a:endParaRPr lang="ru-RU" sz="1100" dirty="0"/>
                    </a:p>
                  </a:txBody>
                  <a:tcPr/>
                </a:tc>
                <a:tc>
                  <a:txBody>
                    <a:bodyPr/>
                    <a:lstStyle/>
                    <a:p>
                      <a:r>
                        <a:rPr lang="ru-RU" sz="1100" dirty="0" smtClean="0"/>
                        <a:t>3 020</a:t>
                      </a:r>
                      <a:endParaRPr lang="ru-RU" sz="1100" dirty="0"/>
                    </a:p>
                  </a:txBody>
                  <a:tcPr/>
                </a:tc>
                <a:extLst>
                  <a:ext uri="{0D108BD9-81ED-4DB2-BD59-A6C34878D82A}">
                    <a16:rowId xmlns="" xmlns:a16="http://schemas.microsoft.com/office/drawing/2014/main" val="10011"/>
                  </a:ext>
                </a:extLst>
              </a:tr>
              <a:tr h="361465">
                <a:tc>
                  <a:txBody>
                    <a:bodyPr/>
                    <a:lstStyle/>
                    <a:p>
                      <a:r>
                        <a:rPr lang="ru-RU" sz="1100" b="1" dirty="0"/>
                        <a:t>ЖИЛИЩНО-КОММУНАЛЬНОЕ ХОЗЯЙСТВО</a:t>
                      </a:r>
                    </a:p>
                  </a:txBody>
                  <a:tcPr/>
                </a:tc>
                <a:tc>
                  <a:txBody>
                    <a:bodyPr/>
                    <a:lstStyle/>
                    <a:p>
                      <a:r>
                        <a:rPr lang="ru-RU" sz="1100" b="1" dirty="0"/>
                        <a:t>05</a:t>
                      </a:r>
                    </a:p>
                  </a:txBody>
                  <a:tcPr/>
                </a:tc>
                <a:tc>
                  <a:txBody>
                    <a:bodyPr/>
                    <a:lstStyle/>
                    <a:p>
                      <a:r>
                        <a:rPr lang="ru-RU" sz="1100" b="1" dirty="0"/>
                        <a:t>00</a:t>
                      </a:r>
                    </a:p>
                  </a:txBody>
                  <a:tcPr/>
                </a:tc>
                <a:tc>
                  <a:txBody>
                    <a:bodyPr/>
                    <a:lstStyle/>
                    <a:p>
                      <a:r>
                        <a:rPr lang="ru-RU" sz="1100" b="1" dirty="0" smtClean="0"/>
                        <a:t>226</a:t>
                      </a:r>
                      <a:r>
                        <a:rPr lang="ru-RU" sz="1100" b="1" baseline="0" dirty="0" smtClean="0"/>
                        <a:t> 267</a:t>
                      </a:r>
                      <a:endParaRPr lang="ru-RU" sz="1100" b="1" dirty="0"/>
                    </a:p>
                  </a:txBody>
                  <a:tcPr/>
                </a:tc>
                <a:tc>
                  <a:txBody>
                    <a:bodyPr/>
                    <a:lstStyle/>
                    <a:p>
                      <a:r>
                        <a:rPr lang="ru-RU" sz="1100" b="1" dirty="0" smtClean="0"/>
                        <a:t>18 232</a:t>
                      </a:r>
                      <a:endParaRPr lang="ru-RU" sz="1100" b="1" dirty="0"/>
                    </a:p>
                  </a:txBody>
                  <a:tcPr/>
                </a:tc>
                <a:tc>
                  <a:txBody>
                    <a:bodyPr/>
                    <a:lstStyle/>
                    <a:p>
                      <a:r>
                        <a:rPr lang="ru-RU" sz="1100" b="1" dirty="0" smtClean="0"/>
                        <a:t>50</a:t>
                      </a:r>
                      <a:endParaRPr lang="ru-RU" sz="1100" b="1" dirty="0"/>
                    </a:p>
                  </a:txBody>
                  <a:tcPr/>
                </a:tc>
                <a:extLst>
                  <a:ext uri="{0D108BD9-81ED-4DB2-BD59-A6C34878D82A}">
                    <a16:rowId xmlns="" xmlns:a16="http://schemas.microsoft.com/office/drawing/2014/main" val="10012"/>
                  </a:ext>
                </a:extLst>
              </a:tr>
              <a:tr h="361465">
                <a:tc>
                  <a:txBody>
                    <a:bodyPr/>
                    <a:lstStyle/>
                    <a:p>
                      <a:r>
                        <a:rPr lang="ru-RU" sz="1100" dirty="0"/>
                        <a:t>Благоустройство</a:t>
                      </a:r>
                    </a:p>
                  </a:txBody>
                  <a:tcPr/>
                </a:tc>
                <a:tc>
                  <a:txBody>
                    <a:bodyPr/>
                    <a:lstStyle/>
                    <a:p>
                      <a:r>
                        <a:rPr lang="ru-RU" sz="1100" dirty="0"/>
                        <a:t>05</a:t>
                      </a:r>
                    </a:p>
                  </a:txBody>
                  <a:tcPr/>
                </a:tc>
                <a:tc>
                  <a:txBody>
                    <a:bodyPr/>
                    <a:lstStyle/>
                    <a:p>
                      <a:r>
                        <a:rPr lang="ru-RU" sz="1100" dirty="0"/>
                        <a:t>03</a:t>
                      </a:r>
                    </a:p>
                  </a:txBody>
                  <a:tcPr/>
                </a:tc>
                <a:tc>
                  <a:txBody>
                    <a:bodyPr/>
                    <a:lstStyle/>
                    <a:p>
                      <a:r>
                        <a:rPr lang="ru-RU" sz="1100" dirty="0" smtClean="0"/>
                        <a:t>15202</a:t>
                      </a:r>
                      <a:endParaRPr lang="ru-RU" sz="1100" dirty="0"/>
                    </a:p>
                  </a:txBody>
                  <a:tcPr/>
                </a:tc>
                <a:tc>
                  <a:txBody>
                    <a:bodyPr/>
                    <a:lstStyle/>
                    <a:p>
                      <a:r>
                        <a:rPr lang="ru-RU" sz="1100" dirty="0" smtClean="0"/>
                        <a:t>18</a:t>
                      </a:r>
                      <a:r>
                        <a:rPr lang="ru-RU" sz="1100" baseline="0" dirty="0" smtClean="0"/>
                        <a:t> 232</a:t>
                      </a:r>
                      <a:endParaRPr lang="ru-RU" sz="1100" dirty="0"/>
                    </a:p>
                  </a:txBody>
                  <a:tcPr/>
                </a:tc>
                <a:tc>
                  <a:txBody>
                    <a:bodyPr/>
                    <a:lstStyle/>
                    <a:p>
                      <a:r>
                        <a:rPr lang="ru-RU" sz="1100" dirty="0" smtClean="0"/>
                        <a:t>50</a:t>
                      </a:r>
                      <a:endParaRPr lang="ru-RU" sz="1100" dirty="0"/>
                    </a:p>
                  </a:txBody>
                  <a:tcPr/>
                </a:tc>
                <a:extLst>
                  <a:ext uri="{0D108BD9-81ED-4DB2-BD59-A6C34878D82A}">
                    <a16:rowId xmlns="" xmlns:a16="http://schemas.microsoft.com/office/drawing/2014/main" val="10013"/>
                  </a:ext>
                </a:extLst>
              </a:tr>
              <a:tr h="361465">
                <a:tc>
                  <a:txBody>
                    <a:bodyPr/>
                    <a:lstStyle/>
                    <a:p>
                      <a:r>
                        <a:rPr lang="ru-RU" sz="1100" dirty="0" smtClean="0"/>
                        <a:t>Коммунальное хозяйство</a:t>
                      </a:r>
                      <a:endParaRPr lang="ru-RU" sz="1100" dirty="0"/>
                    </a:p>
                  </a:txBody>
                  <a:tcPr/>
                </a:tc>
                <a:tc>
                  <a:txBody>
                    <a:bodyPr/>
                    <a:lstStyle/>
                    <a:p>
                      <a:r>
                        <a:rPr lang="ru-RU" sz="1100" dirty="0" smtClean="0"/>
                        <a:t>05</a:t>
                      </a:r>
                      <a:endParaRPr lang="ru-RU" sz="1100" dirty="0"/>
                    </a:p>
                  </a:txBody>
                  <a:tcPr/>
                </a:tc>
                <a:tc>
                  <a:txBody>
                    <a:bodyPr/>
                    <a:lstStyle/>
                    <a:p>
                      <a:r>
                        <a:rPr lang="ru-RU" sz="1100" dirty="0" smtClean="0"/>
                        <a:t>12</a:t>
                      </a:r>
                      <a:endParaRPr lang="ru-RU" sz="1100" dirty="0"/>
                    </a:p>
                  </a:txBody>
                  <a:tcPr/>
                </a:tc>
                <a:tc>
                  <a:txBody>
                    <a:bodyPr/>
                    <a:lstStyle/>
                    <a:p>
                      <a:r>
                        <a:rPr lang="ru-RU" sz="1100" dirty="0" smtClean="0"/>
                        <a:t>211 065</a:t>
                      </a:r>
                      <a:endParaRPr lang="ru-RU" sz="1100" dirty="0"/>
                    </a:p>
                  </a:txBody>
                  <a:tcPr/>
                </a:tc>
                <a:tc>
                  <a:txBody>
                    <a:bodyPr/>
                    <a:lstStyle/>
                    <a:p>
                      <a:r>
                        <a:rPr lang="ru-RU" sz="1100" dirty="0" smtClean="0"/>
                        <a:t>0</a:t>
                      </a:r>
                      <a:endParaRPr lang="ru-RU" sz="1100" dirty="0"/>
                    </a:p>
                  </a:txBody>
                  <a:tcPr/>
                </a:tc>
                <a:tc>
                  <a:txBody>
                    <a:bodyPr/>
                    <a:lstStyle/>
                    <a:p>
                      <a:r>
                        <a:rPr lang="ru-RU" sz="1100" dirty="0" smtClean="0"/>
                        <a:t>0</a:t>
                      </a:r>
                      <a:endParaRPr lang="ru-RU" sz="1100" dirty="0"/>
                    </a:p>
                  </a:txBody>
                  <a:tcPr/>
                </a:tc>
              </a:tr>
            </a:tbl>
          </a:graphicData>
        </a:graphic>
      </p:graphicFrame>
    </p:spTree>
    <p:extLst>
      <p:ext uri="{BB962C8B-B14F-4D97-AF65-F5344CB8AC3E}">
        <p14:creationId xmlns:p14="http://schemas.microsoft.com/office/powerpoint/2010/main" val="137634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6512511" cy="360040"/>
          </a:xfrm>
        </p:spPr>
        <p:txBody>
          <a:bodyPr>
            <a:normAutofit/>
          </a:bodyPr>
          <a:lstStyle/>
          <a:p>
            <a:pPr algn="ctr"/>
            <a:r>
              <a:rPr lang="ru-RU" sz="1600" dirty="0"/>
              <a:t>СОДЕРЖАНИЕ:</a:t>
            </a:r>
          </a:p>
        </p:txBody>
      </p:sp>
      <p:sp>
        <p:nvSpPr>
          <p:cNvPr id="3" name="Объект 2"/>
          <p:cNvSpPr>
            <a:spLocks noGrp="1"/>
          </p:cNvSpPr>
          <p:nvPr>
            <p:ph idx="1"/>
          </p:nvPr>
        </p:nvSpPr>
        <p:spPr>
          <a:xfrm>
            <a:off x="539552" y="620688"/>
            <a:ext cx="8352928" cy="5976664"/>
          </a:xfrm>
        </p:spPr>
        <p:txBody>
          <a:bodyPr>
            <a:normAutofit fontScale="85000" lnSpcReduction="10000"/>
          </a:bodyPr>
          <a:lstStyle/>
          <a:p>
            <a:pPr algn="just"/>
            <a:r>
              <a:rPr lang="ru-RU" sz="1400" b="1" dirty="0"/>
              <a:t>Введение</a:t>
            </a:r>
            <a:r>
              <a:rPr lang="ru-RU" sz="1400" b="1" dirty="0" smtClean="0"/>
              <a:t>……………………………………………………………………………………………………………….………3</a:t>
            </a:r>
            <a:endParaRPr lang="ru-RU" sz="1400" b="1" dirty="0"/>
          </a:p>
          <a:p>
            <a:pPr algn="just"/>
            <a:r>
              <a:rPr lang="ru-RU" sz="1400" dirty="0"/>
              <a:t>Стадии бюджета</a:t>
            </a:r>
            <a:r>
              <a:rPr lang="ru-RU" sz="1400" dirty="0" smtClean="0"/>
              <a:t>………………………………………………………………………………………..……………………...</a:t>
            </a:r>
            <a:r>
              <a:rPr lang="ru-RU" sz="1400" dirty="0"/>
              <a:t>3</a:t>
            </a:r>
          </a:p>
          <a:p>
            <a:pPr algn="just"/>
            <a:r>
              <a:rPr lang="ru-RU" sz="1400" dirty="0"/>
              <a:t>Основные показатели по всем отраслям экономики</a:t>
            </a:r>
            <a:r>
              <a:rPr lang="ru-RU" sz="1400" dirty="0" smtClean="0"/>
              <a:t>……………………………………………………………….…...</a:t>
            </a:r>
            <a:r>
              <a:rPr lang="ru-RU" sz="1400" dirty="0"/>
              <a:t>4</a:t>
            </a:r>
          </a:p>
          <a:p>
            <a:pPr algn="just"/>
            <a:r>
              <a:rPr lang="ru-RU" sz="1400" dirty="0"/>
              <a:t>Основные термины</a:t>
            </a:r>
            <a:r>
              <a:rPr lang="ru-RU" sz="1400" dirty="0" smtClean="0"/>
              <a:t>…………………………………………………………………………………………….………….…..6</a:t>
            </a:r>
            <a:endParaRPr lang="ru-RU" sz="1400" dirty="0"/>
          </a:p>
          <a:p>
            <a:pPr algn="just"/>
            <a:r>
              <a:rPr lang="ru-RU" sz="1400" dirty="0"/>
              <a:t>Основные параметры бюджета МО «Тахтамукайский район</a:t>
            </a:r>
            <a:r>
              <a:rPr lang="ru-RU" sz="1400" dirty="0" smtClean="0"/>
              <a:t>»…………………………………….…………………..7</a:t>
            </a:r>
            <a:endParaRPr lang="ru-RU" sz="1400" dirty="0"/>
          </a:p>
          <a:p>
            <a:pPr algn="just"/>
            <a:r>
              <a:rPr lang="ru-RU" sz="1400" b="1" dirty="0"/>
              <a:t>Доходы бюджета МО «Тахтамукайский район</a:t>
            </a:r>
            <a:r>
              <a:rPr lang="ru-RU" sz="1400" b="1" dirty="0" smtClean="0"/>
              <a:t>»……………………………………….…….…………………..…...</a:t>
            </a:r>
            <a:r>
              <a:rPr lang="ru-RU" sz="1400" b="1" dirty="0"/>
              <a:t>8</a:t>
            </a:r>
          </a:p>
          <a:p>
            <a:pPr algn="just"/>
            <a:r>
              <a:rPr lang="ru-RU" sz="1400" dirty="0"/>
              <a:t>Структура доходов </a:t>
            </a:r>
            <a:r>
              <a:rPr lang="ru-RU" sz="1400" dirty="0" smtClean="0"/>
              <a:t>……………………………………………………………………………………….…………………10</a:t>
            </a:r>
            <a:endParaRPr lang="ru-RU" sz="1400" dirty="0"/>
          </a:p>
          <a:p>
            <a:pPr algn="just"/>
            <a:r>
              <a:rPr lang="ru-RU" sz="1400" dirty="0"/>
              <a:t>Сведения о межбюджетных трансфертах, поступающих в бюджет муниципального </a:t>
            </a:r>
            <a:r>
              <a:rPr lang="ru-RU" sz="1400" dirty="0" smtClean="0"/>
              <a:t>образования……….13-15</a:t>
            </a:r>
            <a:endParaRPr lang="ru-RU" sz="1400" dirty="0"/>
          </a:p>
          <a:p>
            <a:pPr algn="just"/>
            <a:r>
              <a:rPr lang="ru-RU" sz="1400" dirty="0"/>
              <a:t>Муниципальный долг……………………………………………………………………………….………………….……</a:t>
            </a:r>
            <a:r>
              <a:rPr lang="ru-RU" sz="1400" dirty="0" smtClean="0"/>
              <a:t>16</a:t>
            </a:r>
            <a:endParaRPr lang="ru-RU" sz="1400" dirty="0"/>
          </a:p>
          <a:p>
            <a:pPr algn="just"/>
            <a:r>
              <a:rPr lang="ru-RU" sz="1400" b="1" dirty="0"/>
              <a:t>Расходы бюджета МО «Тахтамукайский район</a:t>
            </a:r>
            <a:r>
              <a:rPr lang="ru-RU" sz="1400" b="1" dirty="0" smtClean="0"/>
              <a:t>»…………………………………………………….…………...…17</a:t>
            </a:r>
            <a:endParaRPr lang="ru-RU" sz="1400" b="1" dirty="0"/>
          </a:p>
          <a:p>
            <a:pPr algn="just"/>
            <a:r>
              <a:rPr lang="ru-RU" sz="1400" dirty="0"/>
              <a:t>Динамика объема расходов  бюджета </a:t>
            </a:r>
            <a:r>
              <a:rPr lang="ru-RU" sz="1400" dirty="0" smtClean="0"/>
              <a:t>……..…………………………………………………………..……….……….17</a:t>
            </a:r>
            <a:endParaRPr lang="ru-RU" sz="1400" dirty="0"/>
          </a:p>
          <a:p>
            <a:pPr algn="just"/>
            <a:r>
              <a:rPr lang="ru-RU" sz="1400" dirty="0"/>
              <a:t>Основные направления расходов бюджета</a:t>
            </a:r>
            <a:r>
              <a:rPr lang="ru-RU" sz="1400" dirty="0" smtClean="0"/>
              <a:t>……………………………………………………………..……………...18</a:t>
            </a:r>
            <a:endParaRPr lang="ru-RU" sz="1400" dirty="0"/>
          </a:p>
          <a:p>
            <a:pPr algn="just"/>
            <a:r>
              <a:rPr lang="ru-RU" sz="1400" dirty="0"/>
              <a:t>Распределение расходов бюджета</a:t>
            </a:r>
            <a:r>
              <a:rPr lang="ru-RU" sz="1400" dirty="0" smtClean="0"/>
              <a:t>…………………………………………………………………….…….………..19-20</a:t>
            </a:r>
            <a:endParaRPr lang="ru-RU" sz="1400" dirty="0"/>
          </a:p>
          <a:p>
            <a:pPr algn="just"/>
            <a:r>
              <a:rPr lang="ru-RU" sz="1400" dirty="0"/>
              <a:t>Соотношение программных и непрограммных расходов бюджета</a:t>
            </a:r>
            <a:r>
              <a:rPr lang="ru-RU" sz="1400" dirty="0" smtClean="0"/>
              <a:t>…………………………………………...…....21</a:t>
            </a:r>
            <a:endParaRPr lang="ru-RU" sz="1400" dirty="0"/>
          </a:p>
          <a:p>
            <a:pPr algn="just"/>
            <a:r>
              <a:rPr lang="ru-RU" sz="1400" dirty="0"/>
              <a:t>Перечень муниципальных программ</a:t>
            </a:r>
            <a:r>
              <a:rPr lang="ru-RU" sz="1400" dirty="0" smtClean="0"/>
              <a:t>……………………………………………………………………….…………22-50</a:t>
            </a:r>
            <a:endParaRPr lang="ru-RU" sz="1400" dirty="0"/>
          </a:p>
          <a:p>
            <a:pPr algn="just"/>
            <a:r>
              <a:rPr lang="ru-RU" sz="1400" dirty="0"/>
              <a:t>Перечень ведомственных программ</a:t>
            </a:r>
            <a:r>
              <a:rPr lang="ru-RU" sz="1400" dirty="0" smtClean="0"/>
              <a:t>…………………………………………………………………………….       51-59</a:t>
            </a:r>
            <a:endParaRPr lang="ru-RU" sz="1400" dirty="0"/>
          </a:p>
          <a:p>
            <a:pPr algn="just"/>
            <a:r>
              <a:rPr lang="ru-RU" sz="1400" dirty="0"/>
              <a:t>Общественно-значимые проекты</a:t>
            </a:r>
            <a:r>
              <a:rPr lang="ru-RU" sz="1400" dirty="0" smtClean="0"/>
              <a:t>………………………………………………………………………………….…..…60</a:t>
            </a:r>
            <a:endParaRPr lang="ru-RU" sz="1400" dirty="0"/>
          </a:p>
          <a:p>
            <a:pPr algn="just"/>
            <a:r>
              <a:rPr lang="ru-RU" sz="1400" dirty="0"/>
              <a:t>Объем социальных расходов бюджета</a:t>
            </a:r>
            <a:r>
              <a:rPr lang="ru-RU" sz="1400" dirty="0" smtClean="0"/>
              <a:t>……………………………………………………………………..………..…61</a:t>
            </a:r>
            <a:endParaRPr lang="ru-RU" sz="1400" dirty="0"/>
          </a:p>
          <a:p>
            <a:pPr algn="just"/>
            <a:r>
              <a:rPr lang="ru-RU" sz="1400" dirty="0"/>
              <a:t>Информация о расходах бюджета с учетом интересов  целевых групп</a:t>
            </a:r>
            <a:r>
              <a:rPr lang="ru-RU" sz="1400" dirty="0" smtClean="0"/>
              <a:t>………………………………………...…62</a:t>
            </a:r>
            <a:endParaRPr lang="ru-RU" sz="1400" dirty="0"/>
          </a:p>
          <a:p>
            <a:pPr algn="just"/>
            <a:r>
              <a:rPr lang="ru-RU" sz="1400" dirty="0"/>
              <a:t>Глоссарий</a:t>
            </a:r>
            <a:r>
              <a:rPr lang="ru-RU" sz="1400" dirty="0" smtClean="0"/>
              <a:t>……………………………………………………………………………………………………………........63-73</a:t>
            </a:r>
            <a:endParaRPr lang="ru-RU" sz="1400" dirty="0"/>
          </a:p>
          <a:p>
            <a:pPr algn="just"/>
            <a:endParaRPr lang="ru-RU" sz="1400" b="1" dirty="0"/>
          </a:p>
          <a:p>
            <a:endParaRPr lang="ru-RU" sz="1400" dirty="0"/>
          </a:p>
          <a:p>
            <a:endParaRPr lang="ru-RU" sz="1400" dirty="0"/>
          </a:p>
        </p:txBody>
      </p:sp>
    </p:spTree>
    <p:extLst>
      <p:ext uri="{BB962C8B-B14F-4D97-AF65-F5344CB8AC3E}">
        <p14:creationId xmlns:p14="http://schemas.microsoft.com/office/powerpoint/2010/main" val="4068698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683537214"/>
              </p:ext>
            </p:extLst>
          </p:nvPr>
        </p:nvGraphicFramePr>
        <p:xfrm>
          <a:off x="107504" y="33214"/>
          <a:ext cx="8784976" cy="6751978"/>
        </p:xfrm>
        <a:graphic>
          <a:graphicData uri="http://schemas.openxmlformats.org/drawingml/2006/table">
            <a:tbl>
              <a:tblPr firstRow="1" bandRow="1">
                <a:tableStyleId>{5C22544A-7EE6-4342-B048-85BDC9FD1C3A}</a:tableStyleId>
              </a:tblPr>
              <a:tblGrid>
                <a:gridCol w="4824536">
                  <a:extLst>
                    <a:ext uri="{9D8B030D-6E8A-4147-A177-3AD203B41FA5}">
                      <a16:colId xmlns="" xmlns:a16="http://schemas.microsoft.com/office/drawing/2014/main" val="20000"/>
                    </a:ext>
                  </a:extLst>
                </a:gridCol>
                <a:gridCol w="720080">
                  <a:extLst>
                    <a:ext uri="{9D8B030D-6E8A-4147-A177-3AD203B41FA5}">
                      <a16:colId xmlns="" xmlns:a16="http://schemas.microsoft.com/office/drawing/2014/main" val="20001"/>
                    </a:ext>
                  </a:extLst>
                </a:gridCol>
                <a:gridCol w="656545">
                  <a:extLst>
                    <a:ext uri="{9D8B030D-6E8A-4147-A177-3AD203B41FA5}">
                      <a16:colId xmlns="" xmlns:a16="http://schemas.microsoft.com/office/drawing/2014/main" val="20002"/>
                    </a:ext>
                  </a:extLst>
                </a:gridCol>
                <a:gridCol w="855623">
                  <a:extLst>
                    <a:ext uri="{9D8B030D-6E8A-4147-A177-3AD203B41FA5}">
                      <a16:colId xmlns="" xmlns:a16="http://schemas.microsoft.com/office/drawing/2014/main" val="20003"/>
                    </a:ext>
                  </a:extLst>
                </a:gridCol>
                <a:gridCol w="878034">
                  <a:extLst>
                    <a:ext uri="{9D8B030D-6E8A-4147-A177-3AD203B41FA5}">
                      <a16:colId xmlns="" xmlns:a16="http://schemas.microsoft.com/office/drawing/2014/main" val="20004"/>
                    </a:ext>
                  </a:extLst>
                </a:gridCol>
                <a:gridCol w="850158">
                  <a:extLst>
                    <a:ext uri="{9D8B030D-6E8A-4147-A177-3AD203B41FA5}">
                      <a16:colId xmlns="" xmlns:a16="http://schemas.microsoft.com/office/drawing/2014/main" val="20005"/>
                    </a:ext>
                  </a:extLst>
                </a:gridCol>
              </a:tblGrid>
              <a:tr h="144016">
                <a:tc>
                  <a:txBody>
                    <a:bodyPr/>
                    <a:lstStyle/>
                    <a:p>
                      <a:pPr algn="ctr"/>
                      <a:r>
                        <a:rPr lang="ru-RU" sz="1000" dirty="0"/>
                        <a:t>Наименование</a:t>
                      </a:r>
                    </a:p>
                  </a:txBody>
                  <a:tcPr/>
                </a:tc>
                <a:tc>
                  <a:txBody>
                    <a:bodyPr/>
                    <a:lstStyle/>
                    <a:p>
                      <a:pPr algn="ctr"/>
                      <a:r>
                        <a:rPr lang="ru-RU" sz="1000" dirty="0"/>
                        <a:t>Раздел</a:t>
                      </a:r>
                    </a:p>
                  </a:txBody>
                  <a:tcPr/>
                </a:tc>
                <a:tc>
                  <a:txBody>
                    <a:bodyPr/>
                    <a:lstStyle/>
                    <a:p>
                      <a:pPr algn="ctr"/>
                      <a:r>
                        <a:rPr lang="ru-RU" sz="1000" dirty="0" err="1"/>
                        <a:t>Подр</a:t>
                      </a:r>
                      <a:r>
                        <a:rPr lang="ru-RU" sz="1000" dirty="0"/>
                        <a:t>.</a:t>
                      </a:r>
                    </a:p>
                  </a:txBody>
                  <a:tcPr/>
                </a:tc>
                <a:tc>
                  <a:txBody>
                    <a:bodyPr/>
                    <a:lstStyle/>
                    <a:p>
                      <a:pPr algn="ctr"/>
                      <a:r>
                        <a:rPr lang="ru-RU" sz="1000" dirty="0" smtClean="0"/>
                        <a:t>2023 </a:t>
                      </a:r>
                      <a:r>
                        <a:rPr lang="ru-RU" sz="1000" dirty="0"/>
                        <a:t>г.</a:t>
                      </a:r>
                    </a:p>
                  </a:txBody>
                  <a:tcPr/>
                </a:tc>
                <a:tc>
                  <a:txBody>
                    <a:bodyPr/>
                    <a:lstStyle/>
                    <a:p>
                      <a:pPr algn="ctr"/>
                      <a:r>
                        <a:rPr lang="ru-RU" sz="1000" dirty="0" smtClean="0"/>
                        <a:t>2024 </a:t>
                      </a:r>
                      <a:r>
                        <a:rPr lang="ru-RU" sz="1000" dirty="0"/>
                        <a:t>г.</a:t>
                      </a:r>
                    </a:p>
                  </a:txBody>
                  <a:tcPr/>
                </a:tc>
                <a:tc>
                  <a:txBody>
                    <a:bodyPr/>
                    <a:lstStyle/>
                    <a:p>
                      <a:pPr algn="ctr"/>
                      <a:r>
                        <a:rPr lang="ru-RU" sz="1000" dirty="0" smtClean="0"/>
                        <a:t>2025 </a:t>
                      </a:r>
                      <a:r>
                        <a:rPr lang="ru-RU" sz="1000" dirty="0"/>
                        <a:t>г.</a:t>
                      </a:r>
                    </a:p>
                  </a:txBody>
                  <a:tcPr/>
                </a:tc>
                <a:extLst>
                  <a:ext uri="{0D108BD9-81ED-4DB2-BD59-A6C34878D82A}">
                    <a16:rowId xmlns="" xmlns:a16="http://schemas.microsoft.com/office/drawing/2014/main" val="10000"/>
                  </a:ext>
                </a:extLst>
              </a:tr>
              <a:tr h="288032">
                <a:tc>
                  <a:txBody>
                    <a:bodyPr/>
                    <a:lstStyle/>
                    <a:p>
                      <a:r>
                        <a:rPr lang="ru-RU" sz="1000" b="1" dirty="0"/>
                        <a:t>ОБРАЗОВАНИЕ</a:t>
                      </a:r>
                    </a:p>
                  </a:txBody>
                  <a:tcPr/>
                </a:tc>
                <a:tc>
                  <a:txBody>
                    <a:bodyPr/>
                    <a:lstStyle/>
                    <a:p>
                      <a:r>
                        <a:rPr lang="ru-RU" sz="1000" b="1" dirty="0"/>
                        <a:t>07</a:t>
                      </a:r>
                    </a:p>
                  </a:txBody>
                  <a:tcPr/>
                </a:tc>
                <a:tc>
                  <a:txBody>
                    <a:bodyPr/>
                    <a:lstStyle/>
                    <a:p>
                      <a:r>
                        <a:rPr lang="ru-RU" sz="1000" b="1" dirty="0"/>
                        <a:t>00</a:t>
                      </a:r>
                    </a:p>
                  </a:txBody>
                  <a:tcPr/>
                </a:tc>
                <a:tc>
                  <a:txBody>
                    <a:bodyPr/>
                    <a:lstStyle/>
                    <a:p>
                      <a:r>
                        <a:rPr lang="ru-RU" sz="1000" b="1" dirty="0" smtClean="0"/>
                        <a:t>4 123 298</a:t>
                      </a:r>
                      <a:endParaRPr lang="ru-RU" sz="1000" b="1" dirty="0"/>
                    </a:p>
                  </a:txBody>
                  <a:tcPr/>
                </a:tc>
                <a:tc>
                  <a:txBody>
                    <a:bodyPr/>
                    <a:lstStyle/>
                    <a:p>
                      <a:pPr algn="l"/>
                      <a:r>
                        <a:rPr lang="ru-RU" sz="1000" b="1" dirty="0" smtClean="0"/>
                        <a:t>1 562 000</a:t>
                      </a:r>
                      <a:endParaRPr lang="ru-RU" sz="1000" b="1" dirty="0"/>
                    </a:p>
                  </a:txBody>
                  <a:tcPr/>
                </a:tc>
                <a:tc>
                  <a:txBody>
                    <a:bodyPr/>
                    <a:lstStyle/>
                    <a:p>
                      <a:pPr algn="l"/>
                      <a:r>
                        <a:rPr lang="ru-RU" sz="1000" b="1" dirty="0" smtClean="0"/>
                        <a:t>1 662 433</a:t>
                      </a:r>
                      <a:endParaRPr lang="ru-RU" sz="1000" b="1" dirty="0"/>
                    </a:p>
                  </a:txBody>
                  <a:tcPr/>
                </a:tc>
                <a:extLst>
                  <a:ext uri="{0D108BD9-81ED-4DB2-BD59-A6C34878D82A}">
                    <a16:rowId xmlns="" xmlns:a16="http://schemas.microsoft.com/office/drawing/2014/main" val="10001"/>
                  </a:ext>
                </a:extLst>
              </a:tr>
              <a:tr h="216024">
                <a:tc>
                  <a:txBody>
                    <a:bodyPr/>
                    <a:lstStyle/>
                    <a:p>
                      <a:r>
                        <a:rPr lang="ru-RU" sz="1000" b="0" dirty="0"/>
                        <a:t>Дошкольное</a:t>
                      </a:r>
                      <a:r>
                        <a:rPr lang="ru-RU" sz="1000" b="0" baseline="0" dirty="0"/>
                        <a:t> образование</a:t>
                      </a:r>
                      <a:endParaRPr lang="ru-RU" sz="1000" b="0" dirty="0"/>
                    </a:p>
                  </a:txBody>
                  <a:tcPr/>
                </a:tc>
                <a:tc>
                  <a:txBody>
                    <a:bodyPr/>
                    <a:lstStyle/>
                    <a:p>
                      <a:r>
                        <a:rPr lang="ru-RU" sz="1000" dirty="0"/>
                        <a:t>07</a:t>
                      </a:r>
                    </a:p>
                  </a:txBody>
                  <a:tcPr/>
                </a:tc>
                <a:tc>
                  <a:txBody>
                    <a:bodyPr/>
                    <a:lstStyle/>
                    <a:p>
                      <a:r>
                        <a:rPr lang="ru-RU" sz="1000" dirty="0"/>
                        <a:t>01</a:t>
                      </a:r>
                    </a:p>
                  </a:txBody>
                  <a:tcPr/>
                </a:tc>
                <a:tc>
                  <a:txBody>
                    <a:bodyPr/>
                    <a:lstStyle/>
                    <a:p>
                      <a:r>
                        <a:rPr lang="ru-RU" sz="1000" dirty="0" smtClean="0"/>
                        <a:t>544 579</a:t>
                      </a:r>
                      <a:endParaRPr lang="ru-RU" sz="1000" dirty="0"/>
                    </a:p>
                  </a:txBody>
                  <a:tcPr/>
                </a:tc>
                <a:tc>
                  <a:txBody>
                    <a:bodyPr/>
                    <a:lstStyle/>
                    <a:p>
                      <a:pPr algn="l"/>
                      <a:r>
                        <a:rPr lang="ru-RU" sz="1000" dirty="0" smtClean="0"/>
                        <a:t>487 466</a:t>
                      </a:r>
                      <a:endParaRPr lang="ru-RU" sz="1000" dirty="0"/>
                    </a:p>
                  </a:txBody>
                  <a:tcPr/>
                </a:tc>
                <a:tc>
                  <a:txBody>
                    <a:bodyPr/>
                    <a:lstStyle/>
                    <a:p>
                      <a:pPr algn="l"/>
                      <a:r>
                        <a:rPr lang="ru-RU" sz="1000" dirty="0" smtClean="0"/>
                        <a:t>540 441</a:t>
                      </a:r>
                      <a:endParaRPr lang="ru-RU" sz="1000" dirty="0"/>
                    </a:p>
                  </a:txBody>
                  <a:tcPr/>
                </a:tc>
                <a:extLst>
                  <a:ext uri="{0D108BD9-81ED-4DB2-BD59-A6C34878D82A}">
                    <a16:rowId xmlns="" xmlns:a16="http://schemas.microsoft.com/office/drawing/2014/main" val="10002"/>
                  </a:ext>
                </a:extLst>
              </a:tr>
              <a:tr h="244976">
                <a:tc>
                  <a:txBody>
                    <a:bodyPr/>
                    <a:lstStyle/>
                    <a:p>
                      <a:r>
                        <a:rPr lang="ru-RU" sz="1000" dirty="0"/>
                        <a:t>Общее образование</a:t>
                      </a:r>
                    </a:p>
                  </a:txBody>
                  <a:tcPr/>
                </a:tc>
                <a:tc>
                  <a:txBody>
                    <a:bodyPr/>
                    <a:lstStyle/>
                    <a:p>
                      <a:r>
                        <a:rPr lang="ru-RU" sz="1000" dirty="0"/>
                        <a:t>07</a:t>
                      </a:r>
                    </a:p>
                  </a:txBody>
                  <a:tcPr/>
                </a:tc>
                <a:tc>
                  <a:txBody>
                    <a:bodyPr/>
                    <a:lstStyle/>
                    <a:p>
                      <a:r>
                        <a:rPr lang="ru-RU" sz="1000" dirty="0"/>
                        <a:t>02</a:t>
                      </a:r>
                    </a:p>
                  </a:txBody>
                  <a:tcPr/>
                </a:tc>
                <a:tc>
                  <a:txBody>
                    <a:bodyPr/>
                    <a:lstStyle/>
                    <a:p>
                      <a:r>
                        <a:rPr lang="ru-RU" sz="1000" dirty="0" smtClean="0"/>
                        <a:t>3 433 873</a:t>
                      </a:r>
                      <a:endParaRPr lang="ru-RU" sz="1000" dirty="0"/>
                    </a:p>
                  </a:txBody>
                  <a:tcPr/>
                </a:tc>
                <a:tc>
                  <a:txBody>
                    <a:bodyPr/>
                    <a:lstStyle/>
                    <a:p>
                      <a:pPr algn="l"/>
                      <a:r>
                        <a:rPr lang="ru-RU" sz="1000" b="0" dirty="0" smtClean="0"/>
                        <a:t>936 623</a:t>
                      </a:r>
                      <a:endParaRPr lang="ru-RU" sz="1000" b="0" dirty="0"/>
                    </a:p>
                  </a:txBody>
                  <a:tcPr/>
                </a:tc>
                <a:tc>
                  <a:txBody>
                    <a:bodyPr/>
                    <a:lstStyle/>
                    <a:p>
                      <a:pPr algn="l"/>
                      <a:r>
                        <a:rPr lang="ru-RU" sz="1000" b="0" dirty="0" smtClean="0"/>
                        <a:t>979 229</a:t>
                      </a:r>
                      <a:endParaRPr lang="ru-RU" sz="1000" b="0" dirty="0"/>
                    </a:p>
                  </a:txBody>
                  <a:tcPr/>
                </a:tc>
                <a:extLst>
                  <a:ext uri="{0D108BD9-81ED-4DB2-BD59-A6C34878D82A}">
                    <a16:rowId xmlns="" xmlns:a16="http://schemas.microsoft.com/office/drawing/2014/main" val="10003"/>
                  </a:ext>
                </a:extLst>
              </a:tr>
              <a:tr h="201920">
                <a:tc>
                  <a:txBody>
                    <a:bodyPr/>
                    <a:lstStyle/>
                    <a:p>
                      <a:r>
                        <a:rPr lang="ru-RU" sz="1000" dirty="0"/>
                        <a:t>Дополнительное образование детей</a:t>
                      </a:r>
                    </a:p>
                  </a:txBody>
                  <a:tcPr/>
                </a:tc>
                <a:tc>
                  <a:txBody>
                    <a:bodyPr/>
                    <a:lstStyle/>
                    <a:p>
                      <a:r>
                        <a:rPr lang="ru-RU" sz="1000" dirty="0"/>
                        <a:t>07</a:t>
                      </a:r>
                    </a:p>
                  </a:txBody>
                  <a:tcPr/>
                </a:tc>
                <a:tc>
                  <a:txBody>
                    <a:bodyPr/>
                    <a:lstStyle/>
                    <a:p>
                      <a:r>
                        <a:rPr lang="ru-RU" sz="1000" dirty="0"/>
                        <a:t>03</a:t>
                      </a:r>
                    </a:p>
                  </a:txBody>
                  <a:tcPr/>
                </a:tc>
                <a:tc>
                  <a:txBody>
                    <a:bodyPr/>
                    <a:lstStyle/>
                    <a:p>
                      <a:r>
                        <a:rPr lang="ru-RU" sz="1000" dirty="0" smtClean="0"/>
                        <a:t>62</a:t>
                      </a:r>
                      <a:r>
                        <a:rPr lang="ru-RU" sz="1000" baseline="0" dirty="0" smtClean="0"/>
                        <a:t> 015</a:t>
                      </a:r>
                      <a:endParaRPr lang="ru-RU" sz="1000" dirty="0"/>
                    </a:p>
                  </a:txBody>
                  <a:tcPr/>
                </a:tc>
                <a:tc>
                  <a:txBody>
                    <a:bodyPr/>
                    <a:lstStyle/>
                    <a:p>
                      <a:r>
                        <a:rPr lang="ru-RU" sz="1000" dirty="0" smtClean="0"/>
                        <a:t>64 792</a:t>
                      </a:r>
                      <a:endParaRPr lang="ru-RU" sz="1000" dirty="0"/>
                    </a:p>
                  </a:txBody>
                  <a:tcPr/>
                </a:tc>
                <a:tc>
                  <a:txBody>
                    <a:bodyPr/>
                    <a:lstStyle/>
                    <a:p>
                      <a:r>
                        <a:rPr lang="ru-RU" sz="1000" dirty="0" smtClean="0"/>
                        <a:t>67 236</a:t>
                      </a:r>
                      <a:endParaRPr lang="ru-RU" sz="1000" dirty="0"/>
                    </a:p>
                  </a:txBody>
                  <a:tcPr/>
                </a:tc>
                <a:extLst>
                  <a:ext uri="{0D108BD9-81ED-4DB2-BD59-A6C34878D82A}">
                    <a16:rowId xmlns="" xmlns:a16="http://schemas.microsoft.com/office/drawing/2014/main" val="10004"/>
                  </a:ext>
                </a:extLst>
              </a:tr>
              <a:tr h="201920">
                <a:tc>
                  <a:txBody>
                    <a:bodyPr/>
                    <a:lstStyle/>
                    <a:p>
                      <a:r>
                        <a:rPr lang="ru-RU" sz="1000" dirty="0"/>
                        <a:t>Молодежная</a:t>
                      </a:r>
                      <a:r>
                        <a:rPr lang="ru-RU" sz="1000" baseline="0" dirty="0"/>
                        <a:t> политика и оздоровление детей</a:t>
                      </a:r>
                      <a:endParaRPr lang="ru-RU" sz="1000" dirty="0"/>
                    </a:p>
                  </a:txBody>
                  <a:tcPr/>
                </a:tc>
                <a:tc>
                  <a:txBody>
                    <a:bodyPr/>
                    <a:lstStyle/>
                    <a:p>
                      <a:r>
                        <a:rPr lang="ru-RU" sz="1000" dirty="0"/>
                        <a:t>07</a:t>
                      </a:r>
                    </a:p>
                  </a:txBody>
                  <a:tcPr/>
                </a:tc>
                <a:tc>
                  <a:txBody>
                    <a:bodyPr/>
                    <a:lstStyle/>
                    <a:p>
                      <a:r>
                        <a:rPr lang="ru-RU" sz="1000" dirty="0"/>
                        <a:t>07</a:t>
                      </a:r>
                    </a:p>
                  </a:txBody>
                  <a:tcPr/>
                </a:tc>
                <a:tc>
                  <a:txBody>
                    <a:bodyPr/>
                    <a:lstStyle/>
                    <a:p>
                      <a:r>
                        <a:rPr lang="ru-RU" sz="1000" dirty="0" smtClean="0"/>
                        <a:t>2</a:t>
                      </a:r>
                      <a:r>
                        <a:rPr lang="ru-RU" sz="1000" baseline="0" dirty="0" smtClean="0"/>
                        <a:t> 415</a:t>
                      </a:r>
                      <a:endParaRPr lang="ru-RU" sz="1000" dirty="0"/>
                    </a:p>
                  </a:txBody>
                  <a:tcPr/>
                </a:tc>
                <a:tc>
                  <a:txBody>
                    <a:bodyPr/>
                    <a:lstStyle/>
                    <a:p>
                      <a:r>
                        <a:rPr lang="ru-RU" sz="1000" dirty="0" smtClean="0"/>
                        <a:t>2 492</a:t>
                      </a:r>
                      <a:endParaRPr lang="ru-RU" sz="1000" dirty="0"/>
                    </a:p>
                  </a:txBody>
                  <a:tcPr/>
                </a:tc>
                <a:tc>
                  <a:txBody>
                    <a:bodyPr/>
                    <a:lstStyle/>
                    <a:p>
                      <a:r>
                        <a:rPr lang="ru-RU" sz="1000" dirty="0" smtClean="0"/>
                        <a:t>2 492</a:t>
                      </a:r>
                      <a:endParaRPr lang="ru-RU" sz="1000" dirty="0"/>
                    </a:p>
                  </a:txBody>
                  <a:tcPr/>
                </a:tc>
                <a:extLst>
                  <a:ext uri="{0D108BD9-81ED-4DB2-BD59-A6C34878D82A}">
                    <a16:rowId xmlns="" xmlns:a16="http://schemas.microsoft.com/office/drawing/2014/main" val="10005"/>
                  </a:ext>
                </a:extLst>
              </a:tr>
              <a:tr h="230872">
                <a:tc>
                  <a:txBody>
                    <a:bodyPr/>
                    <a:lstStyle/>
                    <a:p>
                      <a:r>
                        <a:rPr lang="ru-RU" sz="1000" dirty="0"/>
                        <a:t>Другие вопросы в области образования</a:t>
                      </a:r>
                    </a:p>
                  </a:txBody>
                  <a:tcPr/>
                </a:tc>
                <a:tc>
                  <a:txBody>
                    <a:bodyPr/>
                    <a:lstStyle/>
                    <a:p>
                      <a:r>
                        <a:rPr lang="ru-RU" sz="1000" dirty="0"/>
                        <a:t>07</a:t>
                      </a:r>
                    </a:p>
                  </a:txBody>
                  <a:tcPr/>
                </a:tc>
                <a:tc>
                  <a:txBody>
                    <a:bodyPr/>
                    <a:lstStyle/>
                    <a:p>
                      <a:r>
                        <a:rPr lang="ru-RU" sz="1000" dirty="0"/>
                        <a:t>09</a:t>
                      </a:r>
                    </a:p>
                  </a:txBody>
                  <a:tcPr/>
                </a:tc>
                <a:tc>
                  <a:txBody>
                    <a:bodyPr/>
                    <a:lstStyle/>
                    <a:p>
                      <a:r>
                        <a:rPr lang="ru-RU" sz="1000" dirty="0" smtClean="0"/>
                        <a:t>80 416</a:t>
                      </a:r>
                      <a:endParaRPr lang="ru-RU" sz="1000" dirty="0"/>
                    </a:p>
                  </a:txBody>
                  <a:tcPr/>
                </a:tc>
                <a:tc>
                  <a:txBody>
                    <a:bodyPr/>
                    <a:lstStyle/>
                    <a:p>
                      <a:r>
                        <a:rPr lang="ru-RU" sz="1000" dirty="0" smtClean="0"/>
                        <a:t>70 627</a:t>
                      </a:r>
                      <a:endParaRPr lang="ru-RU" sz="1000" dirty="0"/>
                    </a:p>
                  </a:txBody>
                  <a:tcPr/>
                </a:tc>
                <a:tc>
                  <a:txBody>
                    <a:bodyPr/>
                    <a:lstStyle/>
                    <a:p>
                      <a:r>
                        <a:rPr lang="ru-RU" sz="1000" dirty="0" smtClean="0"/>
                        <a:t>73 035</a:t>
                      </a:r>
                      <a:endParaRPr lang="ru-RU" sz="1000" dirty="0"/>
                    </a:p>
                  </a:txBody>
                  <a:tcPr/>
                </a:tc>
                <a:extLst>
                  <a:ext uri="{0D108BD9-81ED-4DB2-BD59-A6C34878D82A}">
                    <a16:rowId xmlns="" xmlns:a16="http://schemas.microsoft.com/office/drawing/2014/main" val="10006"/>
                  </a:ext>
                </a:extLst>
              </a:tr>
              <a:tr h="187816">
                <a:tc>
                  <a:txBody>
                    <a:bodyPr/>
                    <a:lstStyle/>
                    <a:p>
                      <a:r>
                        <a:rPr lang="ru-RU" sz="1000" b="1" dirty="0"/>
                        <a:t>КУЛЬТУРА</a:t>
                      </a:r>
                    </a:p>
                  </a:txBody>
                  <a:tcPr/>
                </a:tc>
                <a:tc>
                  <a:txBody>
                    <a:bodyPr/>
                    <a:lstStyle/>
                    <a:p>
                      <a:r>
                        <a:rPr lang="ru-RU" sz="1000" b="1" dirty="0"/>
                        <a:t>08</a:t>
                      </a:r>
                    </a:p>
                  </a:txBody>
                  <a:tcPr/>
                </a:tc>
                <a:tc>
                  <a:txBody>
                    <a:bodyPr/>
                    <a:lstStyle/>
                    <a:p>
                      <a:r>
                        <a:rPr lang="ru-RU" sz="1000" b="1" dirty="0"/>
                        <a:t>00</a:t>
                      </a:r>
                    </a:p>
                  </a:txBody>
                  <a:tcPr/>
                </a:tc>
                <a:tc>
                  <a:txBody>
                    <a:bodyPr/>
                    <a:lstStyle/>
                    <a:p>
                      <a:r>
                        <a:rPr lang="ru-RU" sz="1000" b="1" dirty="0" smtClean="0"/>
                        <a:t>134 923</a:t>
                      </a:r>
                      <a:endParaRPr lang="ru-RU" sz="1000" b="1" dirty="0"/>
                    </a:p>
                  </a:txBody>
                  <a:tcPr/>
                </a:tc>
                <a:tc>
                  <a:txBody>
                    <a:bodyPr/>
                    <a:lstStyle/>
                    <a:p>
                      <a:pPr algn="l"/>
                      <a:r>
                        <a:rPr lang="ru-RU" sz="1000" b="1" dirty="0" smtClean="0"/>
                        <a:t>136 472</a:t>
                      </a:r>
                      <a:endParaRPr lang="ru-RU" sz="1000" b="1" dirty="0"/>
                    </a:p>
                  </a:txBody>
                  <a:tcPr/>
                </a:tc>
                <a:tc>
                  <a:txBody>
                    <a:bodyPr/>
                    <a:lstStyle/>
                    <a:p>
                      <a:pPr algn="l"/>
                      <a:r>
                        <a:rPr lang="ru-RU" sz="1000" b="1" dirty="0" smtClean="0"/>
                        <a:t>136 346</a:t>
                      </a:r>
                      <a:endParaRPr lang="ru-RU" sz="1000" b="1" dirty="0"/>
                    </a:p>
                  </a:txBody>
                  <a:tcPr/>
                </a:tc>
                <a:extLst>
                  <a:ext uri="{0D108BD9-81ED-4DB2-BD59-A6C34878D82A}">
                    <a16:rowId xmlns="" xmlns:a16="http://schemas.microsoft.com/office/drawing/2014/main" val="10007"/>
                  </a:ext>
                </a:extLst>
              </a:tr>
              <a:tr h="247610">
                <a:tc>
                  <a:txBody>
                    <a:bodyPr/>
                    <a:lstStyle/>
                    <a:p>
                      <a:r>
                        <a:rPr lang="ru-RU" sz="1000" dirty="0"/>
                        <a:t>Культура</a:t>
                      </a:r>
                    </a:p>
                  </a:txBody>
                  <a:tcPr/>
                </a:tc>
                <a:tc>
                  <a:txBody>
                    <a:bodyPr/>
                    <a:lstStyle/>
                    <a:p>
                      <a:r>
                        <a:rPr lang="ru-RU" sz="1000" dirty="0"/>
                        <a:t>08</a:t>
                      </a:r>
                    </a:p>
                  </a:txBody>
                  <a:tcPr/>
                </a:tc>
                <a:tc>
                  <a:txBody>
                    <a:bodyPr/>
                    <a:lstStyle/>
                    <a:p>
                      <a:r>
                        <a:rPr lang="ru-RU" sz="1000" dirty="0"/>
                        <a:t>01</a:t>
                      </a:r>
                    </a:p>
                  </a:txBody>
                  <a:tcPr/>
                </a:tc>
                <a:tc>
                  <a:txBody>
                    <a:bodyPr/>
                    <a:lstStyle/>
                    <a:p>
                      <a:r>
                        <a:rPr lang="ru-RU" sz="1000" dirty="0" smtClean="0"/>
                        <a:t>90 191</a:t>
                      </a:r>
                      <a:endParaRPr lang="ru-RU" sz="1000" dirty="0"/>
                    </a:p>
                  </a:txBody>
                  <a:tcPr/>
                </a:tc>
                <a:tc>
                  <a:txBody>
                    <a:bodyPr/>
                    <a:lstStyle/>
                    <a:p>
                      <a:r>
                        <a:rPr lang="ru-RU" sz="1000" dirty="0" smtClean="0"/>
                        <a:t>95 619</a:t>
                      </a:r>
                      <a:endParaRPr lang="ru-RU" sz="1000" dirty="0"/>
                    </a:p>
                  </a:txBody>
                  <a:tcPr/>
                </a:tc>
                <a:tc>
                  <a:txBody>
                    <a:bodyPr/>
                    <a:lstStyle/>
                    <a:p>
                      <a:r>
                        <a:rPr lang="ru-RU" sz="1000" dirty="0" smtClean="0"/>
                        <a:t>98 718</a:t>
                      </a:r>
                      <a:endParaRPr lang="ru-RU" sz="1000" dirty="0"/>
                    </a:p>
                  </a:txBody>
                  <a:tcPr/>
                </a:tc>
                <a:extLst>
                  <a:ext uri="{0D108BD9-81ED-4DB2-BD59-A6C34878D82A}">
                    <a16:rowId xmlns="" xmlns:a16="http://schemas.microsoft.com/office/drawing/2014/main" val="10008"/>
                  </a:ext>
                </a:extLst>
              </a:tr>
              <a:tr h="173712">
                <a:tc>
                  <a:txBody>
                    <a:bodyPr/>
                    <a:lstStyle/>
                    <a:p>
                      <a:r>
                        <a:rPr lang="ru-RU" sz="1000" dirty="0"/>
                        <a:t>Другие вопросы в области культуры</a:t>
                      </a:r>
                    </a:p>
                  </a:txBody>
                  <a:tcPr/>
                </a:tc>
                <a:tc>
                  <a:txBody>
                    <a:bodyPr/>
                    <a:lstStyle/>
                    <a:p>
                      <a:r>
                        <a:rPr lang="ru-RU" sz="1000" dirty="0"/>
                        <a:t>08</a:t>
                      </a:r>
                    </a:p>
                  </a:txBody>
                  <a:tcPr/>
                </a:tc>
                <a:tc>
                  <a:txBody>
                    <a:bodyPr/>
                    <a:lstStyle/>
                    <a:p>
                      <a:r>
                        <a:rPr lang="ru-RU" sz="1000" dirty="0"/>
                        <a:t>04</a:t>
                      </a:r>
                    </a:p>
                  </a:txBody>
                  <a:tcPr/>
                </a:tc>
                <a:tc>
                  <a:txBody>
                    <a:bodyPr/>
                    <a:lstStyle/>
                    <a:p>
                      <a:r>
                        <a:rPr lang="ru-RU" sz="1000" dirty="0" smtClean="0"/>
                        <a:t>44 732</a:t>
                      </a:r>
                      <a:endParaRPr lang="ru-RU" sz="1000" dirty="0"/>
                    </a:p>
                  </a:txBody>
                  <a:tcPr/>
                </a:tc>
                <a:tc>
                  <a:txBody>
                    <a:bodyPr/>
                    <a:lstStyle/>
                    <a:p>
                      <a:pPr algn="l"/>
                      <a:r>
                        <a:rPr lang="ru-RU" sz="1000" dirty="0" smtClean="0"/>
                        <a:t>40 853</a:t>
                      </a:r>
                      <a:endParaRPr lang="ru-RU" sz="1000" dirty="0"/>
                    </a:p>
                  </a:txBody>
                  <a:tcPr/>
                </a:tc>
                <a:tc>
                  <a:txBody>
                    <a:bodyPr/>
                    <a:lstStyle/>
                    <a:p>
                      <a:r>
                        <a:rPr lang="ru-RU" sz="1000" b="0" dirty="0" smtClean="0"/>
                        <a:t>42 628</a:t>
                      </a:r>
                      <a:endParaRPr lang="ru-RU" sz="1000" b="0" dirty="0"/>
                    </a:p>
                  </a:txBody>
                  <a:tcPr/>
                </a:tc>
                <a:extLst>
                  <a:ext uri="{0D108BD9-81ED-4DB2-BD59-A6C34878D82A}">
                    <a16:rowId xmlns="" xmlns:a16="http://schemas.microsoft.com/office/drawing/2014/main" val="10009"/>
                  </a:ext>
                </a:extLst>
              </a:tr>
              <a:tr h="202664">
                <a:tc>
                  <a:txBody>
                    <a:bodyPr/>
                    <a:lstStyle/>
                    <a:p>
                      <a:r>
                        <a:rPr lang="ru-RU" sz="1000" b="1" dirty="0"/>
                        <a:t>СОЦИАЛЬНАЯ ПОЛИТИКА</a:t>
                      </a:r>
                    </a:p>
                  </a:txBody>
                  <a:tcPr/>
                </a:tc>
                <a:tc>
                  <a:txBody>
                    <a:bodyPr/>
                    <a:lstStyle/>
                    <a:p>
                      <a:r>
                        <a:rPr lang="ru-RU" sz="1000" b="1" dirty="0"/>
                        <a:t>10</a:t>
                      </a:r>
                    </a:p>
                  </a:txBody>
                  <a:tcPr/>
                </a:tc>
                <a:tc>
                  <a:txBody>
                    <a:bodyPr/>
                    <a:lstStyle/>
                    <a:p>
                      <a:r>
                        <a:rPr lang="ru-RU" sz="1000" b="1" dirty="0"/>
                        <a:t>00</a:t>
                      </a:r>
                    </a:p>
                  </a:txBody>
                  <a:tcPr/>
                </a:tc>
                <a:tc>
                  <a:txBody>
                    <a:bodyPr/>
                    <a:lstStyle/>
                    <a:p>
                      <a:r>
                        <a:rPr lang="ru-RU" sz="1000" b="1" dirty="0" smtClean="0"/>
                        <a:t>83 228</a:t>
                      </a:r>
                      <a:endParaRPr lang="ru-RU" sz="1000" b="1" dirty="0"/>
                    </a:p>
                  </a:txBody>
                  <a:tcPr/>
                </a:tc>
                <a:tc>
                  <a:txBody>
                    <a:bodyPr/>
                    <a:lstStyle/>
                    <a:p>
                      <a:pPr algn="l"/>
                      <a:r>
                        <a:rPr lang="ru-RU" sz="1000" b="1" dirty="0" smtClean="0"/>
                        <a:t>43 864</a:t>
                      </a:r>
                      <a:endParaRPr lang="ru-RU" sz="1000" b="1" dirty="0"/>
                    </a:p>
                  </a:txBody>
                  <a:tcPr/>
                </a:tc>
                <a:tc>
                  <a:txBody>
                    <a:bodyPr/>
                    <a:lstStyle/>
                    <a:p>
                      <a:r>
                        <a:rPr lang="ru-RU" sz="1000" b="1" dirty="0" smtClean="0"/>
                        <a:t>41 343</a:t>
                      </a:r>
                      <a:endParaRPr lang="ru-RU" sz="1000" b="1" dirty="0"/>
                    </a:p>
                  </a:txBody>
                  <a:tcPr/>
                </a:tc>
                <a:extLst>
                  <a:ext uri="{0D108BD9-81ED-4DB2-BD59-A6C34878D82A}">
                    <a16:rowId xmlns="" xmlns:a16="http://schemas.microsoft.com/office/drawing/2014/main" val="10010"/>
                  </a:ext>
                </a:extLst>
              </a:tr>
              <a:tr h="231616">
                <a:tc>
                  <a:txBody>
                    <a:bodyPr/>
                    <a:lstStyle/>
                    <a:p>
                      <a:r>
                        <a:rPr lang="ru-RU" sz="1000" dirty="0"/>
                        <a:t>Пенсионное обеспечение</a:t>
                      </a:r>
                    </a:p>
                  </a:txBody>
                  <a:tcPr/>
                </a:tc>
                <a:tc>
                  <a:txBody>
                    <a:bodyPr/>
                    <a:lstStyle/>
                    <a:p>
                      <a:r>
                        <a:rPr lang="ru-RU" sz="1000" dirty="0"/>
                        <a:t>10</a:t>
                      </a:r>
                    </a:p>
                  </a:txBody>
                  <a:tcPr/>
                </a:tc>
                <a:tc>
                  <a:txBody>
                    <a:bodyPr/>
                    <a:lstStyle/>
                    <a:p>
                      <a:r>
                        <a:rPr lang="ru-RU" sz="1000" dirty="0"/>
                        <a:t>01</a:t>
                      </a:r>
                    </a:p>
                  </a:txBody>
                  <a:tcPr/>
                </a:tc>
                <a:tc>
                  <a:txBody>
                    <a:bodyPr/>
                    <a:lstStyle/>
                    <a:p>
                      <a:r>
                        <a:rPr lang="ru-RU" sz="1000" dirty="0" smtClean="0"/>
                        <a:t>4 400</a:t>
                      </a:r>
                      <a:endParaRPr lang="ru-RU" sz="1000" dirty="0"/>
                    </a:p>
                  </a:txBody>
                  <a:tcPr/>
                </a:tc>
                <a:tc>
                  <a:txBody>
                    <a:bodyPr/>
                    <a:lstStyle/>
                    <a:p>
                      <a:r>
                        <a:rPr lang="ru-RU" sz="1000" dirty="0" smtClean="0"/>
                        <a:t>4 576</a:t>
                      </a:r>
                      <a:endParaRPr lang="ru-RU" sz="1000" dirty="0"/>
                    </a:p>
                  </a:txBody>
                  <a:tcPr/>
                </a:tc>
                <a:tc>
                  <a:txBody>
                    <a:bodyPr/>
                    <a:lstStyle/>
                    <a:p>
                      <a:r>
                        <a:rPr lang="ru-RU" sz="1000" dirty="0" smtClean="0"/>
                        <a:t>4 759</a:t>
                      </a:r>
                      <a:endParaRPr lang="ru-RU" sz="1000" dirty="0"/>
                    </a:p>
                  </a:txBody>
                  <a:tcPr/>
                </a:tc>
                <a:extLst>
                  <a:ext uri="{0D108BD9-81ED-4DB2-BD59-A6C34878D82A}">
                    <a16:rowId xmlns="" xmlns:a16="http://schemas.microsoft.com/office/drawing/2014/main" val="10011"/>
                  </a:ext>
                </a:extLst>
              </a:tr>
              <a:tr h="276592">
                <a:tc>
                  <a:txBody>
                    <a:bodyPr/>
                    <a:lstStyle/>
                    <a:p>
                      <a:r>
                        <a:rPr lang="ru-RU" sz="1000" b="0" dirty="0"/>
                        <a:t>Социальное обеспечение население</a:t>
                      </a:r>
                    </a:p>
                  </a:txBody>
                  <a:tcPr/>
                </a:tc>
                <a:tc>
                  <a:txBody>
                    <a:bodyPr/>
                    <a:lstStyle/>
                    <a:p>
                      <a:r>
                        <a:rPr lang="ru-RU" sz="1000" b="0" dirty="0"/>
                        <a:t>10</a:t>
                      </a:r>
                    </a:p>
                  </a:txBody>
                  <a:tcPr/>
                </a:tc>
                <a:tc>
                  <a:txBody>
                    <a:bodyPr/>
                    <a:lstStyle/>
                    <a:p>
                      <a:r>
                        <a:rPr lang="ru-RU" sz="1000" dirty="0"/>
                        <a:t>03</a:t>
                      </a:r>
                    </a:p>
                  </a:txBody>
                  <a:tcPr/>
                </a:tc>
                <a:tc>
                  <a:txBody>
                    <a:bodyPr/>
                    <a:lstStyle/>
                    <a:p>
                      <a:r>
                        <a:rPr lang="ru-RU" sz="1000" dirty="0" smtClean="0"/>
                        <a:t>250</a:t>
                      </a:r>
                      <a:endParaRPr lang="ru-RU" sz="1000" dirty="0"/>
                    </a:p>
                  </a:txBody>
                  <a:tcPr/>
                </a:tc>
                <a:tc>
                  <a:txBody>
                    <a:bodyPr/>
                    <a:lstStyle/>
                    <a:p>
                      <a:r>
                        <a:rPr lang="ru-RU" sz="1000" b="0" dirty="0" smtClean="0"/>
                        <a:t>300</a:t>
                      </a:r>
                      <a:endParaRPr lang="ru-RU" sz="1000" b="0" dirty="0"/>
                    </a:p>
                  </a:txBody>
                  <a:tcPr/>
                </a:tc>
                <a:tc>
                  <a:txBody>
                    <a:bodyPr/>
                    <a:lstStyle/>
                    <a:p>
                      <a:r>
                        <a:rPr lang="ru-RU" sz="1000" b="0" dirty="0" smtClean="0"/>
                        <a:t>300</a:t>
                      </a:r>
                      <a:endParaRPr lang="ru-RU" sz="1000" b="0" dirty="0"/>
                    </a:p>
                  </a:txBody>
                  <a:tcPr/>
                </a:tc>
                <a:extLst>
                  <a:ext uri="{0D108BD9-81ED-4DB2-BD59-A6C34878D82A}">
                    <a16:rowId xmlns="" xmlns:a16="http://schemas.microsoft.com/office/drawing/2014/main" val="10012"/>
                  </a:ext>
                </a:extLst>
              </a:tr>
              <a:tr h="216024">
                <a:tc>
                  <a:txBody>
                    <a:bodyPr/>
                    <a:lstStyle/>
                    <a:p>
                      <a:r>
                        <a:rPr lang="ru-RU" sz="1000" b="0" dirty="0"/>
                        <a:t>Охрана семьи</a:t>
                      </a:r>
                      <a:r>
                        <a:rPr lang="ru-RU" sz="1000" b="0" baseline="0" dirty="0"/>
                        <a:t> и детства</a:t>
                      </a:r>
                      <a:endParaRPr lang="ru-RU" sz="1000" b="0" dirty="0"/>
                    </a:p>
                  </a:txBody>
                  <a:tcPr/>
                </a:tc>
                <a:tc>
                  <a:txBody>
                    <a:bodyPr/>
                    <a:lstStyle/>
                    <a:p>
                      <a:r>
                        <a:rPr lang="ru-RU" sz="1000" b="0" dirty="0"/>
                        <a:t>10</a:t>
                      </a:r>
                    </a:p>
                  </a:txBody>
                  <a:tcPr/>
                </a:tc>
                <a:tc>
                  <a:txBody>
                    <a:bodyPr/>
                    <a:lstStyle/>
                    <a:p>
                      <a:r>
                        <a:rPr lang="ru-RU" sz="1000" dirty="0"/>
                        <a:t>04</a:t>
                      </a:r>
                    </a:p>
                  </a:txBody>
                  <a:tcPr/>
                </a:tc>
                <a:tc>
                  <a:txBody>
                    <a:bodyPr/>
                    <a:lstStyle/>
                    <a:p>
                      <a:r>
                        <a:rPr lang="ru-RU" sz="1000" dirty="0" smtClean="0"/>
                        <a:t>77 607</a:t>
                      </a:r>
                      <a:endParaRPr lang="ru-RU" sz="1000" dirty="0"/>
                    </a:p>
                  </a:txBody>
                  <a:tcPr/>
                </a:tc>
                <a:tc>
                  <a:txBody>
                    <a:bodyPr/>
                    <a:lstStyle/>
                    <a:p>
                      <a:r>
                        <a:rPr lang="ru-RU" sz="1000" b="0" dirty="0" smtClean="0"/>
                        <a:t>37 969</a:t>
                      </a:r>
                      <a:endParaRPr lang="ru-RU" sz="1000" b="0" dirty="0"/>
                    </a:p>
                  </a:txBody>
                  <a:tcPr/>
                </a:tc>
                <a:tc>
                  <a:txBody>
                    <a:bodyPr/>
                    <a:lstStyle/>
                    <a:p>
                      <a:r>
                        <a:rPr lang="ru-RU" sz="1000" b="0" dirty="0" smtClean="0"/>
                        <a:t>35 177</a:t>
                      </a:r>
                      <a:endParaRPr lang="ru-RU" sz="1000" b="0" dirty="0"/>
                    </a:p>
                  </a:txBody>
                  <a:tcPr/>
                </a:tc>
                <a:extLst>
                  <a:ext uri="{0D108BD9-81ED-4DB2-BD59-A6C34878D82A}">
                    <a16:rowId xmlns="" xmlns:a16="http://schemas.microsoft.com/office/drawing/2014/main" val="10013"/>
                  </a:ext>
                </a:extLst>
              </a:tr>
              <a:tr h="216024">
                <a:tc>
                  <a:txBody>
                    <a:bodyPr/>
                    <a:lstStyle/>
                    <a:p>
                      <a:r>
                        <a:rPr lang="ru-RU" sz="1000" b="0" dirty="0" smtClean="0"/>
                        <a:t>Другие вопросы в области социальной политики</a:t>
                      </a:r>
                      <a:endParaRPr lang="ru-RU" sz="1000" b="0" dirty="0"/>
                    </a:p>
                  </a:txBody>
                  <a:tcPr/>
                </a:tc>
                <a:tc>
                  <a:txBody>
                    <a:bodyPr/>
                    <a:lstStyle/>
                    <a:p>
                      <a:r>
                        <a:rPr lang="ru-RU" sz="1000" b="0" dirty="0" smtClean="0"/>
                        <a:t>10</a:t>
                      </a:r>
                      <a:endParaRPr lang="ru-RU" sz="1000" b="0" dirty="0"/>
                    </a:p>
                  </a:txBody>
                  <a:tcPr/>
                </a:tc>
                <a:tc>
                  <a:txBody>
                    <a:bodyPr/>
                    <a:lstStyle/>
                    <a:p>
                      <a:r>
                        <a:rPr lang="ru-RU" sz="1000" dirty="0" smtClean="0"/>
                        <a:t>06</a:t>
                      </a:r>
                      <a:endParaRPr lang="ru-RU" sz="1000" dirty="0"/>
                    </a:p>
                  </a:txBody>
                  <a:tcPr/>
                </a:tc>
                <a:tc>
                  <a:txBody>
                    <a:bodyPr/>
                    <a:lstStyle/>
                    <a:p>
                      <a:r>
                        <a:rPr lang="ru-RU" sz="1000" dirty="0" smtClean="0"/>
                        <a:t>971</a:t>
                      </a:r>
                      <a:endParaRPr lang="ru-RU" sz="1000" dirty="0"/>
                    </a:p>
                  </a:txBody>
                  <a:tcPr/>
                </a:tc>
                <a:tc>
                  <a:txBody>
                    <a:bodyPr/>
                    <a:lstStyle/>
                    <a:p>
                      <a:r>
                        <a:rPr lang="ru-RU" sz="1000" b="0" dirty="0" smtClean="0"/>
                        <a:t>1019</a:t>
                      </a:r>
                      <a:endParaRPr lang="ru-RU" sz="1000" b="0" dirty="0"/>
                    </a:p>
                  </a:txBody>
                  <a:tcPr/>
                </a:tc>
                <a:tc>
                  <a:txBody>
                    <a:bodyPr/>
                    <a:lstStyle/>
                    <a:p>
                      <a:r>
                        <a:rPr lang="ru-RU" sz="1000" b="0" dirty="0" smtClean="0"/>
                        <a:t>1057</a:t>
                      </a:r>
                      <a:endParaRPr lang="ru-RU" sz="1000" b="0" dirty="0"/>
                    </a:p>
                  </a:txBody>
                  <a:tcPr/>
                </a:tc>
              </a:tr>
              <a:tr h="201920">
                <a:tc>
                  <a:txBody>
                    <a:bodyPr/>
                    <a:lstStyle/>
                    <a:p>
                      <a:r>
                        <a:rPr lang="ru-RU" sz="1000" b="1" dirty="0"/>
                        <a:t>ФИЗИЧЕСКАЯ КУЛЬТУРА И СПОРТ</a:t>
                      </a:r>
                    </a:p>
                  </a:txBody>
                  <a:tcPr/>
                </a:tc>
                <a:tc>
                  <a:txBody>
                    <a:bodyPr/>
                    <a:lstStyle/>
                    <a:p>
                      <a:r>
                        <a:rPr lang="ru-RU" sz="1000" b="1" dirty="0"/>
                        <a:t>11</a:t>
                      </a:r>
                    </a:p>
                  </a:txBody>
                  <a:tcPr/>
                </a:tc>
                <a:tc>
                  <a:txBody>
                    <a:bodyPr/>
                    <a:lstStyle/>
                    <a:p>
                      <a:r>
                        <a:rPr lang="ru-RU" sz="1000" b="1" dirty="0"/>
                        <a:t>00</a:t>
                      </a:r>
                    </a:p>
                  </a:txBody>
                  <a:tcPr/>
                </a:tc>
                <a:tc>
                  <a:txBody>
                    <a:bodyPr/>
                    <a:lstStyle/>
                    <a:p>
                      <a:r>
                        <a:rPr lang="ru-RU" sz="1000" b="1" dirty="0" smtClean="0"/>
                        <a:t>99 263</a:t>
                      </a:r>
                      <a:endParaRPr lang="ru-RU" sz="1000" b="1" dirty="0"/>
                    </a:p>
                  </a:txBody>
                  <a:tcPr/>
                </a:tc>
                <a:tc>
                  <a:txBody>
                    <a:bodyPr/>
                    <a:lstStyle/>
                    <a:p>
                      <a:r>
                        <a:rPr lang="ru-RU" sz="1000" b="1" dirty="0" smtClean="0"/>
                        <a:t>187 098</a:t>
                      </a:r>
                      <a:endParaRPr lang="ru-RU" sz="1000" b="1" dirty="0"/>
                    </a:p>
                  </a:txBody>
                  <a:tcPr/>
                </a:tc>
                <a:tc>
                  <a:txBody>
                    <a:bodyPr/>
                    <a:lstStyle/>
                    <a:p>
                      <a:r>
                        <a:rPr lang="ru-RU" sz="1000" b="1" dirty="0" smtClean="0"/>
                        <a:t>106 756</a:t>
                      </a:r>
                      <a:endParaRPr lang="ru-RU" sz="1000" b="1" dirty="0"/>
                    </a:p>
                  </a:txBody>
                  <a:tcPr/>
                </a:tc>
                <a:extLst>
                  <a:ext uri="{0D108BD9-81ED-4DB2-BD59-A6C34878D82A}">
                    <a16:rowId xmlns="" xmlns:a16="http://schemas.microsoft.com/office/drawing/2014/main" val="10015"/>
                  </a:ext>
                </a:extLst>
              </a:tr>
              <a:tr h="230872">
                <a:tc>
                  <a:txBody>
                    <a:bodyPr/>
                    <a:lstStyle/>
                    <a:p>
                      <a:r>
                        <a:rPr lang="ru-RU" sz="1000" dirty="0"/>
                        <a:t>Массовый спорт </a:t>
                      </a:r>
                    </a:p>
                  </a:txBody>
                  <a:tcPr/>
                </a:tc>
                <a:tc>
                  <a:txBody>
                    <a:bodyPr/>
                    <a:lstStyle/>
                    <a:p>
                      <a:r>
                        <a:rPr lang="ru-RU" sz="1000" dirty="0"/>
                        <a:t>11</a:t>
                      </a:r>
                    </a:p>
                  </a:txBody>
                  <a:tcPr/>
                </a:tc>
                <a:tc>
                  <a:txBody>
                    <a:bodyPr/>
                    <a:lstStyle/>
                    <a:p>
                      <a:r>
                        <a:rPr lang="ru-RU" sz="1000" dirty="0"/>
                        <a:t>02</a:t>
                      </a:r>
                    </a:p>
                  </a:txBody>
                  <a:tcPr/>
                </a:tc>
                <a:tc>
                  <a:txBody>
                    <a:bodyPr/>
                    <a:lstStyle/>
                    <a:p>
                      <a:r>
                        <a:rPr lang="ru-RU" sz="1000" dirty="0" smtClean="0"/>
                        <a:t>96</a:t>
                      </a:r>
                      <a:r>
                        <a:rPr lang="ru-RU" sz="1000" baseline="0" dirty="0" smtClean="0"/>
                        <a:t> 763</a:t>
                      </a:r>
                      <a:endParaRPr lang="ru-RU" sz="1000" dirty="0"/>
                    </a:p>
                  </a:txBody>
                  <a:tcPr/>
                </a:tc>
                <a:tc>
                  <a:txBody>
                    <a:bodyPr/>
                    <a:lstStyle/>
                    <a:p>
                      <a:r>
                        <a:rPr lang="ru-RU" sz="1000" dirty="0" smtClean="0"/>
                        <a:t>184 598</a:t>
                      </a:r>
                      <a:endParaRPr lang="ru-RU" sz="1000" dirty="0"/>
                    </a:p>
                  </a:txBody>
                  <a:tcPr/>
                </a:tc>
                <a:tc>
                  <a:txBody>
                    <a:bodyPr/>
                    <a:lstStyle/>
                    <a:p>
                      <a:r>
                        <a:rPr lang="ru-RU" sz="1000" dirty="0" smtClean="0"/>
                        <a:t>104 256</a:t>
                      </a:r>
                      <a:endParaRPr lang="ru-RU" sz="1000" dirty="0"/>
                    </a:p>
                  </a:txBody>
                  <a:tcPr/>
                </a:tc>
                <a:extLst>
                  <a:ext uri="{0D108BD9-81ED-4DB2-BD59-A6C34878D82A}">
                    <a16:rowId xmlns="" xmlns:a16="http://schemas.microsoft.com/office/drawing/2014/main" val="10016"/>
                  </a:ext>
                </a:extLst>
              </a:tr>
              <a:tr h="326458">
                <a:tc>
                  <a:txBody>
                    <a:bodyPr/>
                    <a:lstStyle/>
                    <a:p>
                      <a:r>
                        <a:rPr lang="ru-RU" sz="1000" dirty="0"/>
                        <a:t>Другие вопросы в области физической культуры и спорта</a:t>
                      </a:r>
                    </a:p>
                  </a:txBody>
                  <a:tcPr/>
                </a:tc>
                <a:tc>
                  <a:txBody>
                    <a:bodyPr/>
                    <a:lstStyle/>
                    <a:p>
                      <a:r>
                        <a:rPr lang="ru-RU" sz="1000" dirty="0"/>
                        <a:t>11</a:t>
                      </a:r>
                    </a:p>
                  </a:txBody>
                  <a:tcPr/>
                </a:tc>
                <a:tc>
                  <a:txBody>
                    <a:bodyPr/>
                    <a:lstStyle/>
                    <a:p>
                      <a:r>
                        <a:rPr lang="ru-RU" sz="1000" dirty="0"/>
                        <a:t>05</a:t>
                      </a:r>
                    </a:p>
                  </a:txBody>
                  <a:tcPr/>
                </a:tc>
                <a:tc>
                  <a:txBody>
                    <a:bodyPr/>
                    <a:lstStyle/>
                    <a:p>
                      <a:r>
                        <a:rPr lang="ru-RU" sz="1000" dirty="0" smtClean="0"/>
                        <a:t>2 500</a:t>
                      </a:r>
                      <a:endParaRPr lang="ru-RU" sz="1000" dirty="0"/>
                    </a:p>
                  </a:txBody>
                  <a:tcPr/>
                </a:tc>
                <a:tc>
                  <a:txBody>
                    <a:bodyPr/>
                    <a:lstStyle/>
                    <a:p>
                      <a:r>
                        <a:rPr lang="ru-RU" sz="1000" dirty="0" smtClean="0"/>
                        <a:t>2 500</a:t>
                      </a:r>
                      <a:endParaRPr lang="ru-RU" sz="1000" dirty="0"/>
                    </a:p>
                  </a:txBody>
                  <a:tcPr/>
                </a:tc>
                <a:tc>
                  <a:txBody>
                    <a:bodyPr/>
                    <a:lstStyle/>
                    <a:p>
                      <a:r>
                        <a:rPr lang="ru-RU" sz="1000" dirty="0" smtClean="0"/>
                        <a:t>2 500</a:t>
                      </a:r>
                      <a:endParaRPr lang="ru-RU" sz="1000" dirty="0"/>
                    </a:p>
                  </a:txBody>
                  <a:tcPr/>
                </a:tc>
                <a:extLst>
                  <a:ext uri="{0D108BD9-81ED-4DB2-BD59-A6C34878D82A}">
                    <a16:rowId xmlns="" xmlns:a16="http://schemas.microsoft.com/office/drawing/2014/main" val="10017"/>
                  </a:ext>
                </a:extLst>
              </a:tr>
              <a:tr h="216024">
                <a:tc>
                  <a:txBody>
                    <a:bodyPr/>
                    <a:lstStyle/>
                    <a:p>
                      <a:r>
                        <a:rPr lang="ru-RU" sz="1000" b="1" dirty="0"/>
                        <a:t>СРЕДСТВА МАССОВОЙ ИНФОРМАЦИИ</a:t>
                      </a:r>
                    </a:p>
                  </a:txBody>
                  <a:tcPr/>
                </a:tc>
                <a:tc>
                  <a:txBody>
                    <a:bodyPr/>
                    <a:lstStyle/>
                    <a:p>
                      <a:r>
                        <a:rPr lang="ru-RU" sz="1000" b="1" dirty="0"/>
                        <a:t>12</a:t>
                      </a:r>
                    </a:p>
                  </a:txBody>
                  <a:tcPr/>
                </a:tc>
                <a:tc>
                  <a:txBody>
                    <a:bodyPr/>
                    <a:lstStyle/>
                    <a:p>
                      <a:r>
                        <a:rPr lang="ru-RU" sz="1000" b="1" dirty="0"/>
                        <a:t>00</a:t>
                      </a:r>
                    </a:p>
                  </a:txBody>
                  <a:tcPr/>
                </a:tc>
                <a:tc>
                  <a:txBody>
                    <a:bodyPr/>
                    <a:lstStyle/>
                    <a:p>
                      <a:r>
                        <a:rPr lang="ru-RU" sz="1000" b="1" dirty="0" smtClean="0"/>
                        <a:t>21 861</a:t>
                      </a:r>
                      <a:endParaRPr lang="ru-RU" sz="1000" b="1" dirty="0"/>
                    </a:p>
                  </a:txBody>
                  <a:tcPr/>
                </a:tc>
                <a:tc>
                  <a:txBody>
                    <a:bodyPr/>
                    <a:lstStyle/>
                    <a:p>
                      <a:r>
                        <a:rPr lang="ru-RU" sz="1000" b="1" dirty="0" smtClean="0"/>
                        <a:t>21 696</a:t>
                      </a:r>
                      <a:endParaRPr lang="ru-RU" sz="1000" b="1" dirty="0"/>
                    </a:p>
                  </a:txBody>
                  <a:tcPr/>
                </a:tc>
                <a:tc>
                  <a:txBody>
                    <a:bodyPr/>
                    <a:lstStyle/>
                    <a:p>
                      <a:r>
                        <a:rPr lang="ru-RU" sz="1000" b="1" dirty="0" smtClean="0"/>
                        <a:t>22 565</a:t>
                      </a:r>
                      <a:endParaRPr lang="ru-RU" sz="1000" b="1" dirty="0"/>
                    </a:p>
                  </a:txBody>
                  <a:tcPr/>
                </a:tc>
                <a:extLst>
                  <a:ext uri="{0D108BD9-81ED-4DB2-BD59-A6C34878D82A}">
                    <a16:rowId xmlns="" xmlns:a16="http://schemas.microsoft.com/office/drawing/2014/main" val="10018"/>
                  </a:ext>
                </a:extLst>
              </a:tr>
              <a:tr h="216024">
                <a:tc>
                  <a:txBody>
                    <a:bodyPr/>
                    <a:lstStyle/>
                    <a:p>
                      <a:r>
                        <a:rPr lang="ru-RU" sz="1000" b="0" dirty="0"/>
                        <a:t>Телевидение и радиовещание</a:t>
                      </a:r>
                    </a:p>
                  </a:txBody>
                  <a:tcPr/>
                </a:tc>
                <a:tc>
                  <a:txBody>
                    <a:bodyPr/>
                    <a:lstStyle/>
                    <a:p>
                      <a:r>
                        <a:rPr lang="ru-RU" sz="1000" b="0" dirty="0"/>
                        <a:t>12</a:t>
                      </a:r>
                    </a:p>
                  </a:txBody>
                  <a:tcPr/>
                </a:tc>
                <a:tc>
                  <a:txBody>
                    <a:bodyPr/>
                    <a:lstStyle/>
                    <a:p>
                      <a:r>
                        <a:rPr lang="ru-RU" sz="1000" b="0" dirty="0"/>
                        <a:t>01</a:t>
                      </a:r>
                    </a:p>
                  </a:txBody>
                  <a:tcPr/>
                </a:tc>
                <a:tc>
                  <a:txBody>
                    <a:bodyPr/>
                    <a:lstStyle/>
                    <a:p>
                      <a:r>
                        <a:rPr lang="ru-RU" sz="1000" b="0" dirty="0" smtClean="0"/>
                        <a:t>15 488</a:t>
                      </a:r>
                      <a:endParaRPr lang="ru-RU" sz="1000" b="0" dirty="0"/>
                    </a:p>
                  </a:txBody>
                  <a:tcPr/>
                </a:tc>
                <a:tc>
                  <a:txBody>
                    <a:bodyPr/>
                    <a:lstStyle/>
                    <a:p>
                      <a:r>
                        <a:rPr lang="ru-RU" sz="1000" b="0" dirty="0" smtClean="0"/>
                        <a:t>15 403</a:t>
                      </a:r>
                      <a:endParaRPr lang="ru-RU" sz="1000" b="0" dirty="0"/>
                    </a:p>
                  </a:txBody>
                  <a:tcPr/>
                </a:tc>
                <a:tc>
                  <a:txBody>
                    <a:bodyPr/>
                    <a:lstStyle/>
                    <a:p>
                      <a:r>
                        <a:rPr lang="ru-RU" sz="1000" b="0" dirty="0" smtClean="0"/>
                        <a:t>16 020</a:t>
                      </a:r>
                      <a:endParaRPr lang="ru-RU" sz="1000" b="0" dirty="0"/>
                    </a:p>
                  </a:txBody>
                  <a:tcPr/>
                </a:tc>
                <a:extLst>
                  <a:ext uri="{0D108BD9-81ED-4DB2-BD59-A6C34878D82A}">
                    <a16:rowId xmlns="" xmlns:a16="http://schemas.microsoft.com/office/drawing/2014/main" val="10019"/>
                  </a:ext>
                </a:extLst>
              </a:tr>
              <a:tr h="216024">
                <a:tc>
                  <a:txBody>
                    <a:bodyPr/>
                    <a:lstStyle/>
                    <a:p>
                      <a:r>
                        <a:rPr lang="ru-RU" sz="1000" b="0" dirty="0"/>
                        <a:t>Периодическая печать и издательства</a:t>
                      </a:r>
                    </a:p>
                  </a:txBody>
                  <a:tcPr/>
                </a:tc>
                <a:tc>
                  <a:txBody>
                    <a:bodyPr/>
                    <a:lstStyle/>
                    <a:p>
                      <a:r>
                        <a:rPr lang="ru-RU" sz="1000" b="0" dirty="0"/>
                        <a:t>12</a:t>
                      </a:r>
                    </a:p>
                  </a:txBody>
                  <a:tcPr/>
                </a:tc>
                <a:tc>
                  <a:txBody>
                    <a:bodyPr/>
                    <a:lstStyle/>
                    <a:p>
                      <a:r>
                        <a:rPr lang="ru-RU" sz="1000" b="0"/>
                        <a:t>02</a:t>
                      </a:r>
                      <a:endParaRPr lang="ru-RU" sz="1000" b="0" dirty="0"/>
                    </a:p>
                  </a:txBody>
                  <a:tcPr/>
                </a:tc>
                <a:tc>
                  <a:txBody>
                    <a:bodyPr/>
                    <a:lstStyle/>
                    <a:p>
                      <a:r>
                        <a:rPr lang="ru-RU" sz="1000" b="0" dirty="0" smtClean="0"/>
                        <a:t>6 333</a:t>
                      </a:r>
                      <a:endParaRPr lang="ru-RU" sz="1000" b="0" dirty="0"/>
                    </a:p>
                  </a:txBody>
                  <a:tcPr/>
                </a:tc>
                <a:tc>
                  <a:txBody>
                    <a:bodyPr/>
                    <a:lstStyle/>
                    <a:p>
                      <a:r>
                        <a:rPr lang="ru-RU" sz="1000" b="0" dirty="0" smtClean="0"/>
                        <a:t>6 293</a:t>
                      </a:r>
                      <a:endParaRPr lang="ru-RU" sz="1000" b="0" dirty="0"/>
                    </a:p>
                  </a:txBody>
                  <a:tcPr/>
                </a:tc>
                <a:tc>
                  <a:txBody>
                    <a:bodyPr/>
                    <a:lstStyle/>
                    <a:p>
                      <a:r>
                        <a:rPr lang="ru-RU" sz="1000" b="0" dirty="0" smtClean="0"/>
                        <a:t>6 545</a:t>
                      </a:r>
                      <a:endParaRPr lang="ru-RU" sz="1000" b="0" dirty="0"/>
                    </a:p>
                  </a:txBody>
                  <a:tcPr/>
                </a:tc>
                <a:extLst>
                  <a:ext uri="{0D108BD9-81ED-4DB2-BD59-A6C34878D82A}">
                    <a16:rowId xmlns="" xmlns:a16="http://schemas.microsoft.com/office/drawing/2014/main" val="10020"/>
                  </a:ext>
                </a:extLst>
              </a:tr>
              <a:tr h="216024">
                <a:tc>
                  <a:txBody>
                    <a:bodyPr/>
                    <a:lstStyle/>
                    <a:p>
                      <a:r>
                        <a:rPr lang="ru-RU" sz="1000" b="1" dirty="0" smtClean="0"/>
                        <a:t>ОБСЛУЖИВАНИЕ ГОСУДАРСТВЕННОГО И МУНИЦИПАЛЬНОГО ДОЛГА</a:t>
                      </a:r>
                      <a:endParaRPr lang="ru-RU" sz="1000" b="1" dirty="0"/>
                    </a:p>
                  </a:txBody>
                  <a:tcPr/>
                </a:tc>
                <a:tc>
                  <a:txBody>
                    <a:bodyPr/>
                    <a:lstStyle/>
                    <a:p>
                      <a:r>
                        <a:rPr lang="ru-RU" sz="1000" b="1" dirty="0" smtClean="0"/>
                        <a:t>13</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20</a:t>
                      </a:r>
                      <a:endParaRPr lang="ru-RU" sz="1000" b="1" dirty="0"/>
                    </a:p>
                  </a:txBody>
                  <a:tcPr/>
                </a:tc>
                <a:tc>
                  <a:txBody>
                    <a:bodyPr/>
                    <a:lstStyle/>
                    <a:p>
                      <a:r>
                        <a:rPr lang="ru-RU" sz="1000" b="1" dirty="0" smtClean="0"/>
                        <a:t>20</a:t>
                      </a:r>
                      <a:endParaRPr lang="ru-RU" sz="1000" b="1" dirty="0"/>
                    </a:p>
                  </a:txBody>
                  <a:tcPr/>
                </a:tc>
                <a:tc>
                  <a:txBody>
                    <a:bodyPr/>
                    <a:lstStyle/>
                    <a:p>
                      <a:r>
                        <a:rPr lang="ru-RU" sz="1000" b="1" dirty="0" smtClean="0"/>
                        <a:t>20</a:t>
                      </a:r>
                      <a:endParaRPr lang="ru-RU" sz="1000" b="1" dirty="0"/>
                    </a:p>
                  </a:txBody>
                  <a:tcPr/>
                </a:tc>
              </a:tr>
              <a:tr h="216024">
                <a:tc>
                  <a:txBody>
                    <a:bodyPr/>
                    <a:lstStyle/>
                    <a:p>
                      <a:r>
                        <a:rPr lang="ru-RU" sz="1000" b="0" dirty="0" smtClean="0"/>
                        <a:t>Обслуживание государственного внутреннего и муниципального долга</a:t>
                      </a:r>
                      <a:endParaRPr lang="ru-RU" sz="1000" b="0" dirty="0"/>
                    </a:p>
                  </a:txBody>
                  <a:tcPr/>
                </a:tc>
                <a:tc>
                  <a:txBody>
                    <a:bodyPr/>
                    <a:lstStyle/>
                    <a:p>
                      <a:r>
                        <a:rPr lang="ru-RU" sz="1000" b="0" dirty="0" smtClean="0"/>
                        <a:t>13</a:t>
                      </a:r>
                      <a:endParaRPr lang="ru-RU" sz="1000" b="0" dirty="0"/>
                    </a:p>
                  </a:txBody>
                  <a:tcPr/>
                </a:tc>
                <a:tc>
                  <a:txBody>
                    <a:bodyPr/>
                    <a:lstStyle/>
                    <a:p>
                      <a:r>
                        <a:rPr lang="ru-RU" sz="1000" b="0" dirty="0" smtClean="0"/>
                        <a:t>01</a:t>
                      </a:r>
                      <a:endParaRPr lang="ru-RU" sz="1000" b="0" dirty="0"/>
                    </a:p>
                  </a:txBody>
                  <a:tcPr/>
                </a:tc>
                <a:tc>
                  <a:txBody>
                    <a:bodyPr/>
                    <a:lstStyle/>
                    <a:p>
                      <a:r>
                        <a:rPr lang="ru-RU" sz="1000" b="0" dirty="0" smtClean="0"/>
                        <a:t>20</a:t>
                      </a:r>
                      <a:endParaRPr lang="ru-RU" sz="1000" b="0" dirty="0"/>
                    </a:p>
                  </a:txBody>
                  <a:tcPr/>
                </a:tc>
                <a:tc>
                  <a:txBody>
                    <a:bodyPr/>
                    <a:lstStyle/>
                    <a:p>
                      <a:r>
                        <a:rPr lang="ru-RU" sz="1000" b="0" dirty="0" smtClean="0"/>
                        <a:t>20</a:t>
                      </a:r>
                      <a:endParaRPr lang="ru-RU" sz="1000" b="0" dirty="0"/>
                    </a:p>
                  </a:txBody>
                  <a:tcPr/>
                </a:tc>
                <a:tc>
                  <a:txBody>
                    <a:bodyPr/>
                    <a:lstStyle/>
                    <a:p>
                      <a:r>
                        <a:rPr lang="ru-RU" sz="1000" b="0" dirty="0" smtClean="0"/>
                        <a:t>20</a:t>
                      </a:r>
                      <a:endParaRPr lang="ru-RU" sz="1000" b="0" dirty="0"/>
                    </a:p>
                  </a:txBody>
                  <a:tcPr/>
                </a:tc>
              </a:tr>
              <a:tr h="216024">
                <a:tc>
                  <a:txBody>
                    <a:bodyPr/>
                    <a:lstStyle/>
                    <a:p>
                      <a:r>
                        <a:rPr lang="ru-RU" sz="1000" b="1" dirty="0"/>
                        <a:t>МЕЖБЮДЖЕТНЫЕ</a:t>
                      </a:r>
                      <a:r>
                        <a:rPr lang="ru-RU" sz="1000" b="1" baseline="0" dirty="0"/>
                        <a:t> ТРАНСФЕРТЫ </a:t>
                      </a:r>
                      <a:endParaRPr lang="ru-RU" sz="1000" b="1" dirty="0"/>
                    </a:p>
                  </a:txBody>
                  <a:tcPr/>
                </a:tc>
                <a:tc>
                  <a:txBody>
                    <a:bodyPr/>
                    <a:lstStyle/>
                    <a:p>
                      <a:r>
                        <a:rPr lang="ru-RU" sz="1000" b="1" dirty="0"/>
                        <a:t>14</a:t>
                      </a:r>
                    </a:p>
                  </a:txBody>
                  <a:tcPr/>
                </a:tc>
                <a:tc>
                  <a:txBody>
                    <a:bodyPr/>
                    <a:lstStyle/>
                    <a:p>
                      <a:r>
                        <a:rPr lang="ru-RU" sz="1000" b="1" dirty="0"/>
                        <a:t>00</a:t>
                      </a:r>
                    </a:p>
                  </a:txBody>
                  <a:tcPr/>
                </a:tc>
                <a:tc>
                  <a:txBody>
                    <a:bodyPr/>
                    <a:lstStyle/>
                    <a:p>
                      <a:r>
                        <a:rPr lang="ru-RU" sz="1000" b="1" dirty="0" smtClean="0"/>
                        <a:t>20 838</a:t>
                      </a:r>
                      <a:endParaRPr lang="ru-RU" sz="1000" b="1" dirty="0"/>
                    </a:p>
                  </a:txBody>
                  <a:tcPr/>
                </a:tc>
                <a:tc>
                  <a:txBody>
                    <a:bodyPr/>
                    <a:lstStyle/>
                    <a:p>
                      <a:r>
                        <a:rPr lang="ru-RU" sz="1000" b="1" dirty="0" smtClean="0"/>
                        <a:t>18 338</a:t>
                      </a:r>
                      <a:endParaRPr lang="ru-RU" sz="1000" b="1" dirty="0"/>
                    </a:p>
                  </a:txBody>
                  <a:tcPr/>
                </a:tc>
                <a:tc>
                  <a:txBody>
                    <a:bodyPr/>
                    <a:lstStyle/>
                    <a:p>
                      <a:r>
                        <a:rPr lang="ru-RU" sz="1000" b="1" dirty="0" smtClean="0"/>
                        <a:t>18 338</a:t>
                      </a:r>
                      <a:endParaRPr lang="ru-RU" sz="1000" b="1" dirty="0"/>
                    </a:p>
                  </a:txBody>
                  <a:tcPr/>
                </a:tc>
                <a:extLst>
                  <a:ext uri="{0D108BD9-81ED-4DB2-BD59-A6C34878D82A}">
                    <a16:rowId xmlns="" xmlns:a16="http://schemas.microsoft.com/office/drawing/2014/main" val="10023"/>
                  </a:ext>
                </a:extLst>
              </a:tr>
              <a:tr h="218718">
                <a:tc>
                  <a:txBody>
                    <a:bodyPr/>
                    <a:lstStyle/>
                    <a:p>
                      <a:pPr algn="l" fontAlgn="ctr"/>
                      <a:r>
                        <a:rPr lang="ru-RU" sz="1100" b="0" i="0" u="none" strike="noStrike" dirty="0">
                          <a:effectLst/>
                          <a:latin typeface="+mn-lt"/>
                        </a:rPr>
                        <a:t>  Дотации на выравнивание бюджетной обеспеченности</a:t>
                      </a:r>
                    </a:p>
                  </a:txBody>
                  <a:tcPr marL="9525" marR="9525" marT="9525" marB="0" anchor="ctr"/>
                </a:tc>
                <a:tc>
                  <a:txBody>
                    <a:bodyPr/>
                    <a:lstStyle/>
                    <a:p>
                      <a:r>
                        <a:rPr lang="ru-RU" sz="1000" b="0" dirty="0"/>
                        <a:t>14</a:t>
                      </a:r>
                    </a:p>
                  </a:txBody>
                  <a:tcPr/>
                </a:tc>
                <a:tc>
                  <a:txBody>
                    <a:bodyPr/>
                    <a:lstStyle/>
                    <a:p>
                      <a:r>
                        <a:rPr lang="ru-RU" sz="1000" b="0" dirty="0"/>
                        <a:t>01</a:t>
                      </a:r>
                    </a:p>
                  </a:txBody>
                  <a:tcPr/>
                </a:tc>
                <a:tc>
                  <a:txBody>
                    <a:bodyPr/>
                    <a:lstStyle/>
                    <a:p>
                      <a:r>
                        <a:rPr lang="ru-RU" sz="1000" b="0" dirty="0" smtClean="0"/>
                        <a:t>18</a:t>
                      </a:r>
                      <a:r>
                        <a:rPr lang="ru-RU" sz="1000" b="0" baseline="0" dirty="0" smtClean="0"/>
                        <a:t> 338</a:t>
                      </a:r>
                      <a:endParaRPr lang="ru-RU" sz="1000" b="0" dirty="0"/>
                    </a:p>
                  </a:txBody>
                  <a:tcPr/>
                </a:tc>
                <a:tc>
                  <a:txBody>
                    <a:bodyPr/>
                    <a:lstStyle/>
                    <a:p>
                      <a:r>
                        <a:rPr lang="ru-RU" sz="1000" b="0" dirty="0" smtClean="0"/>
                        <a:t>18338</a:t>
                      </a:r>
                      <a:endParaRPr lang="ru-RU" sz="1000" b="0" dirty="0"/>
                    </a:p>
                  </a:txBody>
                  <a:tcPr/>
                </a:tc>
                <a:tc>
                  <a:txBody>
                    <a:bodyPr/>
                    <a:lstStyle/>
                    <a:p>
                      <a:r>
                        <a:rPr lang="ru-RU" sz="1000" b="0" dirty="0" smtClean="0"/>
                        <a:t>18 338</a:t>
                      </a:r>
                      <a:endParaRPr lang="ru-RU" sz="1000" b="0" dirty="0"/>
                    </a:p>
                  </a:txBody>
                  <a:tcPr/>
                </a:tc>
                <a:extLst>
                  <a:ext uri="{0D108BD9-81ED-4DB2-BD59-A6C34878D82A}">
                    <a16:rowId xmlns="" xmlns:a16="http://schemas.microsoft.com/office/drawing/2014/main" val="10024"/>
                  </a:ext>
                </a:extLst>
              </a:tr>
              <a:tr h="218718">
                <a:tc>
                  <a:txBody>
                    <a:bodyPr/>
                    <a:lstStyle/>
                    <a:p>
                      <a:r>
                        <a:rPr lang="ru-RU" sz="1000" b="0" dirty="0"/>
                        <a:t>Прочие межбюджетные трансферты</a:t>
                      </a:r>
                    </a:p>
                  </a:txBody>
                  <a:tcPr/>
                </a:tc>
                <a:tc>
                  <a:txBody>
                    <a:bodyPr/>
                    <a:lstStyle/>
                    <a:p>
                      <a:r>
                        <a:rPr lang="ru-RU" sz="1000" b="0" dirty="0"/>
                        <a:t>14</a:t>
                      </a:r>
                    </a:p>
                  </a:txBody>
                  <a:tcPr/>
                </a:tc>
                <a:tc>
                  <a:txBody>
                    <a:bodyPr/>
                    <a:lstStyle/>
                    <a:p>
                      <a:r>
                        <a:rPr lang="ru-RU" sz="1000" b="0" dirty="0"/>
                        <a:t>03</a:t>
                      </a:r>
                    </a:p>
                  </a:txBody>
                  <a:tcPr/>
                </a:tc>
                <a:tc>
                  <a:txBody>
                    <a:bodyPr/>
                    <a:lstStyle/>
                    <a:p>
                      <a:r>
                        <a:rPr lang="ru-RU" sz="1000" b="0" dirty="0" smtClean="0"/>
                        <a:t>2 500</a:t>
                      </a:r>
                      <a:endParaRPr lang="ru-RU" sz="1000" b="0" dirty="0"/>
                    </a:p>
                  </a:txBody>
                  <a:tcPr/>
                </a:tc>
                <a:tc>
                  <a:txBody>
                    <a:bodyPr/>
                    <a:lstStyle/>
                    <a:p>
                      <a:r>
                        <a:rPr lang="ru-RU" sz="1000" b="0" dirty="0" smtClean="0"/>
                        <a:t>0</a:t>
                      </a:r>
                      <a:endParaRPr lang="ru-RU" sz="1000" b="0" dirty="0"/>
                    </a:p>
                  </a:txBody>
                  <a:tcPr/>
                </a:tc>
                <a:tc>
                  <a:txBody>
                    <a:bodyPr/>
                    <a:lstStyle/>
                    <a:p>
                      <a:r>
                        <a:rPr lang="ru-RU" sz="1000" b="0" dirty="0" smtClean="0"/>
                        <a:t>0</a:t>
                      </a:r>
                      <a:endParaRPr lang="ru-RU" sz="1000" b="0" dirty="0"/>
                    </a:p>
                  </a:txBody>
                  <a:tcPr/>
                </a:tc>
                <a:extLst>
                  <a:ext uri="{0D108BD9-81ED-4DB2-BD59-A6C34878D82A}">
                    <a16:rowId xmlns="" xmlns:a16="http://schemas.microsoft.com/office/drawing/2014/main" val="10025"/>
                  </a:ext>
                </a:extLst>
              </a:tr>
              <a:tr h="247670">
                <a:tc>
                  <a:txBody>
                    <a:bodyPr/>
                    <a:lstStyle/>
                    <a:p>
                      <a:r>
                        <a:rPr lang="ru-RU" sz="1000" b="1" dirty="0"/>
                        <a:t>ВСЕГО РАСХОДОВ:</a:t>
                      </a:r>
                    </a:p>
                  </a:txBody>
                  <a:tcPr/>
                </a:tc>
                <a:tc>
                  <a:txBody>
                    <a:bodyPr/>
                    <a:lstStyle/>
                    <a:p>
                      <a:endParaRPr lang="ru-RU" sz="1000" dirty="0"/>
                    </a:p>
                  </a:txBody>
                  <a:tcPr/>
                </a:tc>
                <a:tc>
                  <a:txBody>
                    <a:bodyPr/>
                    <a:lstStyle/>
                    <a:p>
                      <a:endParaRPr lang="ru-RU" sz="1000" dirty="0"/>
                    </a:p>
                  </a:txBody>
                  <a:tcPr/>
                </a:tc>
                <a:tc>
                  <a:txBody>
                    <a:bodyPr/>
                    <a:lstStyle/>
                    <a:p>
                      <a:r>
                        <a:rPr lang="ru-RU" sz="1000" b="1" dirty="0" smtClean="0"/>
                        <a:t>5</a:t>
                      </a:r>
                      <a:r>
                        <a:rPr lang="ru-RU" sz="1000" b="1" baseline="0" dirty="0" smtClean="0"/>
                        <a:t> 115 117</a:t>
                      </a:r>
                      <a:endParaRPr lang="ru-RU" sz="1000" b="1" dirty="0"/>
                    </a:p>
                  </a:txBody>
                  <a:tcPr/>
                </a:tc>
                <a:tc>
                  <a:txBody>
                    <a:bodyPr/>
                    <a:lstStyle/>
                    <a:p>
                      <a:r>
                        <a:rPr lang="ru-RU" sz="1000" b="1" dirty="0" smtClean="0"/>
                        <a:t>2 468 286</a:t>
                      </a:r>
                      <a:endParaRPr lang="ru-RU" sz="1000" b="1" dirty="0"/>
                    </a:p>
                  </a:txBody>
                  <a:tcPr/>
                </a:tc>
                <a:tc>
                  <a:txBody>
                    <a:bodyPr/>
                    <a:lstStyle/>
                    <a:p>
                      <a:r>
                        <a:rPr lang="ru-RU" sz="1000" b="1" dirty="0" smtClean="0"/>
                        <a:t>2 360 996</a:t>
                      </a:r>
                      <a:endParaRPr lang="ru-RU" sz="1000" b="1" dirty="0"/>
                    </a:p>
                  </a:txBody>
                  <a:tcPr/>
                </a:tc>
                <a:extLst>
                  <a:ext uri="{0D108BD9-81ED-4DB2-BD59-A6C34878D82A}">
                    <a16:rowId xmlns="" xmlns:a16="http://schemas.microsoft.com/office/drawing/2014/main" val="10026"/>
                  </a:ext>
                </a:extLst>
              </a:tr>
            </a:tbl>
          </a:graphicData>
        </a:graphic>
      </p:graphicFrame>
    </p:spTree>
    <p:extLst>
      <p:ext uri="{BB962C8B-B14F-4D97-AF65-F5344CB8AC3E}">
        <p14:creationId xmlns:p14="http://schemas.microsoft.com/office/powerpoint/2010/main" val="63694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632848" cy="1143000"/>
          </a:xfrm>
        </p:spPr>
        <p:txBody>
          <a:bodyPr/>
          <a:lstStyle/>
          <a:p>
            <a:pPr marL="320040" indent="-320040" algn="ctr" fontAlgn="auto">
              <a:spcAft>
                <a:spcPts val="0"/>
              </a:spcAft>
              <a:buClr>
                <a:schemeClr val="accent6">
                  <a:lumMod val="75000"/>
                </a:schemeClr>
              </a:buClr>
              <a:defRPr/>
            </a:pPr>
            <a:r>
              <a:rPr lang="ru-RU" sz="2000" dirty="0"/>
              <a:t>Соотношение программных и непрограммных расходов бюджета МО «Тахтамукайский район» на 2023 г. (</a:t>
            </a:r>
            <a:r>
              <a:rPr lang="ru-RU" sz="2000" dirty="0" err="1"/>
              <a:t>тыс.руб</a:t>
            </a:r>
            <a:r>
              <a:rPr lang="ru-RU" sz="2000" dirty="0"/>
              <a:t>.)</a:t>
            </a:r>
          </a:p>
        </p:txBody>
      </p:sp>
      <p:graphicFrame>
        <p:nvGraphicFramePr>
          <p:cNvPr id="3" name="Диаграмма 5"/>
          <p:cNvGraphicFramePr>
            <a:graphicFrameLocks/>
          </p:cNvGraphicFramePr>
          <p:nvPr>
            <p:extLst>
              <p:ext uri="{D42A27DB-BD31-4B8C-83A1-F6EECF244321}">
                <p14:modId xmlns:p14="http://schemas.microsoft.com/office/powerpoint/2010/main" val="125020438"/>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МО «ТАХТАМУКАЙСКИЙ РАЙОН»</a:t>
            </a:r>
            <a:br>
              <a:rPr lang="ru-RU" sz="1200" dirty="0"/>
            </a:br>
            <a:r>
              <a:rPr lang="ru-RU" sz="1200" dirty="0"/>
              <a:t>«ОБЕСПЕЧЕНИЕ ДЕЯТЕЛЬНОСТИ  УЧРЕЖДЕНИЙ ФИЗИЧЕСКОЙ КУЛЬТУРЫ И СПОРТА»</a:t>
            </a:r>
            <a:br>
              <a:rPr lang="ru-RU" sz="1200" dirty="0"/>
            </a:br>
            <a:r>
              <a:rPr lang="ru-RU" sz="1200" dirty="0"/>
              <a:t>СРОК РЕАЛИЗАЦИИ :2023-2028 ГОДЫ</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96666420"/>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400" dirty="0"/>
                        <a:t>2021 год (факт)</a:t>
                      </a:r>
                    </a:p>
                  </a:txBody>
                  <a:tcPr/>
                </a:tc>
                <a:tc>
                  <a:txBody>
                    <a:bodyPr/>
                    <a:lstStyle/>
                    <a:p>
                      <a:r>
                        <a:rPr lang="ru-RU" sz="1400" dirty="0" smtClean="0"/>
                        <a:t>83 148,0</a:t>
                      </a:r>
                      <a:endParaRPr lang="ru-RU" sz="1400" dirty="0"/>
                    </a:p>
                  </a:txBody>
                  <a:tcPr/>
                </a:tc>
                <a:extLst>
                  <a:ext uri="{0D108BD9-81ED-4DB2-BD59-A6C34878D82A}">
                    <a16:rowId xmlns="" xmlns:a16="http://schemas.microsoft.com/office/drawing/2014/main" val="10001"/>
                  </a:ext>
                </a:extLst>
              </a:tr>
              <a:tr h="346837">
                <a:tc>
                  <a:txBody>
                    <a:bodyPr/>
                    <a:lstStyle/>
                    <a:p>
                      <a:r>
                        <a:rPr lang="ru-RU" sz="1400" dirty="0"/>
                        <a:t>2022 год (план)</a:t>
                      </a:r>
                    </a:p>
                  </a:txBody>
                  <a:tcPr/>
                </a:tc>
                <a:tc>
                  <a:txBody>
                    <a:bodyPr/>
                    <a:lstStyle/>
                    <a:p>
                      <a:r>
                        <a:rPr lang="ru-RU" sz="1400" dirty="0" smtClean="0"/>
                        <a:t>93 879,0</a:t>
                      </a:r>
                      <a:endParaRPr lang="ru-RU" sz="1400" dirty="0"/>
                    </a:p>
                  </a:txBody>
                  <a:tcPr/>
                </a:tc>
                <a:extLst>
                  <a:ext uri="{0D108BD9-81ED-4DB2-BD59-A6C34878D82A}">
                    <a16:rowId xmlns="" xmlns:a16="http://schemas.microsoft.com/office/drawing/2014/main" val="10002"/>
                  </a:ext>
                </a:extLst>
              </a:tr>
              <a:tr h="346837">
                <a:tc>
                  <a:txBody>
                    <a:bodyPr/>
                    <a:lstStyle/>
                    <a:p>
                      <a:r>
                        <a:rPr lang="ru-RU" sz="1400" dirty="0"/>
                        <a:t>2023</a:t>
                      </a:r>
                      <a:r>
                        <a:rPr lang="ru-RU" sz="1400" baseline="0" dirty="0"/>
                        <a:t> год</a:t>
                      </a:r>
                      <a:endParaRPr lang="ru-RU" sz="1400" dirty="0"/>
                    </a:p>
                  </a:txBody>
                  <a:tcPr/>
                </a:tc>
                <a:tc>
                  <a:txBody>
                    <a:bodyPr/>
                    <a:lstStyle/>
                    <a:p>
                      <a:r>
                        <a:rPr lang="ru-RU" sz="1400" dirty="0" smtClean="0"/>
                        <a:t>96 648,0</a:t>
                      </a:r>
                      <a:endParaRPr lang="ru-RU" sz="1400" dirty="0"/>
                    </a:p>
                  </a:txBody>
                  <a:tcPr/>
                </a:tc>
                <a:extLst>
                  <a:ext uri="{0D108BD9-81ED-4DB2-BD59-A6C34878D82A}">
                    <a16:rowId xmlns="" xmlns:a16="http://schemas.microsoft.com/office/drawing/2014/main" val="10003"/>
                  </a:ext>
                </a:extLst>
              </a:tr>
              <a:tr h="346837">
                <a:tc>
                  <a:txBody>
                    <a:bodyPr/>
                    <a:lstStyle/>
                    <a:p>
                      <a:r>
                        <a:rPr lang="ru-RU" sz="1400" dirty="0"/>
                        <a:t>2024 год</a:t>
                      </a:r>
                    </a:p>
                  </a:txBody>
                  <a:tcPr/>
                </a:tc>
                <a:tc>
                  <a:txBody>
                    <a:bodyPr/>
                    <a:lstStyle/>
                    <a:p>
                      <a:r>
                        <a:rPr lang="ru-RU" sz="1400" dirty="0"/>
                        <a:t>101</a:t>
                      </a:r>
                      <a:r>
                        <a:rPr lang="ru-RU" sz="1400" baseline="0" dirty="0"/>
                        <a:t> 951</a:t>
                      </a:r>
                      <a:r>
                        <a:rPr lang="ru-RU" sz="1400" dirty="0"/>
                        <a:t>,0</a:t>
                      </a:r>
                    </a:p>
                  </a:txBody>
                  <a:tcPr/>
                </a:tc>
                <a:extLst>
                  <a:ext uri="{0D108BD9-81ED-4DB2-BD59-A6C34878D82A}">
                    <a16:rowId xmlns="" xmlns:a16="http://schemas.microsoft.com/office/drawing/2014/main" val="10004"/>
                  </a:ext>
                </a:extLst>
              </a:tr>
              <a:tr h="346837">
                <a:tc>
                  <a:txBody>
                    <a:bodyPr/>
                    <a:lstStyle/>
                    <a:p>
                      <a:r>
                        <a:rPr lang="ru-RU" sz="1400" dirty="0"/>
                        <a:t>2025 год</a:t>
                      </a:r>
                    </a:p>
                  </a:txBody>
                  <a:tcPr/>
                </a:tc>
                <a:tc>
                  <a:txBody>
                    <a:bodyPr/>
                    <a:lstStyle/>
                    <a:p>
                      <a:r>
                        <a:rPr lang="ru-RU" sz="1400" dirty="0"/>
                        <a:t>103</a:t>
                      </a:r>
                      <a:r>
                        <a:rPr lang="ru-RU" sz="1400" baseline="0" dirty="0"/>
                        <a:t> 969</a:t>
                      </a:r>
                      <a:r>
                        <a:rPr lang="ru-RU" sz="1400" dirty="0"/>
                        <a:t>,0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683568" y="764704"/>
            <a:ext cx="5760640"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создание условий, ориентирующих граждан на здоровый образ жизни, в </a:t>
            </a:r>
            <a:r>
              <a:rPr lang="ru-RU" sz="1200" dirty="0" err="1"/>
              <a:t>т.ч</a:t>
            </a:r>
            <a:r>
              <a:rPr lang="ru-RU" sz="1200" dirty="0"/>
              <a:t>. на занятия физической культурой и спортом, развитие спортивной инфраструктуры.</a:t>
            </a:r>
            <a:endParaRPr lang="ru-RU" sz="1200" b="1" dirty="0"/>
          </a:p>
          <a:p>
            <a:pPr algn="just" fontAlgn="auto"/>
            <a:r>
              <a:rPr lang="ru-RU" sz="1200" b="1" dirty="0"/>
              <a:t>ЗАДАЧИ: </a:t>
            </a:r>
            <a:r>
              <a:rPr lang="ru-RU" sz="1200" dirty="0"/>
              <a:t>организация спортивной подготовки по олимпийским и неолимпийским видам спорта; организация и проведение официальных физкультурно-оздоровительных и спортивных мероприятий; укрепление здоровья  жителей МО «</a:t>
            </a:r>
            <a:r>
              <a:rPr lang="ru-RU" sz="1200" dirty="0" err="1"/>
              <a:t>Тахтамукайский</a:t>
            </a:r>
            <a:r>
              <a:rPr lang="ru-RU" sz="1200" dirty="0"/>
              <a:t> район» средствами физической культуры и спорта; повышение безопасности и антитеррористической защищенности учреждений физической культуры и спорта.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060014384"/>
              </p:ext>
            </p:extLst>
          </p:nvPr>
        </p:nvGraphicFramePr>
        <p:xfrm>
          <a:off x="251520" y="3056451"/>
          <a:ext cx="8784976" cy="3404085"/>
        </p:xfrm>
        <a:graphic>
          <a:graphicData uri="http://schemas.openxmlformats.org/drawingml/2006/table">
            <a:tbl>
              <a:tblPr firstRow="1" bandRow="1">
                <a:tableStyleId>{5C22544A-7EE6-4342-B048-85BDC9FD1C3A}</a:tableStyleId>
              </a:tblPr>
              <a:tblGrid>
                <a:gridCol w="4065774">
                  <a:extLst>
                    <a:ext uri="{9D8B030D-6E8A-4147-A177-3AD203B41FA5}">
                      <a16:colId xmlns="" xmlns:a16="http://schemas.microsoft.com/office/drawing/2014/main" val="20000"/>
                    </a:ext>
                  </a:extLst>
                </a:gridCol>
                <a:gridCol w="1016443">
                  <a:extLst>
                    <a:ext uri="{9D8B030D-6E8A-4147-A177-3AD203B41FA5}">
                      <a16:colId xmlns="" xmlns:a16="http://schemas.microsoft.com/office/drawing/2014/main" val="20001"/>
                    </a:ext>
                  </a:extLst>
                </a:gridCol>
                <a:gridCol w="1016443">
                  <a:extLst>
                    <a:ext uri="{9D8B030D-6E8A-4147-A177-3AD203B41FA5}">
                      <a16:colId xmlns="" xmlns:a16="http://schemas.microsoft.com/office/drawing/2014/main" val="20002"/>
                    </a:ext>
                  </a:extLst>
                </a:gridCol>
                <a:gridCol w="886115">
                  <a:extLst>
                    <a:ext uri="{9D8B030D-6E8A-4147-A177-3AD203B41FA5}">
                      <a16:colId xmlns="" xmlns:a16="http://schemas.microsoft.com/office/drawing/2014/main" val="20003"/>
                    </a:ext>
                  </a:extLst>
                </a:gridCol>
                <a:gridCol w="864096">
                  <a:extLst>
                    <a:ext uri="{9D8B030D-6E8A-4147-A177-3AD203B41FA5}">
                      <a16:colId xmlns="" xmlns:a16="http://schemas.microsoft.com/office/drawing/2014/main" val="20004"/>
                    </a:ext>
                  </a:extLst>
                </a:gridCol>
                <a:gridCol w="936105">
                  <a:extLst>
                    <a:ext uri="{9D8B030D-6E8A-4147-A177-3AD203B41FA5}">
                      <a16:colId xmlns="" xmlns:a16="http://schemas.microsoft.com/office/drawing/2014/main" val="20005"/>
                    </a:ext>
                  </a:extLst>
                </a:gridCol>
              </a:tblGrid>
              <a:tr h="597444">
                <a:tc>
                  <a:txBody>
                    <a:bodyPr/>
                    <a:lstStyle/>
                    <a:p>
                      <a:pPr algn="ctr"/>
                      <a:r>
                        <a:rPr lang="ru-RU" sz="1200" dirty="0"/>
                        <a:t>Целевые показатели муниципальной</a:t>
                      </a:r>
                      <a:r>
                        <a:rPr lang="ru-RU" sz="1200" baseline="0" dirty="0"/>
                        <a:t> программы</a:t>
                      </a:r>
                      <a:endParaRPr lang="ru-RU" sz="1200" dirty="0"/>
                    </a:p>
                  </a:txBody>
                  <a:tcPr/>
                </a:tc>
                <a:tc>
                  <a:txBody>
                    <a:bodyPr/>
                    <a:lstStyle/>
                    <a:p>
                      <a:pPr algn="ctr"/>
                      <a:r>
                        <a:rPr lang="ru-RU" sz="1200" dirty="0"/>
                        <a:t>2021 год (факт)</a:t>
                      </a:r>
                    </a:p>
                  </a:txBody>
                  <a:tcPr/>
                </a:tc>
                <a:tc>
                  <a:txBody>
                    <a:bodyPr/>
                    <a:lstStyle/>
                    <a:p>
                      <a:pPr algn="ctr"/>
                      <a:r>
                        <a:rPr lang="ru-RU" sz="1200" dirty="0"/>
                        <a:t>2022 год (план)</a:t>
                      </a:r>
                    </a:p>
                  </a:txBody>
                  <a:tcPr/>
                </a:tc>
                <a:tc>
                  <a:txBody>
                    <a:bodyPr/>
                    <a:lstStyle/>
                    <a:p>
                      <a:pPr algn="ctr"/>
                      <a:r>
                        <a:rPr lang="ru-RU" sz="1200" dirty="0"/>
                        <a:t>2023 год</a:t>
                      </a:r>
                    </a:p>
                  </a:txBody>
                  <a:tcPr/>
                </a:tc>
                <a:tc>
                  <a:txBody>
                    <a:bodyPr/>
                    <a:lstStyle/>
                    <a:p>
                      <a:pPr algn="ctr"/>
                      <a:r>
                        <a:rPr lang="ru-RU" sz="1200" dirty="0"/>
                        <a:t>2024 год</a:t>
                      </a:r>
                    </a:p>
                  </a:txBody>
                  <a:tcPr/>
                </a:tc>
                <a:tc>
                  <a:txBody>
                    <a:bodyPr/>
                    <a:lstStyle/>
                    <a:p>
                      <a:pPr algn="ctr"/>
                      <a:r>
                        <a:rPr lang="ru-RU" sz="1200" dirty="0"/>
                        <a:t>2025 год</a:t>
                      </a:r>
                    </a:p>
                  </a:txBody>
                  <a:tcPr/>
                </a:tc>
                <a:extLst>
                  <a:ext uri="{0D108BD9-81ED-4DB2-BD59-A6C34878D82A}">
                    <a16:rowId xmlns="" xmlns:a16="http://schemas.microsoft.com/office/drawing/2014/main" val="10000"/>
                  </a:ext>
                </a:extLst>
              </a:tr>
              <a:tr h="522763">
                <a:tc>
                  <a:txBody>
                    <a:bodyPr/>
                    <a:lstStyle/>
                    <a:p>
                      <a:r>
                        <a:rPr lang="ru-RU" sz="1200" dirty="0"/>
                        <a:t>Удельный вес регулярно занимающихся физической культурой и спортом</a:t>
                      </a:r>
                    </a:p>
                  </a:txBody>
                  <a:tcPr/>
                </a:tc>
                <a:tc>
                  <a:txBody>
                    <a:bodyPr/>
                    <a:lstStyle/>
                    <a:p>
                      <a:r>
                        <a:rPr lang="ru-RU" sz="1200" dirty="0"/>
                        <a:t>50,1</a:t>
                      </a:r>
                    </a:p>
                  </a:txBody>
                  <a:tcPr/>
                </a:tc>
                <a:tc>
                  <a:txBody>
                    <a:bodyPr/>
                    <a:lstStyle/>
                    <a:p>
                      <a:r>
                        <a:rPr lang="ru-RU" sz="1200" dirty="0"/>
                        <a:t>50,3</a:t>
                      </a:r>
                    </a:p>
                  </a:txBody>
                  <a:tcPr/>
                </a:tc>
                <a:tc>
                  <a:txBody>
                    <a:bodyPr/>
                    <a:lstStyle/>
                    <a:p>
                      <a:r>
                        <a:rPr lang="ru-RU" sz="1200" dirty="0"/>
                        <a:t>50</a:t>
                      </a:r>
                    </a:p>
                  </a:txBody>
                  <a:tcPr/>
                </a:tc>
                <a:tc>
                  <a:txBody>
                    <a:bodyPr/>
                    <a:lstStyle/>
                    <a:p>
                      <a:r>
                        <a:rPr lang="ru-RU" sz="1200" dirty="0"/>
                        <a:t>51,4</a:t>
                      </a:r>
                    </a:p>
                    <a:p>
                      <a:endParaRPr lang="ru-RU" sz="1200" dirty="0"/>
                    </a:p>
                  </a:txBody>
                  <a:tcPr/>
                </a:tc>
                <a:tc>
                  <a:txBody>
                    <a:bodyPr/>
                    <a:lstStyle/>
                    <a:p>
                      <a:r>
                        <a:rPr lang="ru-RU" sz="1200" dirty="0"/>
                        <a:t>51,4</a:t>
                      </a:r>
                    </a:p>
                  </a:txBody>
                  <a:tcPr/>
                </a:tc>
                <a:extLst>
                  <a:ext uri="{0D108BD9-81ED-4DB2-BD59-A6C34878D82A}">
                    <a16:rowId xmlns="" xmlns:a16="http://schemas.microsoft.com/office/drawing/2014/main" val="10001"/>
                  </a:ext>
                </a:extLst>
              </a:tr>
              <a:tr h="318405">
                <a:tc>
                  <a:txBody>
                    <a:bodyPr/>
                    <a:lstStyle/>
                    <a:p>
                      <a:r>
                        <a:rPr lang="ru-RU" sz="1200" dirty="0"/>
                        <a:t>Количество спортивных сооружений</a:t>
                      </a:r>
                    </a:p>
                  </a:txBody>
                  <a:tcPr/>
                </a:tc>
                <a:tc>
                  <a:txBody>
                    <a:bodyPr/>
                    <a:lstStyle/>
                    <a:p>
                      <a:r>
                        <a:rPr lang="ru-RU" sz="1200" dirty="0"/>
                        <a:t>134</a:t>
                      </a:r>
                    </a:p>
                  </a:txBody>
                  <a:tcPr/>
                </a:tc>
                <a:tc>
                  <a:txBody>
                    <a:bodyPr/>
                    <a:lstStyle/>
                    <a:p>
                      <a:r>
                        <a:rPr lang="ru-RU" sz="1200" dirty="0"/>
                        <a:t>134</a:t>
                      </a:r>
                    </a:p>
                  </a:txBody>
                  <a:tcPr/>
                </a:tc>
                <a:tc>
                  <a:txBody>
                    <a:bodyPr/>
                    <a:lstStyle/>
                    <a:p>
                      <a:r>
                        <a:rPr lang="ru-RU" sz="1200" dirty="0"/>
                        <a:t>134</a:t>
                      </a:r>
                    </a:p>
                    <a:p>
                      <a:endParaRPr lang="ru-RU" sz="1200" dirty="0"/>
                    </a:p>
                  </a:txBody>
                  <a:tcPr/>
                </a:tc>
                <a:tc>
                  <a:txBody>
                    <a:bodyPr/>
                    <a:lstStyle/>
                    <a:p>
                      <a:r>
                        <a:rPr lang="ru-RU" sz="1200" dirty="0"/>
                        <a:t>134</a:t>
                      </a:r>
                    </a:p>
                  </a:txBody>
                  <a:tcPr/>
                </a:tc>
                <a:tc>
                  <a:txBody>
                    <a:bodyPr/>
                    <a:lstStyle/>
                    <a:p>
                      <a:r>
                        <a:rPr lang="ru-RU" sz="1200" dirty="0"/>
                        <a:t>134</a:t>
                      </a:r>
                    </a:p>
                  </a:txBody>
                  <a:tcPr/>
                </a:tc>
                <a:extLst>
                  <a:ext uri="{0D108BD9-81ED-4DB2-BD59-A6C34878D82A}">
                    <a16:rowId xmlns="" xmlns:a16="http://schemas.microsoft.com/office/drawing/2014/main" val="10002"/>
                  </a:ext>
                </a:extLst>
              </a:tr>
              <a:tr h="522763">
                <a:tc>
                  <a:txBody>
                    <a:bodyPr/>
                    <a:lstStyle/>
                    <a:p>
                      <a:r>
                        <a:rPr lang="ru-RU" sz="1200" dirty="0"/>
                        <a:t>Количество организованных и проведенных физкультурно-спортивных,</a:t>
                      </a:r>
                      <a:r>
                        <a:rPr lang="ru-RU" sz="1200" baseline="0" dirty="0"/>
                        <a:t> спортивно-массовых мероприятий</a:t>
                      </a:r>
                      <a:endParaRPr lang="ru-RU" sz="1200" dirty="0"/>
                    </a:p>
                  </a:txBody>
                  <a:tcPr/>
                </a:tc>
                <a:tc>
                  <a:txBody>
                    <a:bodyPr/>
                    <a:lstStyle/>
                    <a:p>
                      <a:r>
                        <a:rPr lang="ru-RU" sz="1200" dirty="0"/>
                        <a:t>163</a:t>
                      </a:r>
                    </a:p>
                  </a:txBody>
                  <a:tcPr/>
                </a:tc>
                <a:tc>
                  <a:txBody>
                    <a:bodyPr/>
                    <a:lstStyle/>
                    <a:p>
                      <a:r>
                        <a:rPr lang="ru-RU" sz="1200" dirty="0"/>
                        <a:t>223</a:t>
                      </a:r>
                    </a:p>
                  </a:txBody>
                  <a:tcPr/>
                </a:tc>
                <a:tc>
                  <a:txBody>
                    <a:bodyPr/>
                    <a:lstStyle/>
                    <a:p>
                      <a:r>
                        <a:rPr lang="ru-RU" sz="1200" dirty="0"/>
                        <a:t>305</a:t>
                      </a:r>
                    </a:p>
                  </a:txBody>
                  <a:tcPr/>
                </a:tc>
                <a:tc>
                  <a:txBody>
                    <a:bodyPr/>
                    <a:lstStyle/>
                    <a:p>
                      <a:r>
                        <a:rPr lang="ru-RU" sz="1200" dirty="0"/>
                        <a:t>305</a:t>
                      </a:r>
                    </a:p>
                  </a:txBody>
                  <a:tcPr/>
                </a:tc>
                <a:tc>
                  <a:txBody>
                    <a:bodyPr/>
                    <a:lstStyle/>
                    <a:p>
                      <a:r>
                        <a:rPr lang="ru-RU" sz="1200" dirty="0"/>
                        <a:t>305</a:t>
                      </a:r>
                    </a:p>
                  </a:txBody>
                  <a:tcPr/>
                </a:tc>
                <a:extLst>
                  <a:ext uri="{0D108BD9-81ED-4DB2-BD59-A6C34878D82A}">
                    <a16:rowId xmlns="" xmlns:a16="http://schemas.microsoft.com/office/drawing/2014/main" val="10003"/>
                  </a:ext>
                </a:extLst>
              </a:tr>
              <a:tr h="522763">
                <a:tc>
                  <a:txBody>
                    <a:bodyPr/>
                    <a:lstStyle/>
                    <a:p>
                      <a:r>
                        <a:rPr lang="ru-RU" sz="1200" dirty="0"/>
                        <a:t>Количество детей,</a:t>
                      </a:r>
                      <a:r>
                        <a:rPr lang="ru-RU" sz="1200" baseline="0" dirty="0"/>
                        <a:t> занимающихся физической культурой и спортом в спортивных школах</a:t>
                      </a:r>
                      <a:endParaRPr lang="ru-RU" sz="1200" dirty="0"/>
                    </a:p>
                  </a:txBody>
                  <a:tcPr/>
                </a:tc>
                <a:tc>
                  <a:txBody>
                    <a:bodyPr/>
                    <a:lstStyle/>
                    <a:p>
                      <a:r>
                        <a:rPr lang="ru-RU" sz="1200" dirty="0"/>
                        <a:t>1997</a:t>
                      </a:r>
                    </a:p>
                  </a:txBody>
                  <a:tcPr/>
                </a:tc>
                <a:tc>
                  <a:txBody>
                    <a:bodyPr/>
                    <a:lstStyle/>
                    <a:p>
                      <a:r>
                        <a:rPr lang="ru-RU" sz="1200" dirty="0"/>
                        <a:t>2083</a:t>
                      </a:r>
                    </a:p>
                  </a:txBody>
                  <a:tcPr/>
                </a:tc>
                <a:tc>
                  <a:txBody>
                    <a:bodyPr/>
                    <a:lstStyle/>
                    <a:p>
                      <a:r>
                        <a:rPr lang="ru-RU" sz="1200" dirty="0"/>
                        <a:t>1937</a:t>
                      </a:r>
                    </a:p>
                  </a:txBody>
                  <a:tcPr/>
                </a:tc>
                <a:tc>
                  <a:txBody>
                    <a:bodyPr/>
                    <a:lstStyle/>
                    <a:p>
                      <a:r>
                        <a:rPr lang="ru-RU" sz="1200" dirty="0"/>
                        <a:t>1946</a:t>
                      </a:r>
                    </a:p>
                  </a:txBody>
                  <a:tcPr/>
                </a:tc>
                <a:tc>
                  <a:txBody>
                    <a:bodyPr/>
                    <a:lstStyle/>
                    <a:p>
                      <a:r>
                        <a:rPr lang="ru-RU" sz="1200" dirty="0"/>
                        <a:t>1946</a:t>
                      </a:r>
                    </a:p>
                  </a:txBody>
                  <a:tcPr/>
                </a:tc>
                <a:extLst>
                  <a:ext uri="{0D108BD9-81ED-4DB2-BD59-A6C34878D82A}">
                    <a16:rowId xmlns="" xmlns:a16="http://schemas.microsoft.com/office/drawing/2014/main" val="10004"/>
                  </a:ext>
                </a:extLst>
              </a:tr>
              <a:tr h="663835">
                <a:tc>
                  <a:txBody>
                    <a:bodyPr/>
                    <a:lstStyle/>
                    <a:p>
                      <a:r>
                        <a:rPr lang="ru-RU" sz="1200" dirty="0"/>
                        <a:t>Количество победителей и призеров республиканских, всероссийских,</a:t>
                      </a:r>
                      <a:r>
                        <a:rPr lang="ru-RU" sz="1200" baseline="0" dirty="0"/>
                        <a:t> </a:t>
                      </a:r>
                      <a:r>
                        <a:rPr lang="ru-RU" sz="1200" dirty="0"/>
                        <a:t>международных и региональных соревнований</a:t>
                      </a:r>
                    </a:p>
                  </a:txBody>
                  <a:tcPr/>
                </a:tc>
                <a:tc>
                  <a:txBody>
                    <a:bodyPr/>
                    <a:lstStyle/>
                    <a:p>
                      <a:r>
                        <a:rPr lang="ru-RU" sz="1200" dirty="0"/>
                        <a:t>118</a:t>
                      </a:r>
                    </a:p>
                  </a:txBody>
                  <a:tcPr/>
                </a:tc>
                <a:tc>
                  <a:txBody>
                    <a:bodyPr/>
                    <a:lstStyle/>
                    <a:p>
                      <a:r>
                        <a:rPr lang="ru-RU" sz="1200" dirty="0"/>
                        <a:t>119</a:t>
                      </a:r>
                    </a:p>
                  </a:txBody>
                  <a:tcPr/>
                </a:tc>
                <a:tc>
                  <a:txBody>
                    <a:bodyPr/>
                    <a:lstStyle/>
                    <a:p>
                      <a:r>
                        <a:rPr lang="ru-RU" sz="1200" dirty="0"/>
                        <a:t>121</a:t>
                      </a:r>
                    </a:p>
                  </a:txBody>
                  <a:tcPr/>
                </a:tc>
                <a:tc>
                  <a:txBody>
                    <a:bodyPr/>
                    <a:lstStyle/>
                    <a:p>
                      <a:r>
                        <a:rPr lang="ru-RU" sz="1200" dirty="0"/>
                        <a:t>122</a:t>
                      </a:r>
                    </a:p>
                  </a:txBody>
                  <a:tcPr/>
                </a:tc>
                <a:tc>
                  <a:txBody>
                    <a:bodyPr/>
                    <a:lstStyle/>
                    <a:p>
                      <a:r>
                        <a:rPr lang="ru-RU" sz="1200" dirty="0"/>
                        <a:t>122</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036611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МО «ТАХТАМУКАЙСКИЙ РАЙОН»</a:t>
            </a:r>
            <a:br>
              <a:rPr lang="ru-RU" sz="1200" dirty="0"/>
            </a:br>
            <a:r>
              <a:rPr lang="ru-RU" sz="1200" dirty="0"/>
              <a:t>«ОБЕСПЕЧЕНИЕ ДЕЯТЕЛЬНОСТИ УЧРЕЖДЕНИЙ КУЛЬТУРЫ»</a:t>
            </a:r>
            <a:br>
              <a:rPr lang="ru-RU" sz="1200" dirty="0"/>
            </a:br>
            <a:r>
              <a:rPr lang="ru-RU" sz="1200" dirty="0"/>
              <a:t>СРОК РЕАЛИЗАЦИИ :2023-2028 ГОДЫ</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537196637"/>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400" dirty="0"/>
                        <a:t>2021 год (факт)</a:t>
                      </a:r>
                    </a:p>
                  </a:txBody>
                  <a:tcPr/>
                </a:tc>
                <a:tc>
                  <a:txBody>
                    <a:bodyPr/>
                    <a:lstStyle/>
                    <a:p>
                      <a:r>
                        <a:rPr lang="ru-RU" sz="1400" dirty="0" smtClean="0"/>
                        <a:t>201 462,0</a:t>
                      </a:r>
                      <a:endParaRPr lang="ru-RU" sz="1400" dirty="0"/>
                    </a:p>
                  </a:txBody>
                  <a:tcPr/>
                </a:tc>
                <a:extLst>
                  <a:ext uri="{0D108BD9-81ED-4DB2-BD59-A6C34878D82A}">
                    <a16:rowId xmlns="" xmlns:a16="http://schemas.microsoft.com/office/drawing/2014/main" val="10001"/>
                  </a:ext>
                </a:extLst>
              </a:tr>
              <a:tr h="346837">
                <a:tc>
                  <a:txBody>
                    <a:bodyPr/>
                    <a:lstStyle/>
                    <a:p>
                      <a:r>
                        <a:rPr lang="ru-RU" sz="1400" dirty="0"/>
                        <a:t>2022 год (план)</a:t>
                      </a:r>
                    </a:p>
                  </a:txBody>
                  <a:tcPr/>
                </a:tc>
                <a:tc>
                  <a:txBody>
                    <a:bodyPr/>
                    <a:lstStyle/>
                    <a:p>
                      <a:r>
                        <a:rPr lang="ru-RU" sz="1400" dirty="0" smtClean="0"/>
                        <a:t>188 496,0</a:t>
                      </a:r>
                      <a:endParaRPr lang="ru-RU" sz="1400" dirty="0"/>
                    </a:p>
                  </a:txBody>
                  <a:tcPr/>
                </a:tc>
                <a:extLst>
                  <a:ext uri="{0D108BD9-81ED-4DB2-BD59-A6C34878D82A}">
                    <a16:rowId xmlns="" xmlns:a16="http://schemas.microsoft.com/office/drawing/2014/main" val="10002"/>
                  </a:ext>
                </a:extLst>
              </a:tr>
              <a:tr h="346837">
                <a:tc>
                  <a:txBody>
                    <a:bodyPr/>
                    <a:lstStyle/>
                    <a:p>
                      <a:r>
                        <a:rPr lang="ru-RU" sz="1400" dirty="0"/>
                        <a:t>2023</a:t>
                      </a:r>
                      <a:r>
                        <a:rPr lang="ru-RU" sz="1400" baseline="0" dirty="0"/>
                        <a:t> год</a:t>
                      </a:r>
                      <a:endParaRPr lang="ru-RU" sz="1400" dirty="0"/>
                    </a:p>
                  </a:txBody>
                  <a:tcPr/>
                </a:tc>
                <a:tc>
                  <a:txBody>
                    <a:bodyPr/>
                    <a:lstStyle/>
                    <a:p>
                      <a:r>
                        <a:rPr lang="ru-RU" sz="1400" dirty="0" smtClean="0"/>
                        <a:t>182 247,0</a:t>
                      </a:r>
                      <a:endParaRPr lang="ru-RU" sz="1400" dirty="0"/>
                    </a:p>
                  </a:txBody>
                  <a:tcPr/>
                </a:tc>
                <a:extLst>
                  <a:ext uri="{0D108BD9-81ED-4DB2-BD59-A6C34878D82A}">
                    <a16:rowId xmlns="" xmlns:a16="http://schemas.microsoft.com/office/drawing/2014/main" val="10003"/>
                  </a:ext>
                </a:extLst>
              </a:tr>
              <a:tr h="346837">
                <a:tc>
                  <a:txBody>
                    <a:bodyPr/>
                    <a:lstStyle/>
                    <a:p>
                      <a:r>
                        <a:rPr lang="ru-RU" sz="1400" dirty="0"/>
                        <a:t>2024 год</a:t>
                      </a:r>
                    </a:p>
                  </a:txBody>
                  <a:tcPr/>
                </a:tc>
                <a:tc>
                  <a:txBody>
                    <a:bodyPr/>
                    <a:lstStyle/>
                    <a:p>
                      <a:r>
                        <a:rPr lang="ru-RU" sz="1400" dirty="0" smtClean="0"/>
                        <a:t>186 209,0</a:t>
                      </a:r>
                      <a:endParaRPr lang="ru-RU" sz="1400" dirty="0"/>
                    </a:p>
                  </a:txBody>
                  <a:tcPr/>
                </a:tc>
                <a:extLst>
                  <a:ext uri="{0D108BD9-81ED-4DB2-BD59-A6C34878D82A}">
                    <a16:rowId xmlns="" xmlns:a16="http://schemas.microsoft.com/office/drawing/2014/main" val="10004"/>
                  </a:ext>
                </a:extLst>
              </a:tr>
              <a:tr h="346837">
                <a:tc>
                  <a:txBody>
                    <a:bodyPr/>
                    <a:lstStyle/>
                    <a:p>
                      <a:r>
                        <a:rPr lang="ru-RU" sz="1400" dirty="0"/>
                        <a:t>2025 год</a:t>
                      </a:r>
                    </a:p>
                  </a:txBody>
                  <a:tcPr/>
                </a:tc>
                <a:tc>
                  <a:txBody>
                    <a:bodyPr/>
                    <a:lstStyle/>
                    <a:p>
                      <a:r>
                        <a:rPr lang="ru-RU" sz="1400" dirty="0" smtClean="0"/>
                        <a:t>187 873,0</a:t>
                      </a:r>
                      <a:endParaRPr lang="ru-RU" sz="14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755576" y="764704"/>
            <a:ext cx="5555162" cy="174206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Формирование культурного единого пространства, создание условий для выравнивания доступа населения к культурным ценностям, информационным ресурсам и пользованию услугами учреждений культура.</a:t>
            </a:r>
          </a:p>
          <a:p>
            <a:pPr fontAlgn="auto"/>
            <a:r>
              <a:rPr lang="ru-RU" sz="1200" b="1" dirty="0"/>
              <a:t>ЗАДАЧИ: </a:t>
            </a:r>
            <a:r>
              <a:rPr lang="ru-RU" sz="1200" dirty="0"/>
              <a:t>Создание условий для сохранения и развития культурного потенциала района;  обеспечение деятельности учреждений культуры;  сохранение и развитие детских школ искусств; развитие библиотечного дела; обеспечение организации культурно-досуговой деятельности.</a:t>
            </a:r>
          </a:p>
          <a:p>
            <a:pPr marL="45720" indent="0" fontAlgn="auto">
              <a:buFont typeface="Georgia" pitchFamily="18" charset="0"/>
              <a:buNone/>
            </a:pP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754027601"/>
              </p:ext>
            </p:extLst>
          </p:nvPr>
        </p:nvGraphicFramePr>
        <p:xfrm>
          <a:off x="179513" y="2782476"/>
          <a:ext cx="8784976" cy="3958892"/>
        </p:xfrm>
        <a:graphic>
          <a:graphicData uri="http://schemas.openxmlformats.org/drawingml/2006/table">
            <a:tbl>
              <a:tblPr firstRow="1" bandRow="1">
                <a:tableStyleId>{5C22544A-7EE6-4342-B048-85BDC9FD1C3A}</a:tableStyleId>
              </a:tblPr>
              <a:tblGrid>
                <a:gridCol w="4065774">
                  <a:extLst>
                    <a:ext uri="{9D8B030D-6E8A-4147-A177-3AD203B41FA5}">
                      <a16:colId xmlns="" xmlns:a16="http://schemas.microsoft.com/office/drawing/2014/main" val="20000"/>
                    </a:ext>
                  </a:extLst>
                </a:gridCol>
                <a:gridCol w="1016443">
                  <a:extLst>
                    <a:ext uri="{9D8B030D-6E8A-4147-A177-3AD203B41FA5}">
                      <a16:colId xmlns="" xmlns:a16="http://schemas.microsoft.com/office/drawing/2014/main" val="20001"/>
                    </a:ext>
                  </a:extLst>
                </a:gridCol>
                <a:gridCol w="1016443">
                  <a:extLst>
                    <a:ext uri="{9D8B030D-6E8A-4147-A177-3AD203B41FA5}">
                      <a16:colId xmlns="" xmlns:a16="http://schemas.microsoft.com/office/drawing/2014/main" val="20002"/>
                    </a:ext>
                  </a:extLst>
                </a:gridCol>
                <a:gridCol w="886115">
                  <a:extLst>
                    <a:ext uri="{9D8B030D-6E8A-4147-A177-3AD203B41FA5}">
                      <a16:colId xmlns="" xmlns:a16="http://schemas.microsoft.com/office/drawing/2014/main" val="20003"/>
                    </a:ext>
                  </a:extLst>
                </a:gridCol>
                <a:gridCol w="864096">
                  <a:extLst>
                    <a:ext uri="{9D8B030D-6E8A-4147-A177-3AD203B41FA5}">
                      <a16:colId xmlns="" xmlns:a16="http://schemas.microsoft.com/office/drawing/2014/main" val="20004"/>
                    </a:ext>
                  </a:extLst>
                </a:gridCol>
                <a:gridCol w="936105">
                  <a:extLst>
                    <a:ext uri="{9D8B030D-6E8A-4147-A177-3AD203B41FA5}">
                      <a16:colId xmlns="" xmlns:a16="http://schemas.microsoft.com/office/drawing/2014/main" val="20005"/>
                    </a:ext>
                  </a:extLst>
                </a:gridCol>
              </a:tblGrid>
              <a:tr h="597444">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 год</a:t>
                      </a:r>
                    </a:p>
                  </a:txBody>
                  <a:tcPr/>
                </a:tc>
                <a:tc>
                  <a:txBody>
                    <a:bodyPr/>
                    <a:lstStyle/>
                    <a:p>
                      <a:pPr algn="ctr"/>
                      <a:r>
                        <a:rPr lang="ru-RU" sz="1400" dirty="0"/>
                        <a:t>2025</a:t>
                      </a:r>
                    </a:p>
                    <a:p>
                      <a:pPr algn="ctr"/>
                      <a:r>
                        <a:rPr lang="ru-RU" sz="1400" dirty="0"/>
                        <a:t> год</a:t>
                      </a:r>
                    </a:p>
                  </a:txBody>
                  <a:tcPr/>
                </a:tc>
                <a:extLst>
                  <a:ext uri="{0D108BD9-81ED-4DB2-BD59-A6C34878D82A}">
                    <a16:rowId xmlns="" xmlns:a16="http://schemas.microsoft.com/office/drawing/2014/main" val="10000"/>
                  </a:ext>
                </a:extLst>
              </a:tr>
              <a:tr h="522763">
                <a:tc>
                  <a:txBody>
                    <a:bodyPr/>
                    <a:lstStyle/>
                    <a:p>
                      <a:r>
                        <a:rPr lang="ru-RU" sz="1200" dirty="0"/>
                        <a:t>Увеличение количества посещений организаций культуры (к предыдущему году), %</a:t>
                      </a:r>
                    </a:p>
                  </a:txBody>
                  <a:tcPr/>
                </a:tc>
                <a:tc>
                  <a:txBody>
                    <a:bodyPr/>
                    <a:lstStyle/>
                    <a:p>
                      <a:r>
                        <a:rPr lang="ru-RU" sz="1200" dirty="0"/>
                        <a:t>1,33</a:t>
                      </a:r>
                    </a:p>
                  </a:txBody>
                  <a:tcPr/>
                </a:tc>
                <a:tc>
                  <a:txBody>
                    <a:bodyPr/>
                    <a:lstStyle/>
                    <a:p>
                      <a:r>
                        <a:rPr lang="ru-RU" sz="1200" dirty="0"/>
                        <a:t>1,6</a:t>
                      </a:r>
                    </a:p>
                  </a:txBody>
                  <a:tcPr/>
                </a:tc>
                <a:tc>
                  <a:txBody>
                    <a:bodyPr/>
                    <a:lstStyle/>
                    <a:p>
                      <a:r>
                        <a:rPr lang="ru-RU" sz="1200" dirty="0"/>
                        <a:t>1,75</a:t>
                      </a:r>
                    </a:p>
                  </a:txBody>
                  <a:tcPr/>
                </a:tc>
                <a:tc>
                  <a:txBody>
                    <a:bodyPr/>
                    <a:lstStyle/>
                    <a:p>
                      <a:r>
                        <a:rPr lang="ru-RU" sz="1200" dirty="0" smtClean="0"/>
                        <a:t>1,8</a:t>
                      </a:r>
                      <a:endParaRPr lang="ru-RU" sz="1200" dirty="0"/>
                    </a:p>
                  </a:txBody>
                  <a:tcPr/>
                </a:tc>
                <a:tc>
                  <a:txBody>
                    <a:bodyPr/>
                    <a:lstStyle/>
                    <a:p>
                      <a:r>
                        <a:rPr lang="ru-RU" sz="1200" dirty="0" smtClean="0"/>
                        <a:t>1,9</a:t>
                      </a:r>
                      <a:endParaRPr lang="ru-RU" sz="1200" dirty="0"/>
                    </a:p>
                  </a:txBody>
                  <a:tcPr/>
                </a:tc>
                <a:extLst>
                  <a:ext uri="{0D108BD9-81ED-4DB2-BD59-A6C34878D82A}">
                    <a16:rowId xmlns="" xmlns:a16="http://schemas.microsoft.com/office/drawing/2014/main" val="10001"/>
                  </a:ext>
                </a:extLst>
              </a:tr>
              <a:tr h="672124">
                <a:tc>
                  <a:txBody>
                    <a:bodyPr/>
                    <a:lstStyle/>
                    <a:p>
                      <a:r>
                        <a:rPr lang="ru-RU" sz="1200" dirty="0"/>
                        <a:t>Увеличение доли детей, привлекаемых к участию в творческих мероприятиях, в общем количестве детей, %</a:t>
                      </a:r>
                    </a:p>
                  </a:txBody>
                  <a:tcPr/>
                </a:tc>
                <a:tc>
                  <a:txBody>
                    <a:bodyPr/>
                    <a:lstStyle/>
                    <a:p>
                      <a:r>
                        <a:rPr lang="ru-RU" sz="1200" dirty="0"/>
                        <a:t>3,04</a:t>
                      </a:r>
                    </a:p>
                  </a:txBody>
                  <a:tcPr/>
                </a:tc>
                <a:tc>
                  <a:txBody>
                    <a:bodyPr/>
                    <a:lstStyle/>
                    <a:p>
                      <a:r>
                        <a:rPr lang="ru-RU" sz="1200" dirty="0"/>
                        <a:t>1,35</a:t>
                      </a:r>
                    </a:p>
                  </a:txBody>
                  <a:tcPr/>
                </a:tc>
                <a:tc>
                  <a:txBody>
                    <a:bodyPr/>
                    <a:lstStyle/>
                    <a:p>
                      <a:r>
                        <a:rPr lang="ru-RU" sz="1200" dirty="0"/>
                        <a:t>1,4</a:t>
                      </a:r>
                    </a:p>
                  </a:txBody>
                  <a:tcPr/>
                </a:tc>
                <a:tc>
                  <a:txBody>
                    <a:bodyPr/>
                    <a:lstStyle/>
                    <a:p>
                      <a:r>
                        <a:rPr lang="ru-RU" sz="1200" dirty="0" smtClean="0"/>
                        <a:t>1,5</a:t>
                      </a:r>
                      <a:endParaRPr lang="ru-RU" sz="1200" dirty="0"/>
                    </a:p>
                  </a:txBody>
                  <a:tcPr/>
                </a:tc>
                <a:tc>
                  <a:txBody>
                    <a:bodyPr/>
                    <a:lstStyle/>
                    <a:p>
                      <a:r>
                        <a:rPr lang="ru-RU" sz="1200" dirty="0" smtClean="0"/>
                        <a:t>1,7</a:t>
                      </a:r>
                      <a:endParaRPr lang="ru-RU" sz="1200" dirty="0"/>
                    </a:p>
                  </a:txBody>
                  <a:tcPr/>
                </a:tc>
                <a:extLst>
                  <a:ext uri="{0D108BD9-81ED-4DB2-BD59-A6C34878D82A}">
                    <a16:rowId xmlns="" xmlns:a16="http://schemas.microsoft.com/office/drawing/2014/main" val="10002"/>
                  </a:ext>
                </a:extLst>
              </a:tr>
              <a:tr h="522763">
                <a:tc>
                  <a:txBody>
                    <a:bodyPr/>
                    <a:lstStyle/>
                    <a:p>
                      <a:r>
                        <a:rPr lang="ru-RU" sz="1200" dirty="0"/>
                        <a:t>Увеличение количества посещений театрально-концертных мероприятий, %</a:t>
                      </a:r>
                    </a:p>
                  </a:txBody>
                  <a:tcPr/>
                </a:tc>
                <a:tc>
                  <a:txBody>
                    <a:bodyPr/>
                    <a:lstStyle/>
                    <a:p>
                      <a:r>
                        <a:rPr lang="ru-RU" sz="1200" dirty="0"/>
                        <a:t>1,73</a:t>
                      </a:r>
                    </a:p>
                  </a:txBody>
                  <a:tcPr/>
                </a:tc>
                <a:tc>
                  <a:txBody>
                    <a:bodyPr/>
                    <a:lstStyle/>
                    <a:p>
                      <a:r>
                        <a:rPr lang="ru-RU" sz="1200" dirty="0"/>
                        <a:t>1,8</a:t>
                      </a:r>
                    </a:p>
                  </a:txBody>
                  <a:tcPr/>
                </a:tc>
                <a:tc>
                  <a:txBody>
                    <a:bodyPr/>
                    <a:lstStyle/>
                    <a:p>
                      <a:r>
                        <a:rPr lang="ru-RU" sz="1200" dirty="0"/>
                        <a:t>1,9</a:t>
                      </a:r>
                    </a:p>
                  </a:txBody>
                  <a:tcPr/>
                </a:tc>
                <a:tc>
                  <a:txBody>
                    <a:bodyPr/>
                    <a:lstStyle/>
                    <a:p>
                      <a:r>
                        <a:rPr lang="ru-RU" sz="1200" dirty="0" smtClean="0"/>
                        <a:t>2</a:t>
                      </a:r>
                      <a:endParaRPr lang="ru-RU" sz="1200" dirty="0"/>
                    </a:p>
                  </a:txBody>
                  <a:tcPr/>
                </a:tc>
                <a:tc>
                  <a:txBody>
                    <a:bodyPr/>
                    <a:lstStyle/>
                    <a:p>
                      <a:r>
                        <a:rPr lang="ru-RU" sz="1200" dirty="0" smtClean="0"/>
                        <a:t>2,1</a:t>
                      </a:r>
                      <a:endParaRPr lang="ru-RU" sz="1200" dirty="0"/>
                    </a:p>
                  </a:txBody>
                  <a:tcPr/>
                </a:tc>
                <a:extLst>
                  <a:ext uri="{0D108BD9-81ED-4DB2-BD59-A6C34878D82A}">
                    <a16:rowId xmlns="" xmlns:a16="http://schemas.microsoft.com/office/drawing/2014/main" val="10003"/>
                  </a:ext>
                </a:extLst>
              </a:tr>
              <a:tr h="522763">
                <a:tc>
                  <a:txBody>
                    <a:bodyPr/>
                    <a:lstStyle/>
                    <a:p>
                      <a:r>
                        <a:rPr lang="ru-RU" sz="1200" dirty="0"/>
                        <a:t>Увеличение численности участников культурно-досуговых</a:t>
                      </a:r>
                      <a:r>
                        <a:rPr lang="ru-RU" sz="1200" baseline="0" dirty="0"/>
                        <a:t> мероприятий, %</a:t>
                      </a:r>
                      <a:endParaRPr lang="ru-RU" sz="1200" dirty="0"/>
                    </a:p>
                  </a:txBody>
                  <a:tcPr/>
                </a:tc>
                <a:tc>
                  <a:txBody>
                    <a:bodyPr/>
                    <a:lstStyle/>
                    <a:p>
                      <a:r>
                        <a:rPr lang="ru-RU" sz="1200" dirty="0"/>
                        <a:t>77,9</a:t>
                      </a:r>
                    </a:p>
                  </a:txBody>
                  <a:tcPr/>
                </a:tc>
                <a:tc>
                  <a:txBody>
                    <a:bodyPr/>
                    <a:lstStyle/>
                    <a:p>
                      <a:r>
                        <a:rPr lang="ru-RU" sz="1200" dirty="0"/>
                        <a:t>2,5</a:t>
                      </a:r>
                    </a:p>
                  </a:txBody>
                  <a:tcPr/>
                </a:tc>
                <a:tc>
                  <a:txBody>
                    <a:bodyPr/>
                    <a:lstStyle/>
                    <a:p>
                      <a:r>
                        <a:rPr lang="ru-RU" sz="1200" dirty="0"/>
                        <a:t>2,7</a:t>
                      </a:r>
                    </a:p>
                  </a:txBody>
                  <a:tcPr/>
                </a:tc>
                <a:tc>
                  <a:txBody>
                    <a:bodyPr/>
                    <a:lstStyle/>
                    <a:p>
                      <a:r>
                        <a:rPr lang="ru-RU" sz="1200" dirty="0" smtClean="0"/>
                        <a:t>2,9</a:t>
                      </a:r>
                      <a:endParaRPr lang="ru-RU" sz="1200" dirty="0"/>
                    </a:p>
                  </a:txBody>
                  <a:tcPr/>
                </a:tc>
                <a:tc>
                  <a:txBody>
                    <a:bodyPr/>
                    <a:lstStyle/>
                    <a:p>
                      <a:r>
                        <a:rPr lang="ru-RU" sz="1200" dirty="0" smtClean="0"/>
                        <a:t>3</a:t>
                      </a:r>
                      <a:endParaRPr lang="ru-RU" sz="1200" dirty="0"/>
                    </a:p>
                  </a:txBody>
                  <a:tcPr/>
                </a:tc>
                <a:extLst>
                  <a:ext uri="{0D108BD9-81ED-4DB2-BD59-A6C34878D82A}">
                    <a16:rowId xmlns="" xmlns:a16="http://schemas.microsoft.com/office/drawing/2014/main" val="10004"/>
                  </a:ext>
                </a:extLst>
              </a:tr>
              <a:tr h="663835">
                <a:tc>
                  <a:txBody>
                    <a:bodyPr/>
                    <a:lstStyle/>
                    <a:p>
                      <a:r>
                        <a:rPr lang="ru-RU" sz="1200" dirty="0"/>
                        <a:t>Количество тематических материалов в средствах массовой информации, направленных на сохранение межнационального</a:t>
                      </a:r>
                      <a:r>
                        <a:rPr lang="ru-RU" sz="1200" baseline="0" dirty="0"/>
                        <a:t> согласия</a:t>
                      </a:r>
                      <a:endParaRPr lang="ru-RU" sz="1200" dirty="0"/>
                    </a:p>
                  </a:txBody>
                  <a:tcPr/>
                </a:tc>
                <a:tc>
                  <a:txBody>
                    <a:bodyPr/>
                    <a:lstStyle/>
                    <a:p>
                      <a:r>
                        <a:rPr lang="ru-RU" sz="1200" dirty="0"/>
                        <a:t>19</a:t>
                      </a:r>
                    </a:p>
                  </a:txBody>
                  <a:tcPr/>
                </a:tc>
                <a:tc>
                  <a:txBody>
                    <a:bodyPr/>
                    <a:lstStyle/>
                    <a:p>
                      <a:r>
                        <a:rPr lang="ru-RU" sz="1200" dirty="0"/>
                        <a:t>20</a:t>
                      </a:r>
                    </a:p>
                  </a:txBody>
                  <a:tcPr/>
                </a:tc>
                <a:tc>
                  <a:txBody>
                    <a:bodyPr/>
                    <a:lstStyle/>
                    <a:p>
                      <a:r>
                        <a:rPr lang="ru-RU" sz="1200" dirty="0"/>
                        <a:t>22</a:t>
                      </a:r>
                    </a:p>
                  </a:txBody>
                  <a:tcPr/>
                </a:tc>
                <a:tc>
                  <a:txBody>
                    <a:bodyPr/>
                    <a:lstStyle/>
                    <a:p>
                      <a:r>
                        <a:rPr lang="ru-RU" sz="1200" dirty="0" smtClean="0"/>
                        <a:t>23</a:t>
                      </a:r>
                      <a:endParaRPr lang="ru-RU" sz="1200" dirty="0"/>
                    </a:p>
                  </a:txBody>
                  <a:tcPr/>
                </a:tc>
                <a:tc>
                  <a:txBody>
                    <a:bodyPr/>
                    <a:lstStyle/>
                    <a:p>
                      <a:r>
                        <a:rPr lang="ru-RU" sz="1200" dirty="0" smtClean="0"/>
                        <a:t>24</a:t>
                      </a:r>
                      <a:endParaRPr lang="ru-RU" sz="1200" dirty="0"/>
                    </a:p>
                  </a:txBody>
                  <a:tcPr/>
                </a:tc>
                <a:extLst>
                  <a:ext uri="{0D108BD9-81ED-4DB2-BD59-A6C34878D82A}">
                    <a16:rowId xmlns="" xmlns:a16="http://schemas.microsoft.com/office/drawing/2014/main" val="10005"/>
                  </a:ext>
                </a:extLst>
              </a:tr>
              <a:tr h="386739">
                <a:tc>
                  <a:txBody>
                    <a:bodyPr/>
                    <a:lstStyle/>
                    <a:p>
                      <a:r>
                        <a:rPr lang="ru-RU" sz="1200" dirty="0"/>
                        <a:t>Число граждан, вовлеченных в мероприятия по сохранению и развитию культуры народов</a:t>
                      </a:r>
                    </a:p>
                  </a:txBody>
                  <a:tcPr/>
                </a:tc>
                <a:tc>
                  <a:txBody>
                    <a:bodyPr/>
                    <a:lstStyle/>
                    <a:p>
                      <a:r>
                        <a:rPr lang="ru-RU" sz="1200" dirty="0"/>
                        <a:t>57929</a:t>
                      </a:r>
                    </a:p>
                  </a:txBody>
                  <a:tcPr/>
                </a:tc>
                <a:tc>
                  <a:txBody>
                    <a:bodyPr/>
                    <a:lstStyle/>
                    <a:p>
                      <a:r>
                        <a:rPr lang="ru-RU" sz="1200" dirty="0"/>
                        <a:t>57850</a:t>
                      </a:r>
                    </a:p>
                  </a:txBody>
                  <a:tcPr/>
                </a:tc>
                <a:tc>
                  <a:txBody>
                    <a:bodyPr/>
                    <a:lstStyle/>
                    <a:p>
                      <a:r>
                        <a:rPr lang="ru-RU" sz="1200" dirty="0"/>
                        <a:t>57900</a:t>
                      </a:r>
                    </a:p>
                  </a:txBody>
                  <a:tcPr/>
                </a:tc>
                <a:tc>
                  <a:txBody>
                    <a:bodyPr/>
                    <a:lstStyle/>
                    <a:p>
                      <a:r>
                        <a:rPr lang="ru-RU" sz="1200" dirty="0" smtClean="0"/>
                        <a:t>57950</a:t>
                      </a:r>
                      <a:endParaRPr lang="ru-RU" sz="1200" dirty="0"/>
                    </a:p>
                  </a:txBody>
                  <a:tcPr/>
                </a:tc>
                <a:tc>
                  <a:txBody>
                    <a:bodyPr/>
                    <a:lstStyle/>
                    <a:p>
                      <a:r>
                        <a:rPr lang="ru-RU" sz="1200" dirty="0" smtClean="0"/>
                        <a:t>58000</a:t>
                      </a:r>
                      <a:endParaRPr lang="ru-RU" sz="1200" dirty="0"/>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286319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568952" cy="836712"/>
          </a:xfrm>
        </p:spPr>
        <p:txBody>
          <a:bodyPr>
            <a:normAutofit fontScale="90000"/>
          </a:bodyPr>
          <a:lstStyle/>
          <a:p>
            <a:pPr algn="ctr"/>
            <a:r>
              <a:rPr lang="ru-RU" sz="1300" b="1" dirty="0"/>
              <a:t>МУНИЦИПАЛЬНАЯ ПРОГРАММА </a:t>
            </a:r>
            <a:r>
              <a:rPr lang="ru-RU" sz="1200" dirty="0"/>
              <a:t/>
            </a:r>
            <a:br>
              <a:rPr lang="ru-RU" sz="1200" dirty="0"/>
            </a:br>
            <a:r>
              <a:rPr lang="ru-RU" sz="1300" b="1" dirty="0"/>
              <a:t>«Развитие малого и среднего предпринимательства МО «Тахтамукайский </a:t>
            </a:r>
            <a:r>
              <a:rPr lang="ru-RU" sz="1300" b="1" dirty="0" err="1"/>
              <a:t>район»на</a:t>
            </a:r>
            <a:r>
              <a:rPr lang="ru-RU" sz="1300" b="1" dirty="0"/>
              <a:t> 2019-2024 гг.»</a:t>
            </a:r>
            <a:br>
              <a:rPr lang="ru-RU" sz="1300" b="1" dirty="0"/>
            </a:br>
            <a:r>
              <a:rPr lang="ru-RU" sz="1300" b="1" dirty="0"/>
              <a:t>СРОК РЕАЛИЗАЦИИ :2023-2028 гг.</a:t>
            </a:r>
            <a:br>
              <a:rPr lang="ru-RU" sz="1300" b="1" dirty="0"/>
            </a:br>
            <a:r>
              <a:rPr lang="ru-RU" sz="1300" b="1" dirty="0"/>
              <a:t/>
            </a:r>
            <a:br>
              <a:rPr lang="ru-RU" sz="1300" b="1" dirty="0"/>
            </a:br>
            <a:endParaRPr lang="ru-RU" sz="1300" b="1" dirty="0"/>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2118318171"/>
              </p:ext>
            </p:extLst>
          </p:nvPr>
        </p:nvGraphicFramePr>
        <p:xfrm>
          <a:off x="6444208" y="980728"/>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400" dirty="0"/>
                        <a:t>2021 год (факт)</a:t>
                      </a:r>
                    </a:p>
                  </a:txBody>
                  <a:tcPr/>
                </a:tc>
                <a:tc>
                  <a:txBody>
                    <a:bodyPr/>
                    <a:lstStyle/>
                    <a:p>
                      <a:r>
                        <a:rPr lang="ru-RU" sz="1400" dirty="0" smtClean="0"/>
                        <a:t>1 600,0</a:t>
                      </a:r>
                      <a:endParaRPr lang="ru-RU" sz="1400" dirty="0"/>
                    </a:p>
                  </a:txBody>
                  <a:tcPr/>
                </a:tc>
                <a:extLst>
                  <a:ext uri="{0D108BD9-81ED-4DB2-BD59-A6C34878D82A}">
                    <a16:rowId xmlns="" xmlns:a16="http://schemas.microsoft.com/office/drawing/2014/main" val="10001"/>
                  </a:ext>
                </a:extLst>
              </a:tr>
              <a:tr h="346837">
                <a:tc>
                  <a:txBody>
                    <a:bodyPr/>
                    <a:lstStyle/>
                    <a:p>
                      <a:r>
                        <a:rPr lang="ru-RU" sz="1400" dirty="0"/>
                        <a:t>2022 год (план)</a:t>
                      </a:r>
                    </a:p>
                  </a:txBody>
                  <a:tcPr/>
                </a:tc>
                <a:tc>
                  <a:txBody>
                    <a:bodyPr/>
                    <a:lstStyle/>
                    <a:p>
                      <a:r>
                        <a:rPr lang="ru-RU" sz="1400" dirty="0" smtClean="0"/>
                        <a:t>50,0</a:t>
                      </a:r>
                      <a:endParaRPr lang="ru-RU" sz="1400" dirty="0"/>
                    </a:p>
                  </a:txBody>
                  <a:tcPr/>
                </a:tc>
                <a:extLst>
                  <a:ext uri="{0D108BD9-81ED-4DB2-BD59-A6C34878D82A}">
                    <a16:rowId xmlns="" xmlns:a16="http://schemas.microsoft.com/office/drawing/2014/main" val="10002"/>
                  </a:ext>
                </a:extLst>
              </a:tr>
              <a:tr h="346837">
                <a:tc>
                  <a:txBody>
                    <a:bodyPr/>
                    <a:lstStyle/>
                    <a:p>
                      <a:r>
                        <a:rPr lang="ru-RU" sz="1400" dirty="0"/>
                        <a:t>2023</a:t>
                      </a:r>
                      <a:r>
                        <a:rPr lang="ru-RU" sz="1400" baseline="0" dirty="0"/>
                        <a:t> год</a:t>
                      </a:r>
                      <a:endParaRPr lang="ru-RU" sz="1400" dirty="0"/>
                    </a:p>
                  </a:txBody>
                  <a:tcPr/>
                </a:tc>
                <a:tc>
                  <a:txBody>
                    <a:bodyPr/>
                    <a:lstStyle/>
                    <a:p>
                      <a:r>
                        <a:rPr lang="ru-RU" sz="1400" dirty="0"/>
                        <a:t>100,0</a:t>
                      </a:r>
                    </a:p>
                  </a:txBody>
                  <a:tcPr/>
                </a:tc>
                <a:extLst>
                  <a:ext uri="{0D108BD9-81ED-4DB2-BD59-A6C34878D82A}">
                    <a16:rowId xmlns="" xmlns:a16="http://schemas.microsoft.com/office/drawing/2014/main" val="10003"/>
                  </a:ext>
                </a:extLst>
              </a:tr>
              <a:tr h="346837">
                <a:tc>
                  <a:txBody>
                    <a:bodyPr/>
                    <a:lstStyle/>
                    <a:p>
                      <a:r>
                        <a:rPr lang="ru-RU" sz="1400" dirty="0"/>
                        <a:t>2024 год</a:t>
                      </a:r>
                    </a:p>
                  </a:txBody>
                  <a:tcPr/>
                </a:tc>
                <a:tc>
                  <a:txBody>
                    <a:bodyPr/>
                    <a:lstStyle/>
                    <a:p>
                      <a:r>
                        <a:rPr lang="ru-RU" sz="1400" dirty="0"/>
                        <a:t>100,0</a:t>
                      </a:r>
                    </a:p>
                  </a:txBody>
                  <a:tcPr/>
                </a:tc>
                <a:extLst>
                  <a:ext uri="{0D108BD9-81ED-4DB2-BD59-A6C34878D82A}">
                    <a16:rowId xmlns="" xmlns:a16="http://schemas.microsoft.com/office/drawing/2014/main" val="10004"/>
                  </a:ext>
                </a:extLst>
              </a:tr>
              <a:tr h="346837">
                <a:tc>
                  <a:txBody>
                    <a:bodyPr/>
                    <a:lstStyle/>
                    <a:p>
                      <a:r>
                        <a:rPr lang="ru-RU" sz="1400" dirty="0"/>
                        <a:t>2025 год</a:t>
                      </a:r>
                    </a:p>
                  </a:txBody>
                  <a:tcPr/>
                </a:tc>
                <a:tc>
                  <a:txBody>
                    <a:bodyPr/>
                    <a:lstStyle/>
                    <a:p>
                      <a:r>
                        <a:rPr lang="ru-RU" sz="1400" dirty="0"/>
                        <a:t>100,0</a:t>
                      </a:r>
                    </a:p>
                  </a:txBody>
                  <a:tcPr/>
                </a:tc>
                <a:extLst>
                  <a:ext uri="{0D108BD9-81ED-4DB2-BD59-A6C34878D82A}">
                    <a16:rowId xmlns="" xmlns:a16="http://schemas.microsoft.com/office/drawing/2014/main" val="10005"/>
                  </a:ext>
                </a:extLst>
              </a:tr>
            </a:tbl>
          </a:graphicData>
        </a:graphic>
      </p:graphicFrame>
      <p:sp>
        <p:nvSpPr>
          <p:cNvPr id="4" name="Объект 3"/>
          <p:cNvSpPr>
            <a:spLocks noGrp="1"/>
          </p:cNvSpPr>
          <p:nvPr>
            <p:ph sz="half" idx="2"/>
          </p:nvPr>
        </p:nvSpPr>
        <p:spPr>
          <a:xfrm>
            <a:off x="755576" y="908720"/>
            <a:ext cx="5544616" cy="2304256"/>
          </a:xfrm>
        </p:spPr>
        <p:txBody>
          <a:bodyPr>
            <a:normAutofit/>
          </a:bodyPr>
          <a:lstStyle/>
          <a:p>
            <a:r>
              <a:rPr lang="ru-RU" sz="1400" b="1" dirty="0"/>
              <a:t>ЦЕЛЬ: </a:t>
            </a:r>
            <a:r>
              <a:rPr lang="ru-RU" sz="1400" dirty="0"/>
              <a:t>совершенствование правовых и экономических условий дальнейшего развития малого и среднего предпринимательства; развитие кредитно-финансовых механизмов поддержки малого  и среднего предпринимательства и т.д.</a:t>
            </a:r>
            <a:r>
              <a:rPr lang="ru-RU" sz="1400" b="1" dirty="0"/>
              <a:t> </a:t>
            </a:r>
          </a:p>
          <a:p>
            <a:r>
              <a:rPr lang="ru-RU" sz="1400" b="1" dirty="0"/>
              <a:t>ЗАДАЧИ: </a:t>
            </a:r>
            <a:r>
              <a:rPr lang="ru-RU" sz="1400" dirty="0"/>
              <a:t>подготовка кадров для малого и среднего предпринимательства; продвижение продукции представителей малого  и среднего бизнеса на региональные и межрегиональные рынки; развитие  инновационной деятельности.</a:t>
            </a:r>
            <a:endParaRPr lang="ru-RU" sz="1400" b="1" dirty="0"/>
          </a:p>
        </p:txBody>
      </p:sp>
      <p:graphicFrame>
        <p:nvGraphicFramePr>
          <p:cNvPr id="9" name="Таблица 8"/>
          <p:cNvGraphicFramePr>
            <a:graphicFrameLocks noGrp="1"/>
          </p:cNvGraphicFramePr>
          <p:nvPr>
            <p:extLst>
              <p:ext uri="{D42A27DB-BD31-4B8C-83A1-F6EECF244321}">
                <p14:modId xmlns:p14="http://schemas.microsoft.com/office/powerpoint/2010/main" val="2109154492"/>
              </p:ext>
            </p:extLst>
          </p:nvPr>
        </p:nvGraphicFramePr>
        <p:xfrm>
          <a:off x="179513" y="3429000"/>
          <a:ext cx="8784976" cy="2520280"/>
        </p:xfrm>
        <a:graphic>
          <a:graphicData uri="http://schemas.openxmlformats.org/drawingml/2006/table">
            <a:tbl>
              <a:tblPr firstRow="1" bandRow="1">
                <a:tableStyleId>{5C22544A-7EE6-4342-B048-85BDC9FD1C3A}</a:tableStyleId>
              </a:tblPr>
              <a:tblGrid>
                <a:gridCol w="4065774">
                  <a:extLst>
                    <a:ext uri="{9D8B030D-6E8A-4147-A177-3AD203B41FA5}">
                      <a16:colId xmlns="" xmlns:a16="http://schemas.microsoft.com/office/drawing/2014/main" val="20000"/>
                    </a:ext>
                  </a:extLst>
                </a:gridCol>
                <a:gridCol w="1016443">
                  <a:extLst>
                    <a:ext uri="{9D8B030D-6E8A-4147-A177-3AD203B41FA5}">
                      <a16:colId xmlns="" xmlns:a16="http://schemas.microsoft.com/office/drawing/2014/main" val="20001"/>
                    </a:ext>
                  </a:extLst>
                </a:gridCol>
                <a:gridCol w="1016443">
                  <a:extLst>
                    <a:ext uri="{9D8B030D-6E8A-4147-A177-3AD203B41FA5}">
                      <a16:colId xmlns="" xmlns:a16="http://schemas.microsoft.com/office/drawing/2014/main" val="20002"/>
                    </a:ext>
                  </a:extLst>
                </a:gridCol>
                <a:gridCol w="886115">
                  <a:extLst>
                    <a:ext uri="{9D8B030D-6E8A-4147-A177-3AD203B41FA5}">
                      <a16:colId xmlns="" xmlns:a16="http://schemas.microsoft.com/office/drawing/2014/main" val="20003"/>
                    </a:ext>
                  </a:extLst>
                </a:gridCol>
                <a:gridCol w="864096">
                  <a:extLst>
                    <a:ext uri="{9D8B030D-6E8A-4147-A177-3AD203B41FA5}">
                      <a16:colId xmlns="" xmlns:a16="http://schemas.microsoft.com/office/drawing/2014/main" val="20004"/>
                    </a:ext>
                  </a:extLst>
                </a:gridCol>
                <a:gridCol w="936105">
                  <a:extLst>
                    <a:ext uri="{9D8B030D-6E8A-4147-A177-3AD203B41FA5}">
                      <a16:colId xmlns="" xmlns:a16="http://schemas.microsoft.com/office/drawing/2014/main" val="20005"/>
                    </a:ext>
                  </a:extLst>
                </a:gridCol>
              </a:tblGrid>
              <a:tr h="702078">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a:t>
                      </a:r>
                      <a:r>
                        <a:rPr lang="ru-RU" sz="1400" baseline="0" dirty="0"/>
                        <a:t> </a:t>
                      </a:r>
                      <a:r>
                        <a:rPr lang="ru-RU" sz="1400" dirty="0"/>
                        <a:t>год</a:t>
                      </a:r>
                    </a:p>
                  </a:txBody>
                  <a:tcPr/>
                </a:tc>
                <a:tc>
                  <a:txBody>
                    <a:bodyPr/>
                    <a:lstStyle/>
                    <a:p>
                      <a:pPr algn="ctr"/>
                      <a:r>
                        <a:rPr lang="ru-RU" sz="1400" dirty="0"/>
                        <a:t>2024</a:t>
                      </a:r>
                    </a:p>
                    <a:p>
                      <a:pPr algn="ctr"/>
                      <a:r>
                        <a:rPr lang="ru-RU" sz="1400" dirty="0"/>
                        <a:t>Год</a:t>
                      </a:r>
                    </a:p>
                  </a:txBody>
                  <a:tcPr/>
                </a:tc>
                <a:tc>
                  <a:txBody>
                    <a:bodyPr/>
                    <a:lstStyle/>
                    <a:p>
                      <a:pPr algn="ctr"/>
                      <a:r>
                        <a:rPr lang="ru-RU" sz="1400" dirty="0"/>
                        <a:t>2025 </a:t>
                      </a:r>
                    </a:p>
                    <a:p>
                      <a:pPr algn="ctr"/>
                      <a:r>
                        <a:rPr lang="ru-RU" sz="1400" dirty="0"/>
                        <a:t>год</a:t>
                      </a:r>
                    </a:p>
                  </a:txBody>
                  <a:tcPr/>
                </a:tc>
                <a:extLst>
                  <a:ext uri="{0D108BD9-81ED-4DB2-BD59-A6C34878D82A}">
                    <a16:rowId xmlns="" xmlns:a16="http://schemas.microsoft.com/office/drawing/2014/main" val="10000"/>
                  </a:ext>
                </a:extLst>
              </a:tr>
              <a:tr h="522058">
                <a:tc>
                  <a:txBody>
                    <a:bodyPr/>
                    <a:lstStyle/>
                    <a:p>
                      <a:r>
                        <a:rPr lang="ru-RU" sz="1200" dirty="0"/>
                        <a:t>Выдано </a:t>
                      </a:r>
                      <a:r>
                        <a:rPr lang="ru-RU" sz="1200" dirty="0" err="1"/>
                        <a:t>микрокредитов</a:t>
                      </a:r>
                      <a:endParaRPr lang="ru-RU" sz="1200" dirty="0"/>
                    </a:p>
                  </a:txBody>
                  <a:tcPr/>
                </a:tc>
                <a:tc>
                  <a:txBody>
                    <a:bodyPr/>
                    <a:lstStyle/>
                    <a:p>
                      <a:r>
                        <a:rPr lang="ru-RU" sz="1200" dirty="0"/>
                        <a:t>25</a:t>
                      </a:r>
                    </a:p>
                  </a:txBody>
                  <a:tcPr/>
                </a:tc>
                <a:tc>
                  <a:txBody>
                    <a:bodyPr/>
                    <a:lstStyle/>
                    <a:p>
                      <a:r>
                        <a:rPr lang="ru-RU" sz="1200" dirty="0"/>
                        <a:t>30</a:t>
                      </a:r>
                    </a:p>
                  </a:txBody>
                  <a:tcPr/>
                </a:tc>
                <a:tc>
                  <a:txBody>
                    <a:bodyPr/>
                    <a:lstStyle/>
                    <a:p>
                      <a:r>
                        <a:rPr lang="ru-RU" sz="1200" dirty="0"/>
                        <a:t>30</a:t>
                      </a:r>
                    </a:p>
                  </a:txBody>
                  <a:tcPr/>
                </a:tc>
                <a:tc>
                  <a:txBody>
                    <a:bodyPr/>
                    <a:lstStyle/>
                    <a:p>
                      <a:r>
                        <a:rPr lang="ru-RU" sz="1200" dirty="0"/>
                        <a:t>35</a:t>
                      </a:r>
                    </a:p>
                  </a:txBody>
                  <a:tcPr/>
                </a:tc>
                <a:tc>
                  <a:txBody>
                    <a:bodyPr/>
                    <a:lstStyle/>
                    <a:p>
                      <a:r>
                        <a:rPr lang="ru-RU" sz="1200" dirty="0"/>
                        <a:t>35</a:t>
                      </a:r>
                    </a:p>
                  </a:txBody>
                  <a:tcPr/>
                </a:tc>
                <a:extLst>
                  <a:ext uri="{0D108BD9-81ED-4DB2-BD59-A6C34878D82A}">
                    <a16:rowId xmlns="" xmlns:a16="http://schemas.microsoft.com/office/drawing/2014/main" val="10001"/>
                  </a:ext>
                </a:extLst>
              </a:tr>
              <a:tr h="432048">
                <a:tc>
                  <a:txBody>
                    <a:bodyPr/>
                    <a:lstStyle/>
                    <a:p>
                      <a:r>
                        <a:rPr lang="ru-RU" sz="1200" dirty="0"/>
                        <a:t>Создано рабочих мест (клиентами МЦПМП)</a:t>
                      </a:r>
                    </a:p>
                  </a:txBody>
                  <a:tcPr/>
                </a:tc>
                <a:tc>
                  <a:txBody>
                    <a:bodyPr/>
                    <a:lstStyle/>
                    <a:p>
                      <a:r>
                        <a:rPr lang="ru-RU" sz="1200" dirty="0"/>
                        <a:t>11</a:t>
                      </a:r>
                    </a:p>
                  </a:txBody>
                  <a:tcPr/>
                </a:tc>
                <a:tc>
                  <a:txBody>
                    <a:bodyPr/>
                    <a:lstStyle/>
                    <a:p>
                      <a:r>
                        <a:rPr lang="ru-RU" sz="1200" dirty="0"/>
                        <a:t>20</a:t>
                      </a:r>
                    </a:p>
                  </a:txBody>
                  <a:tcPr/>
                </a:tc>
                <a:tc>
                  <a:txBody>
                    <a:bodyPr/>
                    <a:lstStyle/>
                    <a:p>
                      <a:r>
                        <a:rPr lang="ru-RU" sz="1200" dirty="0"/>
                        <a:t>20</a:t>
                      </a:r>
                    </a:p>
                  </a:txBody>
                  <a:tcPr/>
                </a:tc>
                <a:tc>
                  <a:txBody>
                    <a:bodyPr/>
                    <a:lstStyle/>
                    <a:p>
                      <a:r>
                        <a:rPr lang="ru-RU" sz="1200" dirty="0"/>
                        <a:t>20</a:t>
                      </a:r>
                    </a:p>
                  </a:txBody>
                  <a:tcPr/>
                </a:tc>
                <a:tc>
                  <a:txBody>
                    <a:bodyPr/>
                    <a:lstStyle/>
                    <a:p>
                      <a:r>
                        <a:rPr lang="ru-RU" sz="1200" dirty="0"/>
                        <a:t>20</a:t>
                      </a:r>
                    </a:p>
                  </a:txBody>
                  <a:tcPr/>
                </a:tc>
                <a:extLst>
                  <a:ext uri="{0D108BD9-81ED-4DB2-BD59-A6C34878D82A}">
                    <a16:rowId xmlns="" xmlns:a16="http://schemas.microsoft.com/office/drawing/2014/main" val="10002"/>
                  </a:ext>
                </a:extLst>
              </a:tr>
              <a:tr h="432048">
                <a:tc>
                  <a:txBody>
                    <a:bodyPr/>
                    <a:lstStyle/>
                    <a:p>
                      <a:r>
                        <a:rPr lang="ru-RU" sz="1200" dirty="0"/>
                        <a:t>Проведено семинаров</a:t>
                      </a:r>
                    </a:p>
                  </a:txBody>
                  <a:tcPr/>
                </a:tc>
                <a:tc>
                  <a:txBody>
                    <a:bodyPr/>
                    <a:lstStyle/>
                    <a:p>
                      <a:r>
                        <a:rPr lang="ru-RU" sz="1200" dirty="0"/>
                        <a:t>2</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5</a:t>
                      </a:r>
                    </a:p>
                  </a:txBody>
                  <a:tcPr/>
                </a:tc>
                <a:tc>
                  <a:txBody>
                    <a:bodyPr/>
                    <a:lstStyle/>
                    <a:p>
                      <a:r>
                        <a:rPr lang="ru-RU" sz="1200" dirty="0"/>
                        <a:t>5</a:t>
                      </a:r>
                    </a:p>
                  </a:txBody>
                  <a:tcPr/>
                </a:tc>
                <a:extLst>
                  <a:ext uri="{0D108BD9-81ED-4DB2-BD59-A6C34878D82A}">
                    <a16:rowId xmlns="" xmlns:a16="http://schemas.microsoft.com/office/drawing/2014/main" val="10003"/>
                  </a:ext>
                </a:extLst>
              </a:tr>
              <a:tr h="432048">
                <a:tc>
                  <a:txBody>
                    <a:bodyPr/>
                    <a:lstStyle/>
                    <a:p>
                      <a:r>
                        <a:rPr lang="ru-RU" sz="1200" dirty="0"/>
                        <a:t>Прошли обучение</a:t>
                      </a:r>
                    </a:p>
                  </a:txBody>
                  <a:tcPr/>
                </a:tc>
                <a:tc>
                  <a:txBody>
                    <a:bodyPr/>
                    <a:lstStyle/>
                    <a:p>
                      <a:r>
                        <a:rPr lang="ru-RU" sz="1200" dirty="0"/>
                        <a:t>298</a:t>
                      </a:r>
                    </a:p>
                  </a:txBody>
                  <a:tcPr/>
                </a:tc>
                <a:tc>
                  <a:txBody>
                    <a:bodyPr/>
                    <a:lstStyle/>
                    <a:p>
                      <a:r>
                        <a:rPr lang="ru-RU" sz="1200" dirty="0"/>
                        <a:t>350</a:t>
                      </a:r>
                    </a:p>
                  </a:txBody>
                  <a:tcPr/>
                </a:tc>
                <a:tc>
                  <a:txBody>
                    <a:bodyPr/>
                    <a:lstStyle/>
                    <a:p>
                      <a:r>
                        <a:rPr lang="ru-RU" sz="1200" dirty="0"/>
                        <a:t>350</a:t>
                      </a:r>
                    </a:p>
                  </a:txBody>
                  <a:tcPr/>
                </a:tc>
                <a:tc>
                  <a:txBody>
                    <a:bodyPr/>
                    <a:lstStyle/>
                    <a:p>
                      <a:r>
                        <a:rPr lang="ru-RU" sz="1200" dirty="0"/>
                        <a:t>380</a:t>
                      </a:r>
                    </a:p>
                  </a:txBody>
                  <a:tcPr/>
                </a:tc>
                <a:tc>
                  <a:txBody>
                    <a:bodyPr/>
                    <a:lstStyle/>
                    <a:p>
                      <a:r>
                        <a:rPr lang="ru-RU" sz="1200" dirty="0"/>
                        <a:t>380</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728346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98072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МО «ТАХТАМУКАЙСКИЙ РАЙОН»</a:t>
            </a:r>
            <a:br>
              <a:rPr lang="ru-RU" sz="1200" dirty="0"/>
            </a:br>
            <a:r>
              <a:rPr lang="ru-RU" sz="1200" dirty="0"/>
              <a:t>«ГРАДОСТРОИТЕЛЬНОЕ РАЗВИТИЕ И ФОРМИРОВАНИЕ ЗЕМЕЛЬНЫХ УЧАСТКОВ В ТАХТАМУКАЙСКОМ РАЙОНЕ НА 2023-2028 ГГ.»</a:t>
            </a:r>
            <a:br>
              <a:rPr lang="ru-RU" sz="1200" dirty="0"/>
            </a:br>
            <a:r>
              <a:rPr lang="ru-RU" sz="1200" dirty="0"/>
              <a:t>СРОК РЕАЛИЗАЦИИ :2019-2024 ГОДЫ</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913742773"/>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400" dirty="0"/>
                        <a:t>2021 год (факт)</a:t>
                      </a:r>
                    </a:p>
                  </a:txBody>
                  <a:tcPr/>
                </a:tc>
                <a:tc>
                  <a:txBody>
                    <a:bodyPr/>
                    <a:lstStyle/>
                    <a:p>
                      <a:r>
                        <a:rPr lang="ru-RU" sz="1400" dirty="0" smtClean="0"/>
                        <a:t>4 439,0</a:t>
                      </a:r>
                      <a:endParaRPr lang="ru-RU" sz="1400" dirty="0"/>
                    </a:p>
                  </a:txBody>
                  <a:tcPr/>
                </a:tc>
                <a:extLst>
                  <a:ext uri="{0D108BD9-81ED-4DB2-BD59-A6C34878D82A}">
                    <a16:rowId xmlns="" xmlns:a16="http://schemas.microsoft.com/office/drawing/2014/main" val="10001"/>
                  </a:ext>
                </a:extLst>
              </a:tr>
              <a:tr h="346837">
                <a:tc>
                  <a:txBody>
                    <a:bodyPr/>
                    <a:lstStyle/>
                    <a:p>
                      <a:r>
                        <a:rPr lang="ru-RU" sz="1400" dirty="0"/>
                        <a:t>2022 год (план)</a:t>
                      </a:r>
                    </a:p>
                  </a:txBody>
                  <a:tcPr/>
                </a:tc>
                <a:tc>
                  <a:txBody>
                    <a:bodyPr/>
                    <a:lstStyle/>
                    <a:p>
                      <a:r>
                        <a:rPr lang="ru-RU" sz="1400" dirty="0" smtClean="0"/>
                        <a:t>18 089,0</a:t>
                      </a:r>
                      <a:endParaRPr lang="ru-RU" sz="1400" dirty="0"/>
                    </a:p>
                  </a:txBody>
                  <a:tcPr/>
                </a:tc>
                <a:extLst>
                  <a:ext uri="{0D108BD9-81ED-4DB2-BD59-A6C34878D82A}">
                    <a16:rowId xmlns="" xmlns:a16="http://schemas.microsoft.com/office/drawing/2014/main" val="10002"/>
                  </a:ext>
                </a:extLst>
              </a:tr>
              <a:tr h="346837">
                <a:tc>
                  <a:txBody>
                    <a:bodyPr/>
                    <a:lstStyle/>
                    <a:p>
                      <a:r>
                        <a:rPr lang="ru-RU" sz="1400" dirty="0"/>
                        <a:t>2023</a:t>
                      </a:r>
                      <a:r>
                        <a:rPr lang="ru-RU" sz="1400" baseline="0" dirty="0"/>
                        <a:t> год</a:t>
                      </a:r>
                      <a:endParaRPr lang="ru-RU" sz="1400" dirty="0"/>
                    </a:p>
                  </a:txBody>
                  <a:tcPr/>
                </a:tc>
                <a:tc>
                  <a:txBody>
                    <a:bodyPr/>
                    <a:lstStyle/>
                    <a:p>
                      <a:r>
                        <a:rPr lang="ru-RU" sz="1400" dirty="0"/>
                        <a:t>14 600,0</a:t>
                      </a:r>
                    </a:p>
                  </a:txBody>
                  <a:tcPr/>
                </a:tc>
                <a:extLst>
                  <a:ext uri="{0D108BD9-81ED-4DB2-BD59-A6C34878D82A}">
                    <a16:rowId xmlns="" xmlns:a16="http://schemas.microsoft.com/office/drawing/2014/main" val="10003"/>
                  </a:ext>
                </a:extLst>
              </a:tr>
              <a:tr h="346837">
                <a:tc>
                  <a:txBody>
                    <a:bodyPr/>
                    <a:lstStyle/>
                    <a:p>
                      <a:r>
                        <a:rPr lang="ru-RU" sz="1400" dirty="0"/>
                        <a:t>2024 год</a:t>
                      </a:r>
                    </a:p>
                  </a:txBody>
                  <a:tcPr/>
                </a:tc>
                <a:tc>
                  <a:txBody>
                    <a:bodyPr/>
                    <a:lstStyle/>
                    <a:p>
                      <a:r>
                        <a:rPr lang="ru-RU" sz="1400" baseline="0" dirty="0"/>
                        <a:t>2 000,0</a:t>
                      </a:r>
                      <a:endParaRPr lang="ru-RU" sz="1400" dirty="0"/>
                    </a:p>
                  </a:txBody>
                  <a:tcPr/>
                </a:tc>
                <a:extLst>
                  <a:ext uri="{0D108BD9-81ED-4DB2-BD59-A6C34878D82A}">
                    <a16:rowId xmlns="" xmlns:a16="http://schemas.microsoft.com/office/drawing/2014/main" val="10004"/>
                  </a:ext>
                </a:extLst>
              </a:tr>
              <a:tr h="346837">
                <a:tc>
                  <a:txBody>
                    <a:bodyPr/>
                    <a:lstStyle/>
                    <a:p>
                      <a:r>
                        <a:rPr lang="ru-RU" sz="1400" dirty="0"/>
                        <a:t>2025 год</a:t>
                      </a:r>
                    </a:p>
                  </a:txBody>
                  <a:tcPr/>
                </a:tc>
                <a:tc>
                  <a:txBody>
                    <a:bodyPr/>
                    <a:lstStyle/>
                    <a:p>
                      <a:r>
                        <a:rPr lang="ru-RU" sz="1400" dirty="0"/>
                        <a:t>2</a:t>
                      </a:r>
                      <a:r>
                        <a:rPr lang="ru-RU" sz="1400" baseline="0" dirty="0"/>
                        <a:t> 0</a:t>
                      </a:r>
                      <a:r>
                        <a:rPr lang="ru-RU" sz="1400" dirty="0"/>
                        <a:t>00,0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755576" y="764704"/>
            <a:ext cx="5688632"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обеспечение устойчивого развития территории </a:t>
            </a:r>
            <a:r>
              <a:rPr lang="ru-RU" sz="1200" dirty="0" err="1"/>
              <a:t>Тахтамукайского</a:t>
            </a:r>
            <a:r>
              <a:rPr lang="ru-RU" sz="1200" dirty="0"/>
              <a:t> района, осуществление градостроительной деятельности при учете экологических, экономических и социальных факторов</a:t>
            </a:r>
            <a:endParaRPr lang="ru-RU" sz="1200" b="1" dirty="0"/>
          </a:p>
          <a:p>
            <a:pPr algn="just" fontAlgn="auto"/>
            <a:r>
              <a:rPr lang="ru-RU" sz="1200" b="1" dirty="0"/>
              <a:t>ЗАДАЧИ: </a:t>
            </a:r>
            <a:r>
              <a:rPr lang="ru-RU" sz="1200" dirty="0"/>
              <a:t>обеспечение деятельности отдела архитектуры, градостроительства и муниципального земельного контроля, повышение эффективности мониторинга, повышение эффективности профессиональной деятельности сотрудников отдела архитектуры и градостроительства.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155769561"/>
              </p:ext>
            </p:extLst>
          </p:nvPr>
        </p:nvGraphicFramePr>
        <p:xfrm>
          <a:off x="179513" y="2782476"/>
          <a:ext cx="8784976" cy="3980166"/>
        </p:xfrm>
        <a:graphic>
          <a:graphicData uri="http://schemas.openxmlformats.org/drawingml/2006/table">
            <a:tbl>
              <a:tblPr firstRow="1" bandRow="1">
                <a:tableStyleId>{5C22544A-7EE6-4342-B048-85BDC9FD1C3A}</a:tableStyleId>
              </a:tblPr>
              <a:tblGrid>
                <a:gridCol w="4065774">
                  <a:extLst>
                    <a:ext uri="{9D8B030D-6E8A-4147-A177-3AD203B41FA5}">
                      <a16:colId xmlns="" xmlns:a16="http://schemas.microsoft.com/office/drawing/2014/main" val="20000"/>
                    </a:ext>
                  </a:extLst>
                </a:gridCol>
                <a:gridCol w="1016443">
                  <a:extLst>
                    <a:ext uri="{9D8B030D-6E8A-4147-A177-3AD203B41FA5}">
                      <a16:colId xmlns="" xmlns:a16="http://schemas.microsoft.com/office/drawing/2014/main" val="20001"/>
                    </a:ext>
                  </a:extLst>
                </a:gridCol>
                <a:gridCol w="1016443">
                  <a:extLst>
                    <a:ext uri="{9D8B030D-6E8A-4147-A177-3AD203B41FA5}">
                      <a16:colId xmlns="" xmlns:a16="http://schemas.microsoft.com/office/drawing/2014/main" val="20002"/>
                    </a:ext>
                  </a:extLst>
                </a:gridCol>
                <a:gridCol w="886115">
                  <a:extLst>
                    <a:ext uri="{9D8B030D-6E8A-4147-A177-3AD203B41FA5}">
                      <a16:colId xmlns="" xmlns:a16="http://schemas.microsoft.com/office/drawing/2014/main" val="20003"/>
                    </a:ext>
                  </a:extLst>
                </a:gridCol>
                <a:gridCol w="864096">
                  <a:extLst>
                    <a:ext uri="{9D8B030D-6E8A-4147-A177-3AD203B41FA5}">
                      <a16:colId xmlns="" xmlns:a16="http://schemas.microsoft.com/office/drawing/2014/main" val="20004"/>
                    </a:ext>
                  </a:extLst>
                </a:gridCol>
                <a:gridCol w="936105">
                  <a:extLst>
                    <a:ext uri="{9D8B030D-6E8A-4147-A177-3AD203B41FA5}">
                      <a16:colId xmlns="" xmlns:a16="http://schemas.microsoft.com/office/drawing/2014/main" val="20005"/>
                    </a:ext>
                  </a:extLst>
                </a:gridCol>
              </a:tblGrid>
              <a:tr h="597444">
                <a:tc>
                  <a:txBody>
                    <a:bodyPr/>
                    <a:lstStyle/>
                    <a:p>
                      <a:pPr algn="ctr"/>
                      <a:r>
                        <a:rPr lang="ru-RU" sz="1200" dirty="0"/>
                        <a:t>Целевые показатели муниципальной</a:t>
                      </a:r>
                      <a:r>
                        <a:rPr lang="ru-RU" sz="1200" baseline="0" dirty="0"/>
                        <a:t> программы</a:t>
                      </a:r>
                      <a:endParaRPr lang="ru-RU" sz="1200" dirty="0"/>
                    </a:p>
                  </a:txBody>
                  <a:tcPr/>
                </a:tc>
                <a:tc>
                  <a:txBody>
                    <a:bodyPr/>
                    <a:lstStyle/>
                    <a:p>
                      <a:pPr algn="ctr"/>
                      <a:r>
                        <a:rPr lang="ru-RU" sz="1200" dirty="0"/>
                        <a:t>2021 год (факт)</a:t>
                      </a:r>
                    </a:p>
                  </a:txBody>
                  <a:tcPr/>
                </a:tc>
                <a:tc>
                  <a:txBody>
                    <a:bodyPr/>
                    <a:lstStyle/>
                    <a:p>
                      <a:pPr algn="ctr"/>
                      <a:r>
                        <a:rPr lang="ru-RU" sz="1200" dirty="0"/>
                        <a:t>2022 год (план)</a:t>
                      </a:r>
                    </a:p>
                  </a:txBody>
                  <a:tcPr/>
                </a:tc>
                <a:tc>
                  <a:txBody>
                    <a:bodyPr/>
                    <a:lstStyle/>
                    <a:p>
                      <a:pPr algn="ctr"/>
                      <a:r>
                        <a:rPr lang="ru-RU" sz="1200" dirty="0"/>
                        <a:t>2023 год</a:t>
                      </a:r>
                    </a:p>
                  </a:txBody>
                  <a:tcPr/>
                </a:tc>
                <a:tc>
                  <a:txBody>
                    <a:bodyPr/>
                    <a:lstStyle/>
                    <a:p>
                      <a:pPr algn="ctr"/>
                      <a:r>
                        <a:rPr lang="ru-RU" sz="1200" dirty="0"/>
                        <a:t>2024 год</a:t>
                      </a:r>
                    </a:p>
                  </a:txBody>
                  <a:tcPr/>
                </a:tc>
                <a:tc>
                  <a:txBody>
                    <a:bodyPr/>
                    <a:lstStyle/>
                    <a:p>
                      <a:pPr algn="ctr"/>
                      <a:r>
                        <a:rPr lang="ru-RU" sz="1200" dirty="0"/>
                        <a:t>2025 год</a:t>
                      </a:r>
                    </a:p>
                  </a:txBody>
                  <a:tcPr/>
                </a:tc>
                <a:extLst>
                  <a:ext uri="{0D108BD9-81ED-4DB2-BD59-A6C34878D82A}">
                    <a16:rowId xmlns="" xmlns:a16="http://schemas.microsoft.com/office/drawing/2014/main" val="10000"/>
                  </a:ext>
                </a:extLst>
              </a:tr>
              <a:tr h="522763">
                <a:tc>
                  <a:txBody>
                    <a:bodyPr/>
                    <a:lstStyle/>
                    <a:p>
                      <a:r>
                        <a:rPr lang="ru-RU" sz="1100" dirty="0"/>
                        <a:t>Формирование земельных участков: изготовление  схемы расположения, топографическая съемка, межевание и вынос в натуру земельных участков находящихся в собственности</a:t>
                      </a:r>
                      <a:r>
                        <a:rPr lang="ru-RU" sz="1100" baseline="0" dirty="0"/>
                        <a:t> МО «</a:t>
                      </a:r>
                      <a:r>
                        <a:rPr lang="ru-RU" sz="1100" baseline="0" dirty="0" err="1"/>
                        <a:t>Тахтамукайский</a:t>
                      </a:r>
                      <a:r>
                        <a:rPr lang="ru-RU" sz="1100" baseline="0" dirty="0"/>
                        <a:t> район»</a:t>
                      </a:r>
                      <a:endParaRPr lang="ru-RU" sz="1100" dirty="0"/>
                    </a:p>
                  </a:txBody>
                  <a:tcPr/>
                </a:tc>
                <a:tc>
                  <a:txBody>
                    <a:bodyPr/>
                    <a:lstStyle/>
                    <a:p>
                      <a:r>
                        <a:rPr lang="ru-RU" sz="1200" dirty="0"/>
                        <a:t>100</a:t>
                      </a:r>
                    </a:p>
                  </a:txBody>
                  <a:tcPr/>
                </a:tc>
                <a:tc>
                  <a:txBody>
                    <a:bodyPr/>
                    <a:lstStyle/>
                    <a:p>
                      <a:r>
                        <a:rPr lang="ru-RU" sz="1200" dirty="0"/>
                        <a:t>150</a:t>
                      </a:r>
                    </a:p>
                  </a:txBody>
                  <a:tcPr/>
                </a:tc>
                <a:tc>
                  <a:txBody>
                    <a:bodyPr/>
                    <a:lstStyle/>
                    <a:p>
                      <a:r>
                        <a:rPr lang="ru-RU" sz="1200" dirty="0"/>
                        <a:t>150</a:t>
                      </a:r>
                    </a:p>
                  </a:txBody>
                  <a:tcPr/>
                </a:tc>
                <a:tc>
                  <a:txBody>
                    <a:bodyPr/>
                    <a:lstStyle/>
                    <a:p>
                      <a:r>
                        <a:rPr lang="ru-RU" sz="1200" dirty="0"/>
                        <a:t>150</a:t>
                      </a:r>
                    </a:p>
                  </a:txBody>
                  <a:tcPr/>
                </a:tc>
                <a:tc>
                  <a:txBody>
                    <a:bodyPr/>
                    <a:lstStyle/>
                    <a:p>
                      <a:r>
                        <a:rPr lang="ru-RU" sz="1200" dirty="0"/>
                        <a:t>150</a:t>
                      </a:r>
                    </a:p>
                  </a:txBody>
                  <a:tcPr/>
                </a:tc>
                <a:extLst>
                  <a:ext uri="{0D108BD9-81ED-4DB2-BD59-A6C34878D82A}">
                    <a16:rowId xmlns="" xmlns:a16="http://schemas.microsoft.com/office/drawing/2014/main" val="10001"/>
                  </a:ext>
                </a:extLst>
              </a:tr>
              <a:tr h="672124">
                <a:tc>
                  <a:txBody>
                    <a:bodyPr/>
                    <a:lstStyle/>
                    <a:p>
                      <a:r>
                        <a:rPr lang="ru-RU" sz="1100" dirty="0"/>
                        <a:t>Прохождение государственной экспертизы проектно-сметной документации</a:t>
                      </a:r>
                      <a:r>
                        <a:rPr lang="ru-RU" sz="1100" baseline="0" dirty="0"/>
                        <a:t> строительных конструкций зданий</a:t>
                      </a:r>
                      <a:endParaRPr lang="ru-RU" sz="1100" dirty="0"/>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extLst>
                  <a:ext uri="{0D108BD9-81ED-4DB2-BD59-A6C34878D82A}">
                    <a16:rowId xmlns="" xmlns:a16="http://schemas.microsoft.com/office/drawing/2014/main" val="10002"/>
                  </a:ext>
                </a:extLst>
              </a:tr>
              <a:tr h="522763">
                <a:tc>
                  <a:txBody>
                    <a:bodyPr/>
                    <a:lstStyle/>
                    <a:p>
                      <a:r>
                        <a:rPr lang="ru-RU" sz="1100" dirty="0"/>
                        <a:t>Проведение работ по изготовлению топографической съемки земельных участков и привязки</a:t>
                      </a:r>
                      <a:r>
                        <a:rPr lang="ru-RU" sz="1100" baseline="0" dirty="0"/>
                        <a:t> к местности рекламных конструкций для изготовления Схемы размещения рекламных конструкций</a:t>
                      </a:r>
                      <a:endParaRPr lang="ru-RU" sz="1100" dirty="0"/>
                    </a:p>
                  </a:txBody>
                  <a:tcPr/>
                </a:tc>
                <a:tc>
                  <a:txBody>
                    <a:bodyPr/>
                    <a:lstStyle/>
                    <a:p>
                      <a:r>
                        <a:rPr lang="ru-RU" sz="1200" dirty="0"/>
                        <a:t>-</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extLst>
                  <a:ext uri="{0D108BD9-81ED-4DB2-BD59-A6C34878D82A}">
                    <a16:rowId xmlns="" xmlns:a16="http://schemas.microsoft.com/office/drawing/2014/main" val="10003"/>
                  </a:ext>
                </a:extLst>
              </a:tr>
              <a:tr h="522763">
                <a:tc>
                  <a:txBody>
                    <a:bodyPr/>
                    <a:lstStyle/>
                    <a:p>
                      <a:r>
                        <a:rPr lang="ru-RU" sz="1100" dirty="0"/>
                        <a:t>Проведение</a:t>
                      </a:r>
                      <a:r>
                        <a:rPr lang="ru-RU" sz="1100" baseline="0" dirty="0"/>
                        <a:t> </a:t>
                      </a:r>
                      <a:r>
                        <a:rPr lang="ru-RU" sz="1100" dirty="0"/>
                        <a:t> работ по выполнению инженерно-геологических изысканий</a:t>
                      </a:r>
                    </a:p>
                  </a:txBody>
                  <a:tcPr/>
                </a:tc>
                <a:tc>
                  <a:txBody>
                    <a:bodyPr/>
                    <a:lstStyle/>
                    <a:p>
                      <a:r>
                        <a:rPr lang="ru-RU" sz="1200" dirty="0"/>
                        <a:t>-</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extLst>
                  <a:ext uri="{0D108BD9-81ED-4DB2-BD59-A6C34878D82A}">
                    <a16:rowId xmlns="" xmlns:a16="http://schemas.microsoft.com/office/drawing/2014/main" val="10004"/>
                  </a:ext>
                </a:extLst>
              </a:tr>
              <a:tr h="663835">
                <a:tc>
                  <a:txBody>
                    <a:bodyPr/>
                    <a:lstStyle/>
                    <a:p>
                      <a:r>
                        <a:rPr lang="ru-RU" sz="1100" dirty="0"/>
                        <a:t>Проведение</a:t>
                      </a:r>
                      <a:r>
                        <a:rPr lang="ru-RU" sz="1100" baseline="0" dirty="0"/>
                        <a:t> землеустроительных работ по описанию местоположения границ населенных пунктов МО «</a:t>
                      </a:r>
                      <a:r>
                        <a:rPr lang="ru-RU" sz="1100" baseline="0" dirty="0" err="1"/>
                        <a:t>Тахтамукайский</a:t>
                      </a:r>
                      <a:r>
                        <a:rPr lang="ru-RU" sz="1100" baseline="0" dirty="0"/>
                        <a:t> район»</a:t>
                      </a:r>
                      <a:endParaRPr lang="ru-RU" sz="1100" dirty="0"/>
                    </a:p>
                  </a:txBody>
                  <a:tcPr/>
                </a:tc>
                <a:tc>
                  <a:txBody>
                    <a:bodyPr/>
                    <a:lstStyle/>
                    <a:p>
                      <a:r>
                        <a:rPr lang="ru-RU" sz="1200" dirty="0"/>
                        <a:t>-</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236416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98072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МО «ТАХТАМУКАЙСКИЙ РАЙОН»</a:t>
            </a:r>
            <a:br>
              <a:rPr lang="ru-RU" sz="1200" dirty="0"/>
            </a:br>
            <a:r>
              <a:rPr lang="ru-RU" sz="1200" dirty="0"/>
              <a:t>«ПРОФИЛАКТИКА ПРАВОНАРУШЕНИЙ 2019-2024 ГГ.»</a:t>
            </a:r>
            <a:br>
              <a:rPr lang="ru-RU" sz="1200" dirty="0"/>
            </a:br>
            <a:r>
              <a:rPr lang="ru-RU" sz="1200" dirty="0"/>
              <a:t>СРОК РЕАЛИЗАЦИИ :2023-2028 ГОДЫ</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732421841"/>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400" dirty="0"/>
                        <a:t>2021 год (факт)</a:t>
                      </a:r>
                    </a:p>
                  </a:txBody>
                  <a:tcPr/>
                </a:tc>
                <a:tc>
                  <a:txBody>
                    <a:bodyPr/>
                    <a:lstStyle/>
                    <a:p>
                      <a:r>
                        <a:rPr lang="ru-RU" sz="1400" dirty="0" smtClean="0"/>
                        <a:t>2 439,0</a:t>
                      </a:r>
                      <a:endParaRPr lang="ru-RU" sz="1400" dirty="0"/>
                    </a:p>
                  </a:txBody>
                  <a:tcPr/>
                </a:tc>
                <a:extLst>
                  <a:ext uri="{0D108BD9-81ED-4DB2-BD59-A6C34878D82A}">
                    <a16:rowId xmlns="" xmlns:a16="http://schemas.microsoft.com/office/drawing/2014/main" val="10001"/>
                  </a:ext>
                </a:extLst>
              </a:tr>
              <a:tr h="346837">
                <a:tc>
                  <a:txBody>
                    <a:bodyPr/>
                    <a:lstStyle/>
                    <a:p>
                      <a:r>
                        <a:rPr lang="ru-RU" sz="1400" dirty="0"/>
                        <a:t>2022 год (план)</a:t>
                      </a:r>
                    </a:p>
                  </a:txBody>
                  <a:tcPr/>
                </a:tc>
                <a:tc>
                  <a:txBody>
                    <a:bodyPr/>
                    <a:lstStyle/>
                    <a:p>
                      <a:r>
                        <a:rPr lang="ru-RU" sz="1400" dirty="0" smtClean="0"/>
                        <a:t>508,0</a:t>
                      </a:r>
                      <a:endParaRPr lang="ru-RU" sz="1400" dirty="0"/>
                    </a:p>
                  </a:txBody>
                  <a:tcPr/>
                </a:tc>
                <a:extLst>
                  <a:ext uri="{0D108BD9-81ED-4DB2-BD59-A6C34878D82A}">
                    <a16:rowId xmlns="" xmlns:a16="http://schemas.microsoft.com/office/drawing/2014/main" val="10002"/>
                  </a:ext>
                </a:extLst>
              </a:tr>
              <a:tr h="346837">
                <a:tc>
                  <a:txBody>
                    <a:bodyPr/>
                    <a:lstStyle/>
                    <a:p>
                      <a:r>
                        <a:rPr lang="ru-RU" sz="1400" dirty="0"/>
                        <a:t>2023</a:t>
                      </a:r>
                      <a:r>
                        <a:rPr lang="ru-RU" sz="1400" baseline="0" dirty="0"/>
                        <a:t> год</a:t>
                      </a:r>
                      <a:endParaRPr lang="ru-RU" sz="1400" dirty="0"/>
                    </a:p>
                  </a:txBody>
                  <a:tcPr/>
                </a:tc>
                <a:tc>
                  <a:txBody>
                    <a:bodyPr/>
                    <a:lstStyle/>
                    <a:p>
                      <a:r>
                        <a:rPr lang="ru-RU" sz="1400" baseline="0" dirty="0"/>
                        <a:t>900,0</a:t>
                      </a:r>
                      <a:endParaRPr lang="ru-RU" sz="1400" dirty="0"/>
                    </a:p>
                  </a:txBody>
                  <a:tcPr/>
                </a:tc>
                <a:extLst>
                  <a:ext uri="{0D108BD9-81ED-4DB2-BD59-A6C34878D82A}">
                    <a16:rowId xmlns="" xmlns:a16="http://schemas.microsoft.com/office/drawing/2014/main" val="10003"/>
                  </a:ext>
                </a:extLst>
              </a:tr>
              <a:tr h="346837">
                <a:tc>
                  <a:txBody>
                    <a:bodyPr/>
                    <a:lstStyle/>
                    <a:p>
                      <a:r>
                        <a:rPr lang="ru-RU" sz="1400" dirty="0"/>
                        <a:t>2024 год</a:t>
                      </a:r>
                    </a:p>
                  </a:txBody>
                  <a:tcPr/>
                </a:tc>
                <a:tc>
                  <a:txBody>
                    <a:bodyPr/>
                    <a:lstStyle/>
                    <a:p>
                      <a:r>
                        <a:rPr lang="ru-RU" sz="1400" dirty="0"/>
                        <a:t>900,0</a:t>
                      </a:r>
                    </a:p>
                  </a:txBody>
                  <a:tcPr/>
                </a:tc>
                <a:extLst>
                  <a:ext uri="{0D108BD9-81ED-4DB2-BD59-A6C34878D82A}">
                    <a16:rowId xmlns="" xmlns:a16="http://schemas.microsoft.com/office/drawing/2014/main" val="10004"/>
                  </a:ext>
                </a:extLst>
              </a:tr>
              <a:tr h="346837">
                <a:tc>
                  <a:txBody>
                    <a:bodyPr/>
                    <a:lstStyle/>
                    <a:p>
                      <a:r>
                        <a:rPr lang="ru-RU" sz="1400" dirty="0"/>
                        <a:t>2025 год</a:t>
                      </a:r>
                    </a:p>
                  </a:txBody>
                  <a:tcPr/>
                </a:tc>
                <a:tc>
                  <a:txBody>
                    <a:bodyPr/>
                    <a:lstStyle/>
                    <a:p>
                      <a:r>
                        <a:rPr lang="ru-RU" sz="1400" dirty="0"/>
                        <a:t>900,0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16624"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    развитие и совершенствование многоуровневой    системы профилактики правонарушений, укрепление  общественного порядка и общественной безопасности, вовлечение  в эту деятельность  добровольных общественных формирований и населения.                                                                 </a:t>
            </a:r>
            <a:r>
              <a:rPr lang="ru-RU" sz="1200" dirty="0" smtClean="0"/>
              <a:t>                                                                                                                      </a:t>
            </a:r>
            <a:endParaRPr lang="ru-RU" sz="1200" b="1" dirty="0"/>
          </a:p>
          <a:p>
            <a:pPr algn="just" fontAlgn="auto"/>
            <a:r>
              <a:rPr lang="ru-RU" sz="1200" b="1" dirty="0"/>
              <a:t>ЗАДАЧИ: </a:t>
            </a:r>
            <a:r>
              <a:rPr lang="ru-RU" sz="1200" dirty="0"/>
              <a:t>предупреждение правонарушений несовершеннолетними и молодежью; активизация работы по предупреждению и профилактике правонарушений, совершаемых в общественных местах; предупреждение и пресечение нелегальной миграции и т.д.</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858949248"/>
              </p:ext>
            </p:extLst>
          </p:nvPr>
        </p:nvGraphicFramePr>
        <p:xfrm>
          <a:off x="179513" y="2782476"/>
          <a:ext cx="8784976" cy="2766127"/>
        </p:xfrm>
        <a:graphic>
          <a:graphicData uri="http://schemas.openxmlformats.org/drawingml/2006/table">
            <a:tbl>
              <a:tblPr firstRow="1" bandRow="1">
                <a:tableStyleId>{5C22544A-7EE6-4342-B048-85BDC9FD1C3A}</a:tableStyleId>
              </a:tblPr>
              <a:tblGrid>
                <a:gridCol w="4065774">
                  <a:extLst>
                    <a:ext uri="{9D8B030D-6E8A-4147-A177-3AD203B41FA5}">
                      <a16:colId xmlns="" xmlns:a16="http://schemas.microsoft.com/office/drawing/2014/main" val="20000"/>
                    </a:ext>
                  </a:extLst>
                </a:gridCol>
                <a:gridCol w="1016443">
                  <a:extLst>
                    <a:ext uri="{9D8B030D-6E8A-4147-A177-3AD203B41FA5}">
                      <a16:colId xmlns="" xmlns:a16="http://schemas.microsoft.com/office/drawing/2014/main" val="20001"/>
                    </a:ext>
                  </a:extLst>
                </a:gridCol>
                <a:gridCol w="1016443">
                  <a:extLst>
                    <a:ext uri="{9D8B030D-6E8A-4147-A177-3AD203B41FA5}">
                      <a16:colId xmlns="" xmlns:a16="http://schemas.microsoft.com/office/drawing/2014/main" val="20002"/>
                    </a:ext>
                  </a:extLst>
                </a:gridCol>
                <a:gridCol w="886115">
                  <a:extLst>
                    <a:ext uri="{9D8B030D-6E8A-4147-A177-3AD203B41FA5}">
                      <a16:colId xmlns="" xmlns:a16="http://schemas.microsoft.com/office/drawing/2014/main" val="20003"/>
                    </a:ext>
                  </a:extLst>
                </a:gridCol>
                <a:gridCol w="864096">
                  <a:extLst>
                    <a:ext uri="{9D8B030D-6E8A-4147-A177-3AD203B41FA5}">
                      <a16:colId xmlns="" xmlns:a16="http://schemas.microsoft.com/office/drawing/2014/main" val="20004"/>
                    </a:ext>
                  </a:extLst>
                </a:gridCol>
                <a:gridCol w="936105">
                  <a:extLst>
                    <a:ext uri="{9D8B030D-6E8A-4147-A177-3AD203B41FA5}">
                      <a16:colId xmlns="" xmlns:a16="http://schemas.microsoft.com/office/drawing/2014/main" val="20005"/>
                    </a:ext>
                  </a:extLst>
                </a:gridCol>
              </a:tblGrid>
              <a:tr h="597444">
                <a:tc>
                  <a:txBody>
                    <a:bodyPr/>
                    <a:lstStyle/>
                    <a:p>
                      <a:pPr algn="ctr"/>
                      <a:r>
                        <a:rPr lang="ru-RU" sz="1200" dirty="0"/>
                        <a:t>Целевые показатели муниципальной</a:t>
                      </a:r>
                      <a:r>
                        <a:rPr lang="ru-RU" sz="1200" baseline="0" dirty="0"/>
                        <a:t> программы</a:t>
                      </a:r>
                      <a:endParaRPr lang="ru-RU" sz="1200" dirty="0"/>
                    </a:p>
                  </a:txBody>
                  <a:tcPr/>
                </a:tc>
                <a:tc>
                  <a:txBody>
                    <a:bodyPr/>
                    <a:lstStyle/>
                    <a:p>
                      <a:pPr algn="ctr"/>
                      <a:r>
                        <a:rPr lang="ru-RU" sz="1200" dirty="0"/>
                        <a:t>2021 год (факт)</a:t>
                      </a:r>
                    </a:p>
                  </a:txBody>
                  <a:tcPr/>
                </a:tc>
                <a:tc>
                  <a:txBody>
                    <a:bodyPr/>
                    <a:lstStyle/>
                    <a:p>
                      <a:pPr algn="ctr"/>
                      <a:r>
                        <a:rPr lang="ru-RU" sz="1200" dirty="0"/>
                        <a:t>2022 год (план)</a:t>
                      </a:r>
                    </a:p>
                  </a:txBody>
                  <a:tcPr/>
                </a:tc>
                <a:tc>
                  <a:txBody>
                    <a:bodyPr/>
                    <a:lstStyle/>
                    <a:p>
                      <a:pPr algn="ctr"/>
                      <a:r>
                        <a:rPr lang="ru-RU" sz="1200" dirty="0"/>
                        <a:t>2023 год</a:t>
                      </a:r>
                    </a:p>
                  </a:txBody>
                  <a:tcPr/>
                </a:tc>
                <a:tc>
                  <a:txBody>
                    <a:bodyPr/>
                    <a:lstStyle/>
                    <a:p>
                      <a:pPr algn="ctr"/>
                      <a:r>
                        <a:rPr lang="ru-RU" sz="1200" dirty="0"/>
                        <a:t>2024 год</a:t>
                      </a:r>
                    </a:p>
                  </a:txBody>
                  <a:tcPr/>
                </a:tc>
                <a:tc>
                  <a:txBody>
                    <a:bodyPr/>
                    <a:lstStyle/>
                    <a:p>
                      <a:pPr algn="ctr"/>
                      <a:r>
                        <a:rPr lang="ru-RU" sz="1200" dirty="0"/>
                        <a:t>2025 год</a:t>
                      </a:r>
                    </a:p>
                  </a:txBody>
                  <a:tcPr/>
                </a:tc>
                <a:extLst>
                  <a:ext uri="{0D108BD9-81ED-4DB2-BD59-A6C34878D82A}">
                    <a16:rowId xmlns="" xmlns:a16="http://schemas.microsoft.com/office/drawing/2014/main" val="10000"/>
                  </a:ext>
                </a:extLst>
              </a:tr>
              <a:tr h="522763">
                <a:tc>
                  <a:txBody>
                    <a:bodyPr/>
                    <a:lstStyle/>
                    <a:p>
                      <a:r>
                        <a:rPr lang="ru-RU" sz="1200" dirty="0"/>
                        <a:t>Разработка и изготовление памяток и иных информационных материалов профилактической направленности</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extLst>
                  <a:ext uri="{0D108BD9-81ED-4DB2-BD59-A6C34878D82A}">
                    <a16:rowId xmlns="" xmlns:a16="http://schemas.microsoft.com/office/drawing/2014/main" val="10001"/>
                  </a:ext>
                </a:extLst>
              </a:tr>
              <a:tr h="672124">
                <a:tc>
                  <a:txBody>
                    <a:bodyPr/>
                    <a:lstStyle/>
                    <a:p>
                      <a:r>
                        <a:rPr lang="ru-RU" sz="1200" dirty="0"/>
                        <a:t>Приобретение и установка в местах с массовым посещением граждан, информационных</a:t>
                      </a:r>
                      <a:r>
                        <a:rPr lang="ru-RU" sz="1200" baseline="0" dirty="0"/>
                        <a:t> стендов (баннеров), с указанием адреса расположения участкового пункта полиции, дней и времени приема граждан, контактных телефонов</a:t>
                      </a:r>
                      <a:endParaRPr lang="ru-RU" sz="1200" dirty="0"/>
                    </a:p>
                  </a:txBody>
                  <a:tcPr/>
                </a:tc>
                <a:tc>
                  <a:txBody>
                    <a:bodyPr/>
                    <a:lstStyle/>
                    <a:p>
                      <a:r>
                        <a:rPr lang="ru-RU" sz="1200" dirty="0"/>
                        <a:t>10</a:t>
                      </a:r>
                    </a:p>
                  </a:txBody>
                  <a:tcPr/>
                </a:tc>
                <a:tc>
                  <a:txBody>
                    <a:bodyPr/>
                    <a:lstStyle/>
                    <a:p>
                      <a:r>
                        <a:rPr lang="ru-RU" sz="1200" dirty="0"/>
                        <a:t>10</a:t>
                      </a:r>
                    </a:p>
                  </a:txBody>
                  <a:tcPr/>
                </a:tc>
                <a:tc>
                  <a:txBody>
                    <a:bodyPr/>
                    <a:lstStyle/>
                    <a:p>
                      <a:r>
                        <a:rPr lang="ru-RU" sz="1200" dirty="0"/>
                        <a:t>10</a:t>
                      </a:r>
                    </a:p>
                  </a:txBody>
                  <a:tcPr/>
                </a:tc>
                <a:tc>
                  <a:txBody>
                    <a:bodyPr/>
                    <a:lstStyle/>
                    <a:p>
                      <a:r>
                        <a:rPr lang="ru-RU" sz="1200" dirty="0"/>
                        <a:t>10</a:t>
                      </a:r>
                    </a:p>
                  </a:txBody>
                  <a:tcPr/>
                </a:tc>
                <a:tc>
                  <a:txBody>
                    <a:bodyPr/>
                    <a:lstStyle/>
                    <a:p>
                      <a:r>
                        <a:rPr lang="ru-RU" sz="1200" dirty="0"/>
                        <a:t>10</a:t>
                      </a:r>
                    </a:p>
                  </a:txBody>
                  <a:tcPr/>
                </a:tc>
                <a:extLst>
                  <a:ext uri="{0D108BD9-81ED-4DB2-BD59-A6C34878D82A}">
                    <a16:rowId xmlns="" xmlns:a16="http://schemas.microsoft.com/office/drawing/2014/main" val="10002"/>
                  </a:ext>
                </a:extLst>
              </a:tr>
              <a:tr h="522763">
                <a:tc>
                  <a:txBody>
                    <a:bodyPr/>
                    <a:lstStyle/>
                    <a:p>
                      <a:r>
                        <a:rPr lang="ru-RU" sz="1200" dirty="0"/>
                        <a:t>Эксплуатация, совершенствование аппаратно-программного</a:t>
                      </a:r>
                      <a:r>
                        <a:rPr lang="ru-RU" sz="1200" baseline="0" dirty="0"/>
                        <a:t> комплекса «безопасный город»</a:t>
                      </a:r>
                      <a:endParaRPr lang="ru-RU" sz="1200" dirty="0"/>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661067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76470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«ОСНОВНЫЕ МЕРОПРИЯТИЯ ПО ПРОТИВОДЕЙСТВИЮ ПРОЯВЛЕНИЙ ТЕРРОРИЗМА И ЭКСТРЕМИЗМА НА ТЕРРИТОРИИ МО «ТАХТАМУКАЙСКИЙ РАЙОН»НА 2023-2028 ГГ.»</a:t>
            </a:r>
            <a:br>
              <a:rPr lang="ru-RU" sz="1200" dirty="0"/>
            </a:br>
            <a:r>
              <a:rPr lang="ru-RU" sz="1200" dirty="0"/>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420201364"/>
              </p:ext>
            </p:extLst>
          </p:nvPr>
        </p:nvGraphicFramePr>
        <p:xfrm>
          <a:off x="6444208" y="836712"/>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189289">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400" dirty="0"/>
                        <a:t>2021 год (факт)</a:t>
                      </a:r>
                    </a:p>
                  </a:txBody>
                  <a:tcPr/>
                </a:tc>
                <a:tc>
                  <a:txBody>
                    <a:bodyPr/>
                    <a:lstStyle/>
                    <a:p>
                      <a:r>
                        <a:rPr lang="ru-RU" sz="1400" dirty="0" smtClean="0"/>
                        <a:t>4 613,0</a:t>
                      </a:r>
                      <a:endParaRPr lang="ru-RU" sz="1400" dirty="0"/>
                    </a:p>
                  </a:txBody>
                  <a:tcPr/>
                </a:tc>
                <a:extLst>
                  <a:ext uri="{0D108BD9-81ED-4DB2-BD59-A6C34878D82A}">
                    <a16:rowId xmlns="" xmlns:a16="http://schemas.microsoft.com/office/drawing/2014/main" val="10001"/>
                  </a:ext>
                </a:extLst>
              </a:tr>
              <a:tr h="346837">
                <a:tc>
                  <a:txBody>
                    <a:bodyPr/>
                    <a:lstStyle/>
                    <a:p>
                      <a:r>
                        <a:rPr lang="ru-RU" sz="1400" dirty="0"/>
                        <a:t>2022 год (план)</a:t>
                      </a:r>
                    </a:p>
                  </a:txBody>
                  <a:tcPr/>
                </a:tc>
                <a:tc>
                  <a:txBody>
                    <a:bodyPr/>
                    <a:lstStyle/>
                    <a:p>
                      <a:r>
                        <a:rPr lang="ru-RU" sz="1400" dirty="0" smtClean="0"/>
                        <a:t>1 637,0</a:t>
                      </a:r>
                      <a:endParaRPr lang="ru-RU" sz="1400" dirty="0"/>
                    </a:p>
                  </a:txBody>
                  <a:tcPr/>
                </a:tc>
                <a:extLst>
                  <a:ext uri="{0D108BD9-81ED-4DB2-BD59-A6C34878D82A}">
                    <a16:rowId xmlns="" xmlns:a16="http://schemas.microsoft.com/office/drawing/2014/main" val="10002"/>
                  </a:ext>
                </a:extLst>
              </a:tr>
              <a:tr h="346837">
                <a:tc>
                  <a:txBody>
                    <a:bodyPr/>
                    <a:lstStyle/>
                    <a:p>
                      <a:r>
                        <a:rPr lang="ru-RU" sz="1400" dirty="0"/>
                        <a:t>2023</a:t>
                      </a:r>
                      <a:r>
                        <a:rPr lang="ru-RU" sz="1400" baseline="0" dirty="0"/>
                        <a:t> год</a:t>
                      </a:r>
                      <a:endParaRPr lang="ru-RU" sz="1400" dirty="0"/>
                    </a:p>
                  </a:txBody>
                  <a:tcPr/>
                </a:tc>
                <a:tc>
                  <a:txBody>
                    <a:bodyPr/>
                    <a:lstStyle/>
                    <a:p>
                      <a:r>
                        <a:rPr lang="ru-RU" sz="1400" dirty="0" smtClean="0"/>
                        <a:t>2 203,0</a:t>
                      </a:r>
                      <a:endParaRPr lang="ru-RU" sz="1400" dirty="0"/>
                    </a:p>
                  </a:txBody>
                  <a:tcPr/>
                </a:tc>
                <a:extLst>
                  <a:ext uri="{0D108BD9-81ED-4DB2-BD59-A6C34878D82A}">
                    <a16:rowId xmlns="" xmlns:a16="http://schemas.microsoft.com/office/drawing/2014/main" val="10003"/>
                  </a:ext>
                </a:extLst>
              </a:tr>
              <a:tr h="346837">
                <a:tc>
                  <a:txBody>
                    <a:bodyPr/>
                    <a:lstStyle/>
                    <a:p>
                      <a:r>
                        <a:rPr lang="ru-RU" sz="1400" dirty="0"/>
                        <a:t>2024 год</a:t>
                      </a:r>
                    </a:p>
                  </a:txBody>
                  <a:tcPr/>
                </a:tc>
                <a:tc>
                  <a:txBody>
                    <a:bodyPr/>
                    <a:lstStyle/>
                    <a:p>
                      <a:r>
                        <a:rPr lang="ru-RU" sz="1400" dirty="0"/>
                        <a:t>1 637,0</a:t>
                      </a:r>
                    </a:p>
                  </a:txBody>
                  <a:tcPr/>
                </a:tc>
                <a:extLst>
                  <a:ext uri="{0D108BD9-81ED-4DB2-BD59-A6C34878D82A}">
                    <a16:rowId xmlns="" xmlns:a16="http://schemas.microsoft.com/office/drawing/2014/main" val="10004"/>
                  </a:ext>
                </a:extLst>
              </a:tr>
              <a:tr h="346837">
                <a:tc>
                  <a:txBody>
                    <a:bodyPr/>
                    <a:lstStyle/>
                    <a:p>
                      <a:r>
                        <a:rPr lang="ru-RU" sz="1400" dirty="0"/>
                        <a:t>2025 год</a:t>
                      </a:r>
                    </a:p>
                  </a:txBody>
                  <a:tcPr/>
                </a:tc>
                <a:tc>
                  <a:txBody>
                    <a:bodyPr/>
                    <a:lstStyle/>
                    <a:p>
                      <a:r>
                        <a:rPr lang="ru-RU" sz="1400" dirty="0"/>
                        <a:t>1 637,0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16624"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dirty="0"/>
              <a:t>В современных условиях все чаще создается угроза перехода террористических актов из гипотетической области в область реальных чрезвычайных ситуаций, ввиду активизации деятельности международного терроризма. Сохраняющаяся тенденция к усилению криминализации негативно сказывается на общественно-социальной и экономической обстановке района, на обеспечение личной безопасности граждан.</a:t>
            </a:r>
          </a:p>
          <a:p>
            <a:pPr algn="just" fontAlgn="auto"/>
            <a:r>
              <a:rPr lang="ru-RU" sz="1200" b="1" dirty="0"/>
              <a:t>ЗАДАЧИ: </a:t>
            </a:r>
            <a:r>
              <a:rPr lang="ru-RU" sz="1200" dirty="0"/>
              <a:t>разработка и принятие мер комплексных мер по совершенствованию обеспечения безопасности </a:t>
            </a:r>
            <a:r>
              <a:rPr lang="ru-RU" sz="1200" dirty="0" err="1"/>
              <a:t>Тахтамукайского</a:t>
            </a:r>
            <a:r>
              <a:rPr lang="ru-RU" sz="1200" dirty="0"/>
              <a:t> района.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315646156"/>
              </p:ext>
            </p:extLst>
          </p:nvPr>
        </p:nvGraphicFramePr>
        <p:xfrm>
          <a:off x="755576" y="3284984"/>
          <a:ext cx="7920879" cy="2432411"/>
        </p:xfrm>
        <a:graphic>
          <a:graphicData uri="http://schemas.openxmlformats.org/drawingml/2006/table">
            <a:tbl>
              <a:tblPr firstRow="1" bandRow="1">
                <a:tableStyleId>{5C22544A-7EE6-4342-B048-85BDC9FD1C3A}</a:tableStyleId>
              </a:tblPr>
              <a:tblGrid>
                <a:gridCol w="3312367">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1008112">
                  <a:extLst>
                    <a:ext uri="{9D8B030D-6E8A-4147-A177-3AD203B41FA5}">
                      <a16:colId xmlns="" xmlns:a16="http://schemas.microsoft.com/office/drawing/2014/main" val="20002"/>
                    </a:ext>
                  </a:extLst>
                </a:gridCol>
                <a:gridCol w="936104">
                  <a:extLst>
                    <a:ext uri="{9D8B030D-6E8A-4147-A177-3AD203B41FA5}">
                      <a16:colId xmlns="" xmlns:a16="http://schemas.microsoft.com/office/drawing/2014/main" val="20003"/>
                    </a:ext>
                  </a:extLst>
                </a:gridCol>
                <a:gridCol w="720080">
                  <a:extLst>
                    <a:ext uri="{9D8B030D-6E8A-4147-A177-3AD203B41FA5}">
                      <a16:colId xmlns="" xmlns:a16="http://schemas.microsoft.com/office/drawing/2014/main" val="20004"/>
                    </a:ext>
                  </a:extLst>
                </a:gridCol>
                <a:gridCol w="864096">
                  <a:extLst>
                    <a:ext uri="{9D8B030D-6E8A-4147-A177-3AD203B41FA5}">
                      <a16:colId xmlns="" xmlns:a16="http://schemas.microsoft.com/office/drawing/2014/main" val="20005"/>
                    </a:ext>
                  </a:extLst>
                </a:gridCol>
              </a:tblGrid>
              <a:tr h="597444">
                <a:tc>
                  <a:txBody>
                    <a:bodyPr/>
                    <a:lstStyle/>
                    <a:p>
                      <a:pPr algn="ctr"/>
                      <a:r>
                        <a:rPr lang="ru-RU" sz="1200" dirty="0"/>
                        <a:t>Целевые показатели муниципальной</a:t>
                      </a:r>
                      <a:r>
                        <a:rPr lang="ru-RU" sz="1200" baseline="0" dirty="0"/>
                        <a:t> программы</a:t>
                      </a:r>
                      <a:endParaRPr lang="ru-RU" sz="1200" dirty="0"/>
                    </a:p>
                  </a:txBody>
                  <a:tcPr/>
                </a:tc>
                <a:tc>
                  <a:txBody>
                    <a:bodyPr/>
                    <a:lstStyle/>
                    <a:p>
                      <a:pPr algn="ctr"/>
                      <a:r>
                        <a:rPr lang="ru-RU" sz="1200" dirty="0"/>
                        <a:t>2021 год (факт)</a:t>
                      </a:r>
                    </a:p>
                  </a:txBody>
                  <a:tcPr/>
                </a:tc>
                <a:tc>
                  <a:txBody>
                    <a:bodyPr/>
                    <a:lstStyle/>
                    <a:p>
                      <a:pPr algn="ctr"/>
                      <a:r>
                        <a:rPr lang="ru-RU" sz="1200" dirty="0"/>
                        <a:t>2022 год (план)</a:t>
                      </a:r>
                    </a:p>
                  </a:txBody>
                  <a:tcPr/>
                </a:tc>
                <a:tc>
                  <a:txBody>
                    <a:bodyPr/>
                    <a:lstStyle/>
                    <a:p>
                      <a:pPr algn="ctr"/>
                      <a:r>
                        <a:rPr lang="ru-RU" sz="1200" dirty="0"/>
                        <a:t>2023 год</a:t>
                      </a:r>
                    </a:p>
                  </a:txBody>
                  <a:tcPr/>
                </a:tc>
                <a:tc>
                  <a:txBody>
                    <a:bodyPr/>
                    <a:lstStyle/>
                    <a:p>
                      <a:pPr algn="ctr"/>
                      <a:r>
                        <a:rPr lang="ru-RU" sz="1200" dirty="0"/>
                        <a:t>2024 год</a:t>
                      </a:r>
                    </a:p>
                  </a:txBody>
                  <a:tcPr/>
                </a:tc>
                <a:tc>
                  <a:txBody>
                    <a:bodyPr/>
                    <a:lstStyle/>
                    <a:p>
                      <a:pPr algn="ctr"/>
                      <a:r>
                        <a:rPr lang="ru-RU" sz="1200" dirty="0"/>
                        <a:t>2025 год</a:t>
                      </a:r>
                    </a:p>
                  </a:txBody>
                  <a:tcPr/>
                </a:tc>
                <a:extLst>
                  <a:ext uri="{0D108BD9-81ED-4DB2-BD59-A6C34878D82A}">
                    <a16:rowId xmlns="" xmlns:a16="http://schemas.microsoft.com/office/drawing/2014/main" val="10000"/>
                  </a:ext>
                </a:extLst>
              </a:tr>
              <a:tr h="522763">
                <a:tc>
                  <a:txBody>
                    <a:bodyPr/>
                    <a:lstStyle/>
                    <a:p>
                      <a:r>
                        <a:rPr lang="ru-RU" sz="1200" dirty="0"/>
                        <a:t>Эвакуационные тренировки</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extLst>
                  <a:ext uri="{0D108BD9-81ED-4DB2-BD59-A6C34878D82A}">
                    <a16:rowId xmlns="" xmlns:a16="http://schemas.microsoft.com/office/drawing/2014/main" val="10001"/>
                  </a:ext>
                </a:extLst>
              </a:tr>
              <a:tr h="672124">
                <a:tc>
                  <a:txBody>
                    <a:bodyPr/>
                    <a:lstStyle/>
                    <a:p>
                      <a:r>
                        <a:rPr lang="ru-RU" sz="1200" dirty="0"/>
                        <a:t>Проведение дней национальных культур</a:t>
                      </a:r>
                    </a:p>
                  </a:txBody>
                  <a:tcPr/>
                </a:tc>
                <a:tc>
                  <a:txBody>
                    <a:bodyPr/>
                    <a:lstStyle/>
                    <a:p>
                      <a:r>
                        <a:rPr lang="ru-RU" sz="1200" dirty="0"/>
                        <a:t>4</a:t>
                      </a:r>
                    </a:p>
                  </a:txBody>
                  <a:tcPr/>
                </a:tc>
                <a:tc>
                  <a:txBody>
                    <a:bodyPr/>
                    <a:lstStyle/>
                    <a:p>
                      <a:r>
                        <a:rPr lang="ru-RU" sz="1200" dirty="0"/>
                        <a:t>3</a:t>
                      </a:r>
                    </a:p>
                  </a:txBody>
                  <a:tcPr/>
                </a:tc>
                <a:tc>
                  <a:txBody>
                    <a:bodyPr/>
                    <a:lstStyle/>
                    <a:p>
                      <a:r>
                        <a:rPr lang="ru-RU" sz="1200" dirty="0"/>
                        <a:t>4</a:t>
                      </a:r>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extLst>
                  <a:ext uri="{0D108BD9-81ED-4DB2-BD59-A6C34878D82A}">
                    <a16:rowId xmlns="" xmlns:a16="http://schemas.microsoft.com/office/drawing/2014/main" val="10002"/>
                  </a:ext>
                </a:extLst>
              </a:tr>
              <a:tr h="522763">
                <a:tc>
                  <a:txBody>
                    <a:bodyPr/>
                    <a:lstStyle/>
                    <a:p>
                      <a:r>
                        <a:rPr lang="ru-RU" sz="1200" dirty="0"/>
                        <a:t>Проведение тематических выставок литературы по противодействию этническому и религиозному экстремизму</a:t>
                      </a:r>
                    </a:p>
                  </a:txBody>
                  <a:tcPr/>
                </a:tc>
                <a:tc>
                  <a:txBody>
                    <a:bodyPr/>
                    <a:lstStyle/>
                    <a:p>
                      <a:r>
                        <a:rPr lang="ru-RU" sz="1200" dirty="0"/>
                        <a:t>12</a:t>
                      </a:r>
                    </a:p>
                  </a:txBody>
                  <a:tcPr/>
                </a:tc>
                <a:tc>
                  <a:txBody>
                    <a:bodyPr/>
                    <a:lstStyle/>
                    <a:p>
                      <a:r>
                        <a:rPr lang="ru-RU" sz="1200" dirty="0"/>
                        <a:t>13</a:t>
                      </a:r>
                    </a:p>
                  </a:txBody>
                  <a:tcPr/>
                </a:tc>
                <a:tc>
                  <a:txBody>
                    <a:bodyPr/>
                    <a:lstStyle/>
                    <a:p>
                      <a:r>
                        <a:rPr lang="ru-RU" sz="1200" dirty="0"/>
                        <a:t>15</a:t>
                      </a:r>
                    </a:p>
                  </a:txBody>
                  <a:tcPr/>
                </a:tc>
                <a:tc>
                  <a:txBody>
                    <a:bodyPr/>
                    <a:lstStyle/>
                    <a:p>
                      <a:r>
                        <a:rPr lang="ru-RU" sz="1200" dirty="0" smtClean="0"/>
                        <a:t>15</a:t>
                      </a:r>
                      <a:endParaRPr lang="ru-RU" sz="1200" dirty="0"/>
                    </a:p>
                  </a:txBody>
                  <a:tcPr/>
                </a:tc>
                <a:tc>
                  <a:txBody>
                    <a:bodyPr/>
                    <a:lstStyle/>
                    <a:p>
                      <a:r>
                        <a:rPr lang="ru-RU" sz="1200" dirty="0" smtClean="0"/>
                        <a:t>15</a:t>
                      </a:r>
                      <a:endParaRPr lang="ru-RU" sz="1200"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923165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«Комплексные меры противодействия злоупотреблению наркотиками и их незаконному обороту на территории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181854587"/>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a:t>2021 год (факт)</a:t>
                      </a:r>
                    </a:p>
                  </a:txBody>
                  <a:tcPr/>
                </a:tc>
                <a:tc>
                  <a:txBody>
                    <a:bodyPr/>
                    <a:lstStyle/>
                    <a:p>
                      <a:r>
                        <a:rPr lang="ru-RU" sz="1200" dirty="0" smtClean="0"/>
                        <a:t>75,0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a:t>2022 год (план)</a:t>
                      </a:r>
                    </a:p>
                  </a:txBody>
                  <a:tcPr/>
                </a:tc>
                <a:tc>
                  <a:txBody>
                    <a:bodyPr/>
                    <a:lstStyle/>
                    <a:p>
                      <a:r>
                        <a:rPr lang="ru-RU" sz="1200" dirty="0" smtClean="0"/>
                        <a:t>75,0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150,0</a:t>
                      </a:r>
                    </a:p>
                  </a:txBody>
                  <a:tcPr/>
                </a:tc>
                <a:extLst>
                  <a:ext uri="{0D108BD9-81ED-4DB2-BD59-A6C34878D82A}">
                    <a16:rowId xmlns="" xmlns:a16="http://schemas.microsoft.com/office/drawing/2014/main"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150,0</a:t>
                      </a:r>
                    </a:p>
                  </a:txBody>
                  <a:tcPr/>
                </a:tc>
                <a:extLst>
                  <a:ext uri="{0D108BD9-81ED-4DB2-BD59-A6C34878D82A}">
                    <a16:rowId xmlns="" xmlns:a16="http://schemas.microsoft.com/office/drawing/2014/main" val="10004"/>
                  </a:ext>
                </a:extLst>
              </a:tr>
              <a:tr h="346837">
                <a:tc>
                  <a:txBody>
                    <a:bodyPr/>
                    <a:lstStyle/>
                    <a:p>
                      <a:r>
                        <a:rPr lang="ru-RU" sz="1200" dirty="0"/>
                        <a:t>2025 год</a:t>
                      </a:r>
                    </a:p>
                  </a:txBody>
                  <a:tcPr/>
                </a:tc>
                <a:tc>
                  <a:txBody>
                    <a:bodyPr/>
                    <a:lstStyle/>
                    <a:p>
                      <a:r>
                        <a:rPr lang="ru-RU" sz="1200" dirty="0"/>
                        <a:t>150,0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99592" y="764704"/>
            <a:ext cx="5616624"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создание условий для приостановления роста употребления наркотиков и их незаконного оборота; поэтапное сокращение распространения наркомании и связанных с ней преступности и правонарушений до уровня минимальной опасности для общества; профилактика потребления наркотиков различными категориями населения, прежде всего молодежью и несовершеннолетними.</a:t>
            </a:r>
            <a:endParaRPr lang="ru-RU" sz="1200" b="1" dirty="0"/>
          </a:p>
          <a:p>
            <a:pPr fontAlgn="auto"/>
            <a:r>
              <a:rPr lang="ru-RU" sz="1200" b="1" dirty="0"/>
              <a:t>ЗАДАЧИ: </a:t>
            </a:r>
            <a:r>
              <a:rPr lang="ru-RU" sz="1200" dirty="0"/>
              <a:t>проведение профилактических мероприятий по сокращению незаконного потребления наркотиков; ограничение доступности наркотиков, находящихся в незаконном обороте; формирование в молодежной среде установки на ведение здорового образа жизни.</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430015366"/>
              </p:ext>
            </p:extLst>
          </p:nvPr>
        </p:nvGraphicFramePr>
        <p:xfrm>
          <a:off x="34349" y="3429000"/>
          <a:ext cx="9143998" cy="2306538"/>
        </p:xfrm>
        <a:graphic>
          <a:graphicData uri="http://schemas.openxmlformats.org/drawingml/2006/table">
            <a:tbl>
              <a:tblPr firstRow="1" bandRow="1">
                <a:tableStyleId>{5C22544A-7EE6-4342-B048-85BDC9FD1C3A}</a:tableStyleId>
              </a:tblPr>
              <a:tblGrid>
                <a:gridCol w="4177611">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1080120">
                  <a:extLst>
                    <a:ext uri="{9D8B030D-6E8A-4147-A177-3AD203B41FA5}">
                      <a16:colId xmlns="" xmlns:a16="http://schemas.microsoft.com/office/drawing/2014/main" val="20002"/>
                    </a:ext>
                  </a:extLst>
                </a:gridCol>
                <a:gridCol w="864096">
                  <a:extLst>
                    <a:ext uri="{9D8B030D-6E8A-4147-A177-3AD203B41FA5}">
                      <a16:colId xmlns="" xmlns:a16="http://schemas.microsoft.com/office/drawing/2014/main" val="20003"/>
                    </a:ext>
                  </a:extLst>
                </a:gridCol>
                <a:gridCol w="936104">
                  <a:extLst>
                    <a:ext uri="{9D8B030D-6E8A-4147-A177-3AD203B41FA5}">
                      <a16:colId xmlns="" xmlns:a16="http://schemas.microsoft.com/office/drawing/2014/main" val="20004"/>
                    </a:ext>
                  </a:extLst>
                </a:gridCol>
                <a:gridCol w="1005947">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a:t>
                      </a:r>
                    </a:p>
                    <a:p>
                      <a:pPr algn="ctr"/>
                      <a:r>
                        <a:rPr lang="ru-RU" sz="1400" dirty="0"/>
                        <a:t> год</a:t>
                      </a:r>
                    </a:p>
                  </a:txBody>
                  <a:tcPr/>
                </a:tc>
                <a:tc>
                  <a:txBody>
                    <a:bodyPr/>
                    <a:lstStyle/>
                    <a:p>
                      <a:pPr algn="ctr"/>
                      <a:r>
                        <a:rPr lang="ru-RU" sz="1400" dirty="0"/>
                        <a:t>2025</a:t>
                      </a:r>
                    </a:p>
                    <a:p>
                      <a:pPr algn="ctr"/>
                      <a:r>
                        <a:rPr lang="ru-RU" sz="1400" dirty="0"/>
                        <a:t>год</a:t>
                      </a:r>
                    </a:p>
                  </a:txBody>
                  <a:tcPr/>
                </a:tc>
                <a:extLst>
                  <a:ext uri="{0D108BD9-81ED-4DB2-BD59-A6C34878D82A}">
                    <a16:rowId xmlns="" xmlns:a16="http://schemas.microsoft.com/office/drawing/2014/main" val="10000"/>
                  </a:ext>
                </a:extLst>
              </a:tr>
              <a:tr h="721221">
                <a:tc>
                  <a:txBody>
                    <a:bodyPr/>
                    <a:lstStyle/>
                    <a:p>
                      <a:r>
                        <a:rPr lang="ru-RU" sz="1100" dirty="0"/>
                        <a:t>Доля подростков</a:t>
                      </a:r>
                      <a:r>
                        <a:rPr lang="ru-RU" sz="1100" baseline="0" dirty="0"/>
                        <a:t> и молодежи в возрасте от 11 до 24 лет, вовлеченных в профилактические мероприятия (%)</a:t>
                      </a:r>
                      <a:endParaRPr lang="ru-RU" sz="1100" dirty="0"/>
                    </a:p>
                  </a:txBody>
                  <a:tcPr/>
                </a:tc>
                <a:tc>
                  <a:txBody>
                    <a:bodyPr/>
                    <a:lstStyle/>
                    <a:p>
                      <a:r>
                        <a:rPr lang="ru-RU" sz="1200" dirty="0"/>
                        <a:t>50</a:t>
                      </a:r>
                    </a:p>
                  </a:txBody>
                  <a:tcPr/>
                </a:tc>
                <a:tc>
                  <a:txBody>
                    <a:bodyPr/>
                    <a:lstStyle/>
                    <a:p>
                      <a:r>
                        <a:rPr lang="ru-RU" sz="1200" dirty="0"/>
                        <a:t>60</a:t>
                      </a:r>
                    </a:p>
                  </a:txBody>
                  <a:tcPr/>
                </a:tc>
                <a:tc>
                  <a:txBody>
                    <a:bodyPr/>
                    <a:lstStyle/>
                    <a:p>
                      <a:r>
                        <a:rPr lang="ru-RU" sz="1200" dirty="0"/>
                        <a:t>60</a:t>
                      </a:r>
                    </a:p>
                  </a:txBody>
                  <a:tcPr/>
                </a:tc>
                <a:tc>
                  <a:txBody>
                    <a:bodyPr/>
                    <a:lstStyle/>
                    <a:p>
                      <a:r>
                        <a:rPr lang="ru-RU" sz="1200" dirty="0"/>
                        <a:t>70</a:t>
                      </a:r>
                    </a:p>
                  </a:txBody>
                  <a:tcPr/>
                </a:tc>
                <a:tc>
                  <a:txBody>
                    <a:bodyPr/>
                    <a:lstStyle/>
                    <a:p>
                      <a:r>
                        <a:rPr lang="ru-RU" sz="1200" dirty="0"/>
                        <a:t>80</a:t>
                      </a:r>
                    </a:p>
                  </a:txBody>
                  <a:tcPr/>
                </a:tc>
                <a:extLst>
                  <a:ext uri="{0D108BD9-81ED-4DB2-BD59-A6C34878D82A}">
                    <a16:rowId xmlns="" xmlns:a16="http://schemas.microsoft.com/office/drawing/2014/main" val="10001"/>
                  </a:ext>
                </a:extLst>
              </a:tr>
              <a:tr h="721221">
                <a:tc>
                  <a:txBody>
                    <a:bodyPr/>
                    <a:lstStyle/>
                    <a:p>
                      <a:r>
                        <a:rPr lang="ru-RU" sz="1100" dirty="0"/>
                        <a:t>Количество антинаркотических мероприятий по сокращению незаконного потребления наркотиков</a:t>
                      </a:r>
                    </a:p>
                  </a:txBody>
                  <a:tcPr/>
                </a:tc>
                <a:tc>
                  <a:txBody>
                    <a:bodyPr/>
                    <a:lstStyle/>
                    <a:p>
                      <a:r>
                        <a:rPr lang="ru-RU" sz="1200" dirty="0"/>
                        <a:t>30</a:t>
                      </a:r>
                    </a:p>
                  </a:txBody>
                  <a:tcPr/>
                </a:tc>
                <a:tc>
                  <a:txBody>
                    <a:bodyPr/>
                    <a:lstStyle/>
                    <a:p>
                      <a:r>
                        <a:rPr lang="ru-RU" sz="1200" dirty="0"/>
                        <a:t>45</a:t>
                      </a:r>
                    </a:p>
                  </a:txBody>
                  <a:tcPr/>
                </a:tc>
                <a:tc>
                  <a:txBody>
                    <a:bodyPr/>
                    <a:lstStyle/>
                    <a:p>
                      <a:r>
                        <a:rPr lang="ru-RU" sz="1200" dirty="0"/>
                        <a:t>45</a:t>
                      </a:r>
                    </a:p>
                  </a:txBody>
                  <a:tcPr/>
                </a:tc>
                <a:tc>
                  <a:txBody>
                    <a:bodyPr/>
                    <a:lstStyle/>
                    <a:p>
                      <a:r>
                        <a:rPr lang="ru-RU" sz="1200" dirty="0"/>
                        <a:t>50</a:t>
                      </a:r>
                    </a:p>
                  </a:txBody>
                  <a:tcPr/>
                </a:tc>
                <a:tc>
                  <a:txBody>
                    <a:bodyPr/>
                    <a:lstStyle/>
                    <a:p>
                      <a:r>
                        <a:rPr lang="ru-RU" sz="1200" dirty="0"/>
                        <a:t>55</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598097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«ОБЕСПЕЧЕНИЕ БЕЗОПАСНОСТИ ДОРОЖНОГО ДВИЖЕНИЯ В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084425532"/>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a:t>2021 год (факт)</a:t>
                      </a:r>
                    </a:p>
                  </a:txBody>
                  <a:tcPr/>
                </a:tc>
                <a:tc>
                  <a:txBody>
                    <a:bodyPr/>
                    <a:lstStyle/>
                    <a:p>
                      <a:r>
                        <a:rPr lang="ru-RU" sz="1200" dirty="0" smtClean="0"/>
                        <a:t>210,0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a:t>2022 год (план)</a:t>
                      </a:r>
                    </a:p>
                  </a:txBody>
                  <a:tcPr/>
                </a:tc>
                <a:tc>
                  <a:txBody>
                    <a:bodyPr/>
                    <a:lstStyle/>
                    <a:p>
                      <a:r>
                        <a:rPr lang="ru-RU" sz="1200" dirty="0" smtClean="0"/>
                        <a:t>110,0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smtClean="0"/>
                        <a:t>210,0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smtClean="0"/>
                        <a:t>210,0</a:t>
                      </a:r>
                      <a:endParaRPr lang="ru-RU" sz="1200" dirty="0"/>
                    </a:p>
                  </a:txBody>
                  <a:tcPr/>
                </a:tc>
                <a:extLst>
                  <a:ext uri="{0D108BD9-81ED-4DB2-BD59-A6C34878D82A}">
                    <a16:rowId xmlns="" xmlns:a16="http://schemas.microsoft.com/office/drawing/2014/main" val="10004"/>
                  </a:ext>
                </a:extLst>
              </a:tr>
              <a:tr h="346837">
                <a:tc>
                  <a:txBody>
                    <a:bodyPr/>
                    <a:lstStyle/>
                    <a:p>
                      <a:r>
                        <a:rPr lang="ru-RU" sz="1200" dirty="0"/>
                        <a:t>2025 год</a:t>
                      </a:r>
                    </a:p>
                  </a:txBody>
                  <a:tcPr/>
                </a:tc>
                <a:tc>
                  <a:txBody>
                    <a:bodyPr/>
                    <a:lstStyle/>
                    <a:p>
                      <a:r>
                        <a:rPr lang="ru-RU" sz="1200" dirty="0" smtClean="0"/>
                        <a:t>210,0</a:t>
                      </a:r>
                      <a:endParaRPr lang="ru-RU" sz="12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обеспечение охраны жизни, здоровья граждан и их общества, повышение гарантий их законных прав на безопасные условия движения на дорогах </a:t>
            </a:r>
            <a:r>
              <a:rPr lang="ru-RU" sz="1200" dirty="0" err="1"/>
              <a:t>Тахтамукайского</a:t>
            </a:r>
            <a:r>
              <a:rPr lang="ru-RU" sz="1200" dirty="0"/>
              <a:t> района.</a:t>
            </a:r>
            <a:endParaRPr lang="ru-RU" sz="1200" b="1" dirty="0"/>
          </a:p>
          <a:p>
            <a:pPr fontAlgn="auto"/>
            <a:r>
              <a:rPr lang="ru-RU" sz="1200" b="1" dirty="0"/>
              <a:t>ЗАДАЧИ: </a:t>
            </a:r>
            <a:r>
              <a:rPr lang="ru-RU" sz="1200" dirty="0"/>
              <a:t>предупреждение опасного поведения участников дорожного движения и повышения надежности водителей транспортных средств; совершенствование требований, касающихся конструктивной и эксплуатационной безопасности транспортных средств и механизмов их реализации; разработка и применение эффективных схем, методов и средств организации  дорожного движения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906838798"/>
              </p:ext>
            </p:extLst>
          </p:nvPr>
        </p:nvGraphicFramePr>
        <p:xfrm>
          <a:off x="684651" y="3429000"/>
          <a:ext cx="7702690" cy="3098626"/>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 год</a:t>
                      </a:r>
                    </a:p>
                  </a:txBody>
                  <a:tcPr/>
                </a:tc>
                <a:tc>
                  <a:txBody>
                    <a:bodyPr/>
                    <a:lstStyle/>
                    <a:p>
                      <a:pPr algn="ctr"/>
                      <a:r>
                        <a:rPr lang="ru-RU" sz="1400" dirty="0"/>
                        <a:t>2025</a:t>
                      </a:r>
                    </a:p>
                    <a:p>
                      <a:pPr algn="ctr"/>
                      <a:r>
                        <a:rPr lang="ru-RU" sz="1400" dirty="0"/>
                        <a:t>год</a:t>
                      </a:r>
                    </a:p>
                  </a:txBody>
                  <a:tcPr/>
                </a:tc>
                <a:extLst>
                  <a:ext uri="{0D108BD9-81ED-4DB2-BD59-A6C34878D82A}">
                    <a16:rowId xmlns="" xmlns:a16="http://schemas.microsoft.com/office/drawing/2014/main" val="10000"/>
                  </a:ext>
                </a:extLst>
              </a:tr>
              <a:tr h="288032">
                <a:tc>
                  <a:txBody>
                    <a:bodyPr/>
                    <a:lstStyle/>
                    <a:p>
                      <a:r>
                        <a:rPr lang="ru-RU" sz="1100" dirty="0"/>
                        <a:t>Проведение акции</a:t>
                      </a:r>
                      <a:r>
                        <a:rPr lang="ru-RU" sz="1100" baseline="0" dirty="0"/>
                        <a:t> «Безопасное колесо»</a:t>
                      </a:r>
                      <a:endParaRPr lang="ru-RU" sz="1100" dirty="0"/>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extLst>
                  <a:ext uri="{0D108BD9-81ED-4DB2-BD59-A6C34878D82A}">
                    <a16:rowId xmlns="" xmlns:a16="http://schemas.microsoft.com/office/drawing/2014/main" val="10001"/>
                  </a:ext>
                </a:extLst>
              </a:tr>
              <a:tr h="504056">
                <a:tc>
                  <a:txBody>
                    <a:bodyPr/>
                    <a:lstStyle/>
                    <a:p>
                      <a:r>
                        <a:rPr lang="ru-RU" sz="1100" dirty="0"/>
                        <a:t>Проведение акции «Посвящение первоклассников в пешеходы»</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extLst>
                  <a:ext uri="{0D108BD9-81ED-4DB2-BD59-A6C34878D82A}">
                    <a16:rowId xmlns="" xmlns:a16="http://schemas.microsoft.com/office/drawing/2014/main" val="10002"/>
                  </a:ext>
                </a:extLst>
              </a:tr>
              <a:tr h="721221">
                <a:tc>
                  <a:txBody>
                    <a:bodyPr/>
                    <a:lstStyle/>
                    <a:p>
                      <a:r>
                        <a:rPr lang="ru-RU" sz="1100" dirty="0"/>
                        <a:t>Разработка комплексной схемы</a:t>
                      </a:r>
                      <a:r>
                        <a:rPr lang="ru-RU" sz="1100" baseline="0" dirty="0"/>
                        <a:t> организации дорожного движения на территории МО «</a:t>
                      </a:r>
                      <a:r>
                        <a:rPr lang="ru-RU" sz="1100" baseline="0" dirty="0" err="1"/>
                        <a:t>Тахтамукайский</a:t>
                      </a:r>
                      <a:r>
                        <a:rPr lang="ru-RU" sz="1100" baseline="0" dirty="0"/>
                        <a:t> район»</a:t>
                      </a:r>
                      <a:endParaRPr lang="ru-RU" sz="1100" dirty="0"/>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extLst>
                  <a:ext uri="{0D108BD9-81ED-4DB2-BD59-A6C34878D82A}">
                    <a16:rowId xmlns="" xmlns:a16="http://schemas.microsoft.com/office/drawing/2014/main" val="10003"/>
                  </a:ext>
                </a:extLst>
              </a:tr>
              <a:tr h="721221">
                <a:tc>
                  <a:txBody>
                    <a:bodyPr/>
                    <a:lstStyle/>
                    <a:p>
                      <a:r>
                        <a:rPr lang="ru-RU" sz="1100" dirty="0"/>
                        <a:t>Баннеры для наглядной агитации безопасности дорожного движения</a:t>
                      </a:r>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964026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9672" y="1556792"/>
            <a:ext cx="6034616"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021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«САНИТАРНОЕ И ЭКОЛОГИЧЕСКОЕ БЛАГОПОЛУЧИЕ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824505933"/>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a:t>2021 год (факт)</a:t>
                      </a:r>
                    </a:p>
                  </a:txBody>
                  <a:tcPr/>
                </a:tc>
                <a:tc>
                  <a:txBody>
                    <a:bodyPr/>
                    <a:lstStyle/>
                    <a:p>
                      <a:r>
                        <a:rPr lang="ru-RU" sz="1200" dirty="0" smtClean="0"/>
                        <a:t>3 075,0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a:t>2022 год (план)</a:t>
                      </a:r>
                    </a:p>
                  </a:txBody>
                  <a:tcPr/>
                </a:tc>
                <a:tc>
                  <a:txBody>
                    <a:bodyPr/>
                    <a:lstStyle/>
                    <a:p>
                      <a:r>
                        <a:rPr lang="ru-RU" sz="1200" baseline="0" dirty="0" smtClean="0"/>
                        <a:t>8 035,0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smtClean="0"/>
                        <a:t>425,0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smtClean="0"/>
                        <a:t>425,0</a:t>
                      </a:r>
                      <a:endParaRPr lang="ru-RU" sz="1200" dirty="0"/>
                    </a:p>
                  </a:txBody>
                  <a:tcPr/>
                </a:tc>
                <a:extLst>
                  <a:ext uri="{0D108BD9-81ED-4DB2-BD59-A6C34878D82A}">
                    <a16:rowId xmlns="" xmlns:a16="http://schemas.microsoft.com/office/drawing/2014/main" val="10004"/>
                  </a:ext>
                </a:extLst>
              </a:tr>
              <a:tr h="346837">
                <a:tc>
                  <a:txBody>
                    <a:bodyPr/>
                    <a:lstStyle/>
                    <a:p>
                      <a:r>
                        <a:rPr lang="ru-RU" sz="1200" dirty="0"/>
                        <a:t>2025 год</a:t>
                      </a:r>
                    </a:p>
                  </a:txBody>
                  <a:tcPr/>
                </a:tc>
                <a:tc>
                  <a:txBody>
                    <a:bodyPr/>
                    <a:lstStyle/>
                    <a:p>
                      <a:r>
                        <a:rPr lang="ru-RU" sz="1200" dirty="0" smtClean="0"/>
                        <a:t>425,0</a:t>
                      </a:r>
                      <a:endParaRPr lang="ru-RU" sz="12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улучшение санитарного и экологического состояния на территории </a:t>
            </a:r>
            <a:r>
              <a:rPr lang="ru-RU" sz="1200" dirty="0" err="1"/>
              <a:t>Тахтамукайского</a:t>
            </a:r>
            <a:r>
              <a:rPr lang="ru-RU" sz="1200" dirty="0"/>
              <a:t> района</a:t>
            </a:r>
            <a:endParaRPr lang="ru-RU" sz="1200" b="1" dirty="0"/>
          </a:p>
          <a:p>
            <a:pPr fontAlgn="auto"/>
            <a:r>
              <a:rPr lang="ru-RU" sz="1200" b="1" dirty="0"/>
              <a:t>ЗАДАЧИ: </a:t>
            </a:r>
            <a:r>
              <a:rPr lang="ru-RU" sz="1200" dirty="0"/>
              <a:t>проведение санитарно-экологических экспертиз на выявление факторов негативно влияющих на окружающую среду; пропаганда правил обращения с отходами и окружающей средой.</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257920823"/>
              </p:ext>
            </p:extLst>
          </p:nvPr>
        </p:nvGraphicFramePr>
        <p:xfrm>
          <a:off x="684651" y="3429000"/>
          <a:ext cx="7702690" cy="2306538"/>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 год</a:t>
                      </a:r>
                    </a:p>
                  </a:txBody>
                  <a:tcPr/>
                </a:tc>
                <a:tc>
                  <a:txBody>
                    <a:bodyPr/>
                    <a:lstStyle/>
                    <a:p>
                      <a:pPr algn="ctr"/>
                      <a:r>
                        <a:rPr lang="ru-RU" sz="1400" dirty="0"/>
                        <a:t>2025 год</a:t>
                      </a:r>
                    </a:p>
                  </a:txBody>
                  <a:tcPr/>
                </a:tc>
                <a:extLst>
                  <a:ext uri="{0D108BD9-81ED-4DB2-BD59-A6C34878D82A}">
                    <a16:rowId xmlns="" xmlns:a16="http://schemas.microsoft.com/office/drawing/2014/main" val="10000"/>
                  </a:ext>
                </a:extLst>
              </a:tr>
              <a:tr h="721221">
                <a:tc>
                  <a:txBody>
                    <a:bodyPr/>
                    <a:lstStyle/>
                    <a:p>
                      <a:r>
                        <a:rPr lang="ru-RU" sz="1100" dirty="0"/>
                        <a:t>Разработка проектно-сметной документации на ликвидацию</a:t>
                      </a:r>
                      <a:r>
                        <a:rPr lang="ru-RU" sz="1100" baseline="0" dirty="0"/>
                        <a:t> и рекультивацию объекта полигон ТБО  в </a:t>
                      </a:r>
                      <a:r>
                        <a:rPr lang="ru-RU" sz="1100" baseline="0" dirty="0" err="1"/>
                        <a:t>пгт.Энем</a:t>
                      </a:r>
                      <a:endParaRPr lang="ru-RU" sz="1100" dirty="0"/>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extLst>
                  <a:ext uri="{0D108BD9-81ED-4DB2-BD59-A6C34878D82A}">
                    <a16:rowId xmlns="" xmlns:a16="http://schemas.microsoft.com/office/drawing/2014/main" val="10001"/>
                  </a:ext>
                </a:extLst>
              </a:tr>
              <a:tr h="721221">
                <a:tc>
                  <a:txBody>
                    <a:bodyPr/>
                    <a:lstStyle/>
                    <a:p>
                      <a:r>
                        <a:rPr lang="ru-RU" sz="1100" dirty="0"/>
                        <a:t>Приобретение баннеров для наглядной</a:t>
                      </a:r>
                      <a:r>
                        <a:rPr lang="ru-RU" sz="1100" baseline="0" dirty="0"/>
                        <a:t> агитации аккуратного обращения с окружающей средой</a:t>
                      </a:r>
                      <a:endParaRPr lang="ru-RU" sz="1100" dirty="0"/>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257799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«ПРОФИЛАКТИКА БЕЗНАДЗОРНОСТИ И ПРАВОНАРУШЕНИЙ СРЕДИ НЕСОВЕРШЕНОЛЕТНИХ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890425085"/>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a:t>2021 год (факт)</a:t>
                      </a:r>
                    </a:p>
                  </a:txBody>
                  <a:tcPr/>
                </a:tc>
                <a:tc>
                  <a:txBody>
                    <a:bodyPr/>
                    <a:lstStyle/>
                    <a:p>
                      <a:r>
                        <a:rPr lang="ru-RU" sz="1200" dirty="0" smtClean="0"/>
                        <a:t>150,0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a:t>2022 год (план)</a:t>
                      </a:r>
                    </a:p>
                  </a:txBody>
                  <a:tcPr/>
                </a:tc>
                <a:tc>
                  <a:txBody>
                    <a:bodyPr/>
                    <a:lstStyle/>
                    <a:p>
                      <a:r>
                        <a:rPr lang="ru-RU" sz="1200" baseline="0" dirty="0" smtClean="0"/>
                        <a:t>110,0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200,0</a:t>
                      </a:r>
                    </a:p>
                  </a:txBody>
                  <a:tcPr/>
                </a:tc>
                <a:extLst>
                  <a:ext uri="{0D108BD9-81ED-4DB2-BD59-A6C34878D82A}">
                    <a16:rowId xmlns="" xmlns:a16="http://schemas.microsoft.com/office/drawing/2014/main"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200,0</a:t>
                      </a:r>
                    </a:p>
                  </a:txBody>
                  <a:tcPr/>
                </a:tc>
                <a:extLst>
                  <a:ext uri="{0D108BD9-81ED-4DB2-BD59-A6C34878D82A}">
                    <a16:rowId xmlns="" xmlns:a16="http://schemas.microsoft.com/office/drawing/2014/main" val="10004"/>
                  </a:ext>
                </a:extLst>
              </a:tr>
              <a:tr h="346837">
                <a:tc>
                  <a:txBody>
                    <a:bodyPr/>
                    <a:lstStyle/>
                    <a:p>
                      <a:r>
                        <a:rPr lang="ru-RU" sz="1200" dirty="0"/>
                        <a:t>2025 год</a:t>
                      </a:r>
                    </a:p>
                  </a:txBody>
                  <a:tcPr/>
                </a:tc>
                <a:tc>
                  <a:txBody>
                    <a:bodyPr/>
                    <a:lstStyle/>
                    <a:p>
                      <a:r>
                        <a:rPr lang="ru-RU" sz="1200" dirty="0"/>
                        <a:t>200,0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683568" y="764704"/>
            <a:ext cx="5832648"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решение проблем профилактики безнадзорности и правонарушений несовершеннолетних, защиты прав, социальной реабилитации и адаптации, а также адресность и эффективность средств, направленных на эти цели.</a:t>
            </a:r>
            <a:endParaRPr lang="ru-RU" sz="1200" b="1" dirty="0"/>
          </a:p>
          <a:p>
            <a:pPr fontAlgn="auto"/>
            <a:r>
              <a:rPr lang="ru-RU" sz="1200" b="1" dirty="0"/>
              <a:t>ЗАДАЧИ: </a:t>
            </a:r>
            <a:r>
              <a:rPr lang="ru-RU" sz="1200" dirty="0"/>
              <a:t>организация эффективной воспитательной работы с несовершеннолетними,  склонными к совершению преступлений в образовательных учреждениях и по месту жительства;  создание условий для организации внеурочной занятости детей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104000724"/>
              </p:ext>
            </p:extLst>
          </p:nvPr>
        </p:nvGraphicFramePr>
        <p:xfrm>
          <a:off x="684651" y="3429000"/>
          <a:ext cx="8135821" cy="2665437"/>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1280517">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2021 </a:t>
                      </a:r>
                      <a:r>
                        <a:rPr lang="ru-RU" sz="1400" dirty="0"/>
                        <a:t>год (факт)</a:t>
                      </a:r>
                    </a:p>
                  </a:txBody>
                  <a:tcPr/>
                </a:tc>
                <a:tc>
                  <a:txBody>
                    <a:bodyPr/>
                    <a:lstStyle/>
                    <a:p>
                      <a:pPr algn="ctr"/>
                      <a:r>
                        <a:rPr lang="ru-RU" sz="1400" dirty="0" smtClean="0"/>
                        <a:t>2022 </a:t>
                      </a:r>
                      <a:r>
                        <a:rPr lang="ru-RU" sz="1400" dirty="0"/>
                        <a:t>год (план)</a:t>
                      </a:r>
                    </a:p>
                  </a:txBody>
                  <a:tcPr/>
                </a:tc>
                <a:tc>
                  <a:txBody>
                    <a:bodyPr/>
                    <a:lstStyle/>
                    <a:p>
                      <a:pPr algn="ctr"/>
                      <a:r>
                        <a:rPr lang="ru-RU" sz="1400" dirty="0" smtClean="0"/>
                        <a:t>2023 </a:t>
                      </a:r>
                      <a:r>
                        <a:rPr lang="ru-RU" sz="1400" dirty="0"/>
                        <a:t>год</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2025год</a:t>
                      </a:r>
                      <a:endParaRPr lang="ru-RU" sz="1400" dirty="0"/>
                    </a:p>
                  </a:txBody>
                  <a:tcPr/>
                </a:tc>
                <a:extLst>
                  <a:ext uri="{0D108BD9-81ED-4DB2-BD59-A6C34878D82A}">
                    <a16:rowId xmlns="" xmlns:a16="http://schemas.microsoft.com/office/drawing/2014/main" val="10000"/>
                  </a:ext>
                </a:extLst>
              </a:tr>
              <a:tr h="576064">
                <a:tc>
                  <a:txBody>
                    <a:bodyPr/>
                    <a:lstStyle/>
                    <a:p>
                      <a:r>
                        <a:rPr lang="ru-RU" sz="1100" dirty="0"/>
                        <a:t>Количество детей,</a:t>
                      </a:r>
                      <a:r>
                        <a:rPr lang="ru-RU" sz="1100" baseline="0" dirty="0"/>
                        <a:t> привлеченных дополнительно к занятиям в кружках по месту жительства</a:t>
                      </a:r>
                      <a:endParaRPr lang="ru-RU" sz="1100" dirty="0"/>
                    </a:p>
                  </a:txBody>
                  <a:tcPr/>
                </a:tc>
                <a:tc>
                  <a:txBody>
                    <a:bodyPr/>
                    <a:lstStyle/>
                    <a:p>
                      <a:r>
                        <a:rPr lang="ru-RU" sz="1200" dirty="0"/>
                        <a:t>49</a:t>
                      </a:r>
                    </a:p>
                  </a:txBody>
                  <a:tcPr/>
                </a:tc>
                <a:tc>
                  <a:txBody>
                    <a:bodyPr/>
                    <a:lstStyle/>
                    <a:p>
                      <a:r>
                        <a:rPr lang="ru-RU" sz="1200" dirty="0"/>
                        <a:t>50</a:t>
                      </a:r>
                    </a:p>
                  </a:txBody>
                  <a:tcPr/>
                </a:tc>
                <a:tc>
                  <a:txBody>
                    <a:bodyPr/>
                    <a:lstStyle/>
                    <a:p>
                      <a:r>
                        <a:rPr lang="ru-RU" sz="1200" dirty="0"/>
                        <a:t>50</a:t>
                      </a:r>
                    </a:p>
                  </a:txBody>
                  <a:tcPr/>
                </a:tc>
                <a:tc>
                  <a:txBody>
                    <a:bodyPr/>
                    <a:lstStyle/>
                    <a:p>
                      <a:r>
                        <a:rPr lang="ru-RU" sz="1200" dirty="0"/>
                        <a:t>50</a:t>
                      </a:r>
                    </a:p>
                  </a:txBody>
                  <a:tcPr/>
                </a:tc>
                <a:tc>
                  <a:txBody>
                    <a:bodyPr/>
                    <a:lstStyle/>
                    <a:p>
                      <a:r>
                        <a:rPr lang="ru-RU" sz="1200" dirty="0"/>
                        <a:t>50</a:t>
                      </a:r>
                    </a:p>
                  </a:txBody>
                  <a:tcPr/>
                </a:tc>
                <a:extLst>
                  <a:ext uri="{0D108BD9-81ED-4DB2-BD59-A6C34878D82A}">
                    <a16:rowId xmlns="" xmlns:a16="http://schemas.microsoft.com/office/drawing/2014/main" val="10001"/>
                  </a:ext>
                </a:extLst>
              </a:tr>
              <a:tr h="504056">
                <a:tc>
                  <a:txBody>
                    <a:bodyPr/>
                    <a:lstStyle/>
                    <a:p>
                      <a:r>
                        <a:rPr lang="ru-RU" sz="1100" dirty="0"/>
                        <a:t>Уровень преступности среди несовершеннолетних</a:t>
                      </a:r>
                    </a:p>
                  </a:txBody>
                  <a:tcPr/>
                </a:tc>
                <a:tc>
                  <a:txBody>
                    <a:bodyPr/>
                    <a:lstStyle/>
                    <a:p>
                      <a:r>
                        <a:rPr lang="ru-RU" sz="1200" dirty="0"/>
                        <a:t>8</a:t>
                      </a:r>
                    </a:p>
                  </a:txBody>
                  <a:tcPr/>
                </a:tc>
                <a:tc>
                  <a:txBody>
                    <a:bodyPr/>
                    <a:lstStyle/>
                    <a:p>
                      <a:r>
                        <a:rPr lang="ru-RU" sz="1200" dirty="0"/>
                        <a:t>0</a:t>
                      </a:r>
                    </a:p>
                  </a:txBody>
                  <a:tcPr/>
                </a:tc>
                <a:tc>
                  <a:txBody>
                    <a:bodyPr/>
                    <a:lstStyle/>
                    <a:p>
                      <a:r>
                        <a:rPr lang="ru-RU" sz="1200" dirty="0"/>
                        <a:t>0</a:t>
                      </a:r>
                    </a:p>
                  </a:txBody>
                  <a:tcPr/>
                </a:tc>
                <a:tc>
                  <a:txBody>
                    <a:bodyPr/>
                    <a:lstStyle/>
                    <a:p>
                      <a:r>
                        <a:rPr lang="ru-RU" sz="1200" dirty="0"/>
                        <a:t>0</a:t>
                      </a:r>
                    </a:p>
                  </a:txBody>
                  <a:tcPr/>
                </a:tc>
                <a:tc>
                  <a:txBody>
                    <a:bodyPr/>
                    <a:lstStyle/>
                    <a:p>
                      <a:r>
                        <a:rPr lang="ru-RU" sz="1200" dirty="0"/>
                        <a:t>0</a:t>
                      </a:r>
                    </a:p>
                  </a:txBody>
                  <a:tcPr/>
                </a:tc>
                <a:extLst>
                  <a:ext uri="{0D108BD9-81ED-4DB2-BD59-A6C34878D82A}">
                    <a16:rowId xmlns="" xmlns:a16="http://schemas.microsoft.com/office/drawing/2014/main" val="10002"/>
                  </a:ext>
                </a:extLst>
              </a:tr>
              <a:tr h="721221">
                <a:tc>
                  <a:txBody>
                    <a:bodyPr/>
                    <a:lstStyle/>
                    <a:p>
                      <a:r>
                        <a:rPr lang="ru-RU" sz="1100" dirty="0"/>
                        <a:t>Количество мест для трудовой занятости подростков</a:t>
                      </a:r>
                    </a:p>
                  </a:txBody>
                  <a:tcPr/>
                </a:tc>
                <a:tc>
                  <a:txBody>
                    <a:bodyPr/>
                    <a:lstStyle/>
                    <a:p>
                      <a:r>
                        <a:rPr lang="ru-RU" sz="1200" dirty="0"/>
                        <a:t>8</a:t>
                      </a:r>
                    </a:p>
                  </a:txBody>
                  <a:tcPr/>
                </a:tc>
                <a:tc>
                  <a:txBody>
                    <a:bodyPr/>
                    <a:lstStyle/>
                    <a:p>
                      <a:r>
                        <a:rPr lang="ru-RU" sz="1200" dirty="0"/>
                        <a:t>10</a:t>
                      </a:r>
                    </a:p>
                  </a:txBody>
                  <a:tcPr/>
                </a:tc>
                <a:tc>
                  <a:txBody>
                    <a:bodyPr/>
                    <a:lstStyle/>
                    <a:p>
                      <a:r>
                        <a:rPr lang="ru-RU" sz="1200" dirty="0"/>
                        <a:t>0</a:t>
                      </a:r>
                    </a:p>
                  </a:txBody>
                  <a:tcPr/>
                </a:tc>
                <a:tc>
                  <a:txBody>
                    <a:bodyPr/>
                    <a:lstStyle/>
                    <a:p>
                      <a:r>
                        <a:rPr lang="ru-RU" sz="1200" dirty="0"/>
                        <a:t>0</a:t>
                      </a:r>
                    </a:p>
                  </a:txBody>
                  <a:tcPr/>
                </a:tc>
                <a:tc>
                  <a:txBody>
                    <a:bodyPr/>
                    <a:lstStyle/>
                    <a:p>
                      <a:r>
                        <a:rPr lang="ru-RU" sz="1200" dirty="0"/>
                        <a:t>0</a:t>
                      </a: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768287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ПРОГРАММА </a:t>
            </a:r>
            <a:r>
              <a:rPr lang="ru-RU" sz="1200" dirty="0"/>
              <a:t>«ЭНЕРГОСБЕРЕЖЕНИЕ И  ЭНЕРГОЭФФЕКТИВНОСТЬ НА ОБЪЕКТАХ СОЦИАЛЬНОЙ СФЕРЫ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694222057"/>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a:t>2021 год (факт)</a:t>
                      </a:r>
                    </a:p>
                  </a:txBody>
                  <a:tcPr/>
                </a:tc>
                <a:tc>
                  <a:txBody>
                    <a:bodyPr/>
                    <a:lstStyle/>
                    <a:p>
                      <a:r>
                        <a:rPr lang="ru-RU" sz="1200" dirty="0" smtClean="0"/>
                        <a:t>466,0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a:t>2022 год (план)</a:t>
                      </a:r>
                    </a:p>
                  </a:txBody>
                  <a:tcPr/>
                </a:tc>
                <a:tc>
                  <a:txBody>
                    <a:bodyPr/>
                    <a:lstStyle/>
                    <a:p>
                      <a:r>
                        <a:rPr lang="ru-RU" sz="1200" baseline="0" dirty="0" smtClean="0"/>
                        <a:t>0,0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smtClean="0"/>
                        <a:t>620,0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smtClean="0"/>
                        <a:t>1020,0</a:t>
                      </a:r>
                      <a:endParaRPr lang="ru-RU" sz="1200" dirty="0"/>
                    </a:p>
                  </a:txBody>
                  <a:tcPr/>
                </a:tc>
                <a:extLst>
                  <a:ext uri="{0D108BD9-81ED-4DB2-BD59-A6C34878D82A}">
                    <a16:rowId xmlns="" xmlns:a16="http://schemas.microsoft.com/office/drawing/2014/main" val="10004"/>
                  </a:ext>
                </a:extLst>
              </a:tr>
              <a:tr h="346837">
                <a:tc>
                  <a:txBody>
                    <a:bodyPr/>
                    <a:lstStyle/>
                    <a:p>
                      <a:r>
                        <a:rPr lang="ru-RU" sz="1200" dirty="0"/>
                        <a:t>2025 год</a:t>
                      </a:r>
                    </a:p>
                  </a:txBody>
                  <a:tcPr/>
                </a:tc>
                <a:tc>
                  <a:txBody>
                    <a:bodyPr/>
                    <a:lstStyle/>
                    <a:p>
                      <a:r>
                        <a:rPr lang="ru-RU" sz="1200" dirty="0" smtClean="0"/>
                        <a:t>1400,0</a:t>
                      </a:r>
                      <a:endParaRPr lang="ru-RU" sz="12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снижение удельных показателей потребления электрической энергии и воды; сокращение потерь энергоресурсов; сокращение расхода бюджетных средств на энергоресурсы и т.д.</a:t>
            </a:r>
            <a:endParaRPr lang="ru-RU" sz="1200" b="1" dirty="0"/>
          </a:p>
          <a:p>
            <a:pPr fontAlgn="auto"/>
            <a:r>
              <a:rPr lang="ru-RU" sz="1200" b="1" dirty="0"/>
              <a:t>ЗАДАЧИ: </a:t>
            </a:r>
            <a:r>
              <a:rPr lang="ru-RU" sz="1200" dirty="0"/>
              <a:t>активная пропаганда </a:t>
            </a:r>
            <a:r>
              <a:rPr lang="ru-RU" sz="1200" dirty="0" err="1"/>
              <a:t>энерго</a:t>
            </a:r>
            <a:r>
              <a:rPr lang="ru-RU" sz="1200" dirty="0"/>
              <a:t>- и ресурсосбережения среди населения и других групп потребителей.</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018932463"/>
              </p:ext>
            </p:extLst>
          </p:nvPr>
        </p:nvGraphicFramePr>
        <p:xfrm>
          <a:off x="684651" y="3429000"/>
          <a:ext cx="7702690" cy="2593429"/>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 год</a:t>
                      </a:r>
                    </a:p>
                  </a:txBody>
                  <a:tcPr/>
                </a:tc>
                <a:tc>
                  <a:txBody>
                    <a:bodyPr/>
                    <a:lstStyle/>
                    <a:p>
                      <a:pPr algn="ctr"/>
                      <a:r>
                        <a:rPr lang="ru-RU" sz="1400" dirty="0"/>
                        <a:t>2025 год</a:t>
                      </a:r>
                    </a:p>
                  </a:txBody>
                  <a:tcPr/>
                </a:tc>
                <a:extLst>
                  <a:ext uri="{0D108BD9-81ED-4DB2-BD59-A6C34878D82A}">
                    <a16:rowId xmlns="" xmlns:a16="http://schemas.microsoft.com/office/drawing/2014/main" val="10000"/>
                  </a:ext>
                </a:extLst>
              </a:tr>
              <a:tr h="360040">
                <a:tc>
                  <a:txBody>
                    <a:bodyPr/>
                    <a:lstStyle/>
                    <a:p>
                      <a:r>
                        <a:rPr lang="ru-RU" sz="1100" dirty="0"/>
                        <a:t>Удельный расход</a:t>
                      </a:r>
                      <a:r>
                        <a:rPr lang="ru-RU" sz="1100" baseline="0" dirty="0"/>
                        <a:t> электроэнергии  (кВт/</a:t>
                      </a:r>
                      <a:r>
                        <a:rPr lang="ru-RU" sz="1100" baseline="0" dirty="0" err="1"/>
                        <a:t>кв</a:t>
                      </a:r>
                      <a:r>
                        <a:rPr lang="ru-RU" sz="1100" baseline="0" dirty="0"/>
                        <a:t>)</a:t>
                      </a:r>
                      <a:endParaRPr lang="ru-RU" sz="1100" dirty="0"/>
                    </a:p>
                  </a:txBody>
                  <a:tcPr/>
                </a:tc>
                <a:tc>
                  <a:txBody>
                    <a:bodyPr/>
                    <a:lstStyle/>
                    <a:p>
                      <a:r>
                        <a:rPr lang="ru-RU" sz="1200" dirty="0"/>
                        <a:t>36000</a:t>
                      </a:r>
                    </a:p>
                  </a:txBody>
                  <a:tcPr/>
                </a:tc>
                <a:tc>
                  <a:txBody>
                    <a:bodyPr/>
                    <a:lstStyle/>
                    <a:p>
                      <a:r>
                        <a:rPr lang="ru-RU" sz="1200" dirty="0"/>
                        <a:t>14000</a:t>
                      </a:r>
                    </a:p>
                  </a:txBody>
                  <a:tcPr/>
                </a:tc>
                <a:tc>
                  <a:txBody>
                    <a:bodyPr/>
                    <a:lstStyle/>
                    <a:p>
                      <a:r>
                        <a:rPr lang="ru-RU" sz="1200" dirty="0"/>
                        <a:t>56000</a:t>
                      </a:r>
                    </a:p>
                  </a:txBody>
                  <a:tcPr/>
                </a:tc>
                <a:tc>
                  <a:txBody>
                    <a:bodyPr/>
                    <a:lstStyle/>
                    <a:p>
                      <a:r>
                        <a:rPr lang="ru-RU" sz="1200" dirty="0"/>
                        <a:t>59000</a:t>
                      </a:r>
                    </a:p>
                  </a:txBody>
                  <a:tcPr/>
                </a:tc>
                <a:tc>
                  <a:txBody>
                    <a:bodyPr/>
                    <a:lstStyle/>
                    <a:p>
                      <a:r>
                        <a:rPr lang="ru-RU" sz="1200" dirty="0"/>
                        <a:t>59000</a:t>
                      </a:r>
                    </a:p>
                    <a:p>
                      <a:endParaRPr lang="ru-RU" sz="1200" dirty="0"/>
                    </a:p>
                  </a:txBody>
                  <a:tcPr/>
                </a:tc>
                <a:extLst>
                  <a:ext uri="{0D108BD9-81ED-4DB2-BD59-A6C34878D82A}">
                    <a16:rowId xmlns="" xmlns:a16="http://schemas.microsoft.com/office/drawing/2014/main" val="10001"/>
                  </a:ext>
                </a:extLst>
              </a:tr>
              <a:tr h="550912">
                <a:tc>
                  <a:txBody>
                    <a:bodyPr/>
                    <a:lstStyle/>
                    <a:p>
                      <a:r>
                        <a:rPr lang="ru-RU" sz="1100" dirty="0"/>
                        <a:t>Удельный расход тепловой энергии </a:t>
                      </a:r>
                    </a:p>
                  </a:txBody>
                  <a:tcPr/>
                </a:tc>
                <a:tc>
                  <a:txBody>
                    <a:bodyPr/>
                    <a:lstStyle/>
                    <a:p>
                      <a:r>
                        <a:rPr lang="ru-RU" sz="1200" dirty="0"/>
                        <a:t>85</a:t>
                      </a:r>
                    </a:p>
                  </a:txBody>
                  <a:tcPr/>
                </a:tc>
                <a:tc>
                  <a:txBody>
                    <a:bodyPr/>
                    <a:lstStyle/>
                    <a:p>
                      <a:r>
                        <a:rPr lang="ru-RU" sz="1200" dirty="0"/>
                        <a:t>425</a:t>
                      </a:r>
                    </a:p>
                  </a:txBody>
                  <a:tcPr/>
                </a:tc>
                <a:tc>
                  <a:txBody>
                    <a:bodyPr/>
                    <a:lstStyle/>
                    <a:p>
                      <a:r>
                        <a:rPr lang="ru-RU" sz="1200" dirty="0"/>
                        <a:t>425</a:t>
                      </a:r>
                    </a:p>
                  </a:txBody>
                  <a:tcPr/>
                </a:tc>
                <a:tc>
                  <a:txBody>
                    <a:bodyPr/>
                    <a:lstStyle/>
                    <a:p>
                      <a:r>
                        <a:rPr lang="ru-RU" sz="1200" dirty="0"/>
                        <a:t>425</a:t>
                      </a:r>
                    </a:p>
                  </a:txBody>
                  <a:tcPr/>
                </a:tc>
                <a:tc>
                  <a:txBody>
                    <a:bodyPr/>
                    <a:lstStyle/>
                    <a:p>
                      <a:r>
                        <a:rPr lang="ru-RU" sz="1200" dirty="0"/>
                        <a:t>425</a:t>
                      </a:r>
                    </a:p>
                  </a:txBody>
                  <a:tcPr/>
                </a:tc>
                <a:extLst>
                  <a:ext uri="{0D108BD9-81ED-4DB2-BD59-A6C34878D82A}">
                    <a16:rowId xmlns="" xmlns:a16="http://schemas.microsoft.com/office/drawing/2014/main" val="10002"/>
                  </a:ext>
                </a:extLst>
              </a:tr>
              <a:tr h="721221">
                <a:tc>
                  <a:txBody>
                    <a:bodyPr/>
                    <a:lstStyle/>
                    <a:p>
                      <a:r>
                        <a:rPr lang="ru-RU" sz="1100" dirty="0"/>
                        <a:t>Удельный расход холодной воды</a:t>
                      </a:r>
                    </a:p>
                  </a:txBody>
                  <a:tcPr/>
                </a:tc>
                <a:tc>
                  <a:txBody>
                    <a:bodyPr/>
                    <a:lstStyle/>
                    <a:p>
                      <a:r>
                        <a:rPr lang="ru-RU" sz="1200" dirty="0"/>
                        <a:t>1600</a:t>
                      </a:r>
                    </a:p>
                  </a:txBody>
                  <a:tcPr/>
                </a:tc>
                <a:tc>
                  <a:txBody>
                    <a:bodyPr/>
                    <a:lstStyle/>
                    <a:p>
                      <a:r>
                        <a:rPr lang="ru-RU" sz="1200" dirty="0"/>
                        <a:t>3300</a:t>
                      </a:r>
                    </a:p>
                  </a:txBody>
                  <a:tcPr/>
                </a:tc>
                <a:tc>
                  <a:txBody>
                    <a:bodyPr/>
                    <a:lstStyle/>
                    <a:p>
                      <a:r>
                        <a:rPr lang="ru-RU" sz="1200" dirty="0"/>
                        <a:t>3300</a:t>
                      </a:r>
                    </a:p>
                  </a:txBody>
                  <a:tcPr/>
                </a:tc>
                <a:tc>
                  <a:txBody>
                    <a:bodyPr/>
                    <a:lstStyle/>
                    <a:p>
                      <a:r>
                        <a:rPr lang="ru-RU" sz="1200" dirty="0"/>
                        <a:t>3300</a:t>
                      </a:r>
                    </a:p>
                  </a:txBody>
                  <a:tcPr/>
                </a:tc>
                <a:tc>
                  <a:txBody>
                    <a:bodyPr/>
                    <a:lstStyle/>
                    <a:p>
                      <a:r>
                        <a:rPr lang="ru-RU" sz="1200" dirty="0"/>
                        <a:t>3300</a:t>
                      </a: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873618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«ГАРМОНИЗАЦИЯ  МЕЖНАЦИОНАЛЬНЫХ ОТНОШЕНИЙ И РАЗВИТИЯ НАЦИОНАЛЬНЫХ КУЛЬТУР НА ТЕРРИТОРИИ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708242824"/>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a:t>2021 год (факт)</a:t>
                      </a:r>
                    </a:p>
                  </a:txBody>
                  <a:tcPr/>
                </a:tc>
                <a:tc>
                  <a:txBody>
                    <a:bodyPr/>
                    <a:lstStyle/>
                    <a:p>
                      <a:r>
                        <a:rPr lang="ru-RU" sz="1200" dirty="0" smtClean="0"/>
                        <a:t>100,0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a:t>2022 год (план)</a:t>
                      </a:r>
                    </a:p>
                  </a:txBody>
                  <a:tcPr/>
                </a:tc>
                <a:tc>
                  <a:txBody>
                    <a:bodyPr/>
                    <a:lstStyle/>
                    <a:p>
                      <a:r>
                        <a:rPr lang="ru-RU" sz="1200" baseline="0" dirty="0" smtClean="0"/>
                        <a:t>50,0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100,0</a:t>
                      </a:r>
                    </a:p>
                  </a:txBody>
                  <a:tcPr/>
                </a:tc>
                <a:extLst>
                  <a:ext uri="{0D108BD9-81ED-4DB2-BD59-A6C34878D82A}">
                    <a16:rowId xmlns="" xmlns:a16="http://schemas.microsoft.com/office/drawing/2014/main"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100,0</a:t>
                      </a:r>
                    </a:p>
                  </a:txBody>
                  <a:tcPr/>
                </a:tc>
                <a:extLst>
                  <a:ext uri="{0D108BD9-81ED-4DB2-BD59-A6C34878D82A}">
                    <a16:rowId xmlns="" xmlns:a16="http://schemas.microsoft.com/office/drawing/2014/main" val="10004"/>
                  </a:ext>
                </a:extLst>
              </a:tr>
              <a:tr h="346837">
                <a:tc>
                  <a:txBody>
                    <a:bodyPr/>
                    <a:lstStyle/>
                    <a:p>
                      <a:r>
                        <a:rPr lang="ru-RU" sz="1200" dirty="0"/>
                        <a:t>2025 год</a:t>
                      </a:r>
                    </a:p>
                  </a:txBody>
                  <a:tcPr/>
                </a:tc>
                <a:tc>
                  <a:txBody>
                    <a:bodyPr/>
                    <a:lstStyle/>
                    <a:p>
                      <a:r>
                        <a:rPr lang="ru-RU" sz="1200" dirty="0"/>
                        <a:t>100,0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обеспечение гармонизации межнациональных отношений; предотвращение этнических конфликтов; поддержка и распространение идей духовного единства и межэтнического согласия и т.д.</a:t>
            </a:r>
            <a:r>
              <a:rPr lang="ru-RU" sz="1200" b="1" dirty="0"/>
              <a:t> </a:t>
            </a:r>
          </a:p>
          <a:p>
            <a:pPr fontAlgn="auto"/>
            <a:r>
              <a:rPr lang="ru-RU" sz="1200" b="1" dirty="0"/>
              <a:t>ЗАДАЧИ: </a:t>
            </a:r>
            <a:r>
              <a:rPr lang="ru-RU" sz="1200" dirty="0"/>
              <a:t>развитие национальных культур народов, проживающих на территории МО «</a:t>
            </a:r>
            <a:r>
              <a:rPr lang="ru-RU" sz="1200" dirty="0" err="1"/>
              <a:t>Тахтамукайский</a:t>
            </a:r>
            <a:r>
              <a:rPr lang="ru-RU" sz="1200" dirty="0"/>
              <a:t> район».</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691996714"/>
              </p:ext>
            </p:extLst>
          </p:nvPr>
        </p:nvGraphicFramePr>
        <p:xfrm>
          <a:off x="684651" y="3429000"/>
          <a:ext cx="7702690" cy="2136229"/>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 год</a:t>
                      </a:r>
                    </a:p>
                  </a:txBody>
                  <a:tcPr/>
                </a:tc>
                <a:tc>
                  <a:txBody>
                    <a:bodyPr/>
                    <a:lstStyle/>
                    <a:p>
                      <a:pPr algn="ctr"/>
                      <a:r>
                        <a:rPr lang="ru-RU" sz="1400" dirty="0"/>
                        <a:t>2025 год</a:t>
                      </a:r>
                    </a:p>
                  </a:txBody>
                  <a:tcPr/>
                </a:tc>
                <a:extLst>
                  <a:ext uri="{0D108BD9-81ED-4DB2-BD59-A6C34878D82A}">
                    <a16:rowId xmlns="" xmlns:a16="http://schemas.microsoft.com/office/drawing/2014/main" val="10000"/>
                  </a:ext>
                </a:extLst>
              </a:tr>
              <a:tr h="550912">
                <a:tc>
                  <a:txBody>
                    <a:bodyPr/>
                    <a:lstStyle/>
                    <a:p>
                      <a:r>
                        <a:rPr lang="ru-RU" sz="1100" dirty="0"/>
                        <a:t>Количество</a:t>
                      </a:r>
                      <a:r>
                        <a:rPr lang="ru-RU" sz="1100" baseline="0" dirty="0"/>
                        <a:t> опубликованных материалов в сфере </a:t>
                      </a:r>
                      <a:r>
                        <a:rPr lang="ru-RU" sz="1100" baseline="0" dirty="0" err="1"/>
                        <a:t>этноконфесиональных</a:t>
                      </a:r>
                      <a:r>
                        <a:rPr lang="ru-RU" sz="1100" baseline="0" dirty="0"/>
                        <a:t> отношений</a:t>
                      </a:r>
                      <a:endParaRPr lang="ru-RU" sz="1100" dirty="0"/>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extLst>
                  <a:ext uri="{0D108BD9-81ED-4DB2-BD59-A6C34878D82A}">
                    <a16:rowId xmlns="" xmlns:a16="http://schemas.microsoft.com/office/drawing/2014/main" val="10001"/>
                  </a:ext>
                </a:extLst>
              </a:tr>
              <a:tr h="721221">
                <a:tc>
                  <a:txBody>
                    <a:bodyPr/>
                    <a:lstStyle/>
                    <a:p>
                      <a:r>
                        <a:rPr lang="ru-RU" sz="1100" dirty="0"/>
                        <a:t>Количество проведенных заседаний с участием представителей межнациональных и </a:t>
                      </a:r>
                      <a:r>
                        <a:rPr lang="ru-RU" sz="1100" dirty="0" err="1"/>
                        <a:t>этноконфесиональных</a:t>
                      </a:r>
                      <a:r>
                        <a:rPr lang="ru-RU" sz="1100" dirty="0"/>
                        <a:t> объединений.</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619098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«ОБЕСПЕЧЕНИЕ СОЦИАЛЬНО-ЗНАЧИМЫХ ОБЪЕКТОВ ЖИЗНЕОБЕСПЕЧЕНИЯ РЕЗЕРВНЫМИ ИСТОЧНИКАМИ ЭНЕРГОСБЕРЕЖЕНИЯ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135411180"/>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a:t>2021 год (факт)</a:t>
                      </a:r>
                    </a:p>
                  </a:txBody>
                  <a:tcPr/>
                </a:tc>
                <a:tc>
                  <a:txBody>
                    <a:bodyPr/>
                    <a:lstStyle/>
                    <a:p>
                      <a:r>
                        <a:rPr lang="ru-RU" sz="1200" dirty="0" smtClean="0"/>
                        <a:t>2 300,0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a:t>2022 год (план)</a:t>
                      </a:r>
                    </a:p>
                  </a:txBody>
                  <a:tcPr/>
                </a:tc>
                <a:tc>
                  <a:txBody>
                    <a:bodyPr/>
                    <a:lstStyle/>
                    <a:p>
                      <a:r>
                        <a:rPr lang="ru-RU" sz="1200" baseline="0" dirty="0" smtClean="0"/>
                        <a:t>0,0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smtClean="0"/>
                        <a:t>2 134,0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smtClean="0"/>
                        <a:t>2 291,0</a:t>
                      </a:r>
                      <a:endParaRPr lang="ru-RU" sz="1200" dirty="0"/>
                    </a:p>
                  </a:txBody>
                  <a:tcPr/>
                </a:tc>
                <a:extLst>
                  <a:ext uri="{0D108BD9-81ED-4DB2-BD59-A6C34878D82A}">
                    <a16:rowId xmlns="" xmlns:a16="http://schemas.microsoft.com/office/drawing/2014/main" val="10004"/>
                  </a:ext>
                </a:extLst>
              </a:tr>
              <a:tr h="346837">
                <a:tc>
                  <a:txBody>
                    <a:bodyPr/>
                    <a:lstStyle/>
                    <a:p>
                      <a:r>
                        <a:rPr lang="ru-RU" sz="1200" dirty="0"/>
                        <a:t>2025 год</a:t>
                      </a:r>
                    </a:p>
                  </a:txBody>
                  <a:tcPr/>
                </a:tc>
                <a:tc>
                  <a:txBody>
                    <a:bodyPr/>
                    <a:lstStyle/>
                    <a:p>
                      <a:r>
                        <a:rPr lang="ru-RU" sz="1200" dirty="0" smtClean="0"/>
                        <a:t>2 350,0</a:t>
                      </a:r>
                      <a:endParaRPr lang="ru-RU" sz="12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a:t>
            </a:r>
            <a:r>
              <a:rPr lang="ru-RU" sz="1200" dirty="0"/>
              <a:t>: сокращение затрат муниципального бюджета и жилищно-коммунального хозяйства на ремонт и обслуживание действующих линий электропередач, их техническое обслуживание на объектах образования без нарушения надежного электроснабжения данной группы потребителей.</a:t>
            </a:r>
            <a:r>
              <a:rPr lang="ru-RU" sz="1200" b="1" dirty="0"/>
              <a:t> </a:t>
            </a:r>
          </a:p>
          <a:p>
            <a:pPr fontAlgn="auto"/>
            <a:r>
              <a:rPr lang="ru-RU" sz="1200" b="1" dirty="0"/>
              <a:t>ЗАДАЧИ: </a:t>
            </a:r>
            <a:r>
              <a:rPr lang="ru-RU" sz="1200" dirty="0"/>
              <a:t>обеспечение объектов управления образования, жизнеобеспечения, обеспечивающих услугами теплоснабжения, водоснабжения и водоочистки потребителей первой категории (население), резервными источниками электроснабжения.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4085000716"/>
              </p:ext>
            </p:extLst>
          </p:nvPr>
        </p:nvGraphicFramePr>
        <p:xfrm>
          <a:off x="684651" y="3429000"/>
          <a:ext cx="7702690" cy="2496269"/>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 год</a:t>
                      </a:r>
                    </a:p>
                  </a:txBody>
                  <a:tcPr/>
                </a:tc>
                <a:tc>
                  <a:txBody>
                    <a:bodyPr/>
                    <a:lstStyle/>
                    <a:p>
                      <a:pPr algn="ctr"/>
                      <a:r>
                        <a:rPr lang="ru-RU" sz="1400" dirty="0"/>
                        <a:t>2025 год</a:t>
                      </a:r>
                    </a:p>
                  </a:txBody>
                  <a:tcPr/>
                </a:tc>
                <a:extLst>
                  <a:ext uri="{0D108BD9-81ED-4DB2-BD59-A6C34878D82A}">
                    <a16:rowId xmlns="" xmlns:a16="http://schemas.microsoft.com/office/drawing/2014/main" val="10000"/>
                  </a:ext>
                </a:extLst>
              </a:tr>
              <a:tr h="360040">
                <a:tc>
                  <a:txBody>
                    <a:bodyPr/>
                    <a:lstStyle/>
                    <a:p>
                      <a:r>
                        <a:rPr lang="ru-RU" sz="1100" dirty="0"/>
                        <a:t>Приобретение дизельной электростанции (</a:t>
                      </a:r>
                      <a:r>
                        <a:rPr lang="ru-RU" sz="1100" dirty="0" err="1"/>
                        <a:t>шт</a:t>
                      </a:r>
                      <a:r>
                        <a:rPr lang="ru-RU" sz="1100" dirty="0"/>
                        <a:t>)</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extLst>
                  <a:ext uri="{0D108BD9-81ED-4DB2-BD59-A6C34878D82A}">
                    <a16:rowId xmlns="" xmlns:a16="http://schemas.microsoft.com/office/drawing/2014/main" val="10001"/>
                  </a:ext>
                </a:extLst>
              </a:tr>
              <a:tr h="550912">
                <a:tc>
                  <a:txBody>
                    <a:bodyPr/>
                    <a:lstStyle/>
                    <a:p>
                      <a:r>
                        <a:rPr lang="ru-RU" sz="1100" dirty="0"/>
                        <a:t>Изготовление программы энергосбережения (</a:t>
                      </a:r>
                      <a:r>
                        <a:rPr lang="ru-RU" sz="1100" dirty="0" err="1"/>
                        <a:t>шт</a:t>
                      </a:r>
                      <a:r>
                        <a:rPr lang="ru-RU" sz="1100" dirty="0"/>
                        <a:t>)</a:t>
                      </a:r>
                    </a:p>
                  </a:txBody>
                  <a:tcPr/>
                </a:tc>
                <a:tc>
                  <a:txBody>
                    <a:bodyPr/>
                    <a:lstStyle/>
                    <a:p>
                      <a:r>
                        <a:rPr lang="ru-RU" sz="1200" dirty="0"/>
                        <a:t>-</a:t>
                      </a:r>
                    </a:p>
                  </a:txBody>
                  <a:tcPr/>
                </a:tc>
                <a:tc>
                  <a:txBody>
                    <a:bodyPr/>
                    <a:lstStyle/>
                    <a:p>
                      <a:r>
                        <a:rPr lang="ru-RU" sz="1200" dirty="0"/>
                        <a:t>1</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extLst>
                  <a:ext uri="{0D108BD9-81ED-4DB2-BD59-A6C34878D82A}">
                    <a16:rowId xmlns="" xmlns:a16="http://schemas.microsoft.com/office/drawing/2014/main" val="10002"/>
                  </a:ext>
                </a:extLst>
              </a:tr>
              <a:tr h="721221">
                <a:tc>
                  <a:txBody>
                    <a:bodyPr/>
                    <a:lstStyle/>
                    <a:p>
                      <a:r>
                        <a:rPr lang="ru-RU" sz="1100" dirty="0"/>
                        <a:t>Оборудование муниципальных учреждений окнами (</a:t>
                      </a:r>
                      <a:r>
                        <a:rPr lang="ru-RU" sz="1100" dirty="0" err="1"/>
                        <a:t>шт</a:t>
                      </a:r>
                      <a:r>
                        <a:rPr lang="ru-RU" sz="1100" dirty="0"/>
                        <a:t>)</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100024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568952" cy="864096"/>
          </a:xfrm>
        </p:spPr>
        <p:txBody>
          <a:bodyPr>
            <a:normAutofit fontScale="90000"/>
          </a:bodyPr>
          <a:lstStyle/>
          <a:p>
            <a:pPr algn="ctr"/>
            <a:r>
              <a:rPr lang="ru-RU" sz="1200" dirty="0"/>
              <a:t>МУНИЦИПАЛЬНАЯ ПРОГРАММА МО «ТАХТАМУКАЙСКИЙ РАЙОН»</a:t>
            </a:r>
            <a:br>
              <a:rPr lang="ru-RU" sz="1200" dirty="0"/>
            </a:br>
            <a:r>
              <a:rPr lang="ru-RU" sz="1200" dirty="0"/>
              <a:t>«УПРАВЛЕНИЕ МУНИЦИПАЛЬНЫМИ ФИНАНСАМИ И МУНИЦИПАЛЬНЫМ ДОЛГОМ»</a:t>
            </a:r>
            <a:br>
              <a:rPr lang="ru-RU" sz="1200" dirty="0"/>
            </a:br>
            <a:r>
              <a:rPr lang="ru-RU" sz="1200" dirty="0"/>
              <a:t>СРОК РЕАЛИЗАЦИИ :2023-2028 ГОДЫ</a:t>
            </a:r>
            <a:br>
              <a:rPr lang="ru-RU" sz="1200" dirty="0"/>
            </a:br>
            <a:r>
              <a:rPr lang="ru-RU" sz="1200" dirty="0"/>
              <a:t/>
            </a:r>
            <a:br>
              <a:rPr lang="ru-RU" sz="1200" dirty="0"/>
            </a:br>
            <a:endParaRPr lang="ru-RU" sz="1200" dirty="0"/>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3475507798"/>
              </p:ext>
            </p:extLst>
          </p:nvPr>
        </p:nvGraphicFramePr>
        <p:xfrm>
          <a:off x="6444208" y="980728"/>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400" dirty="0"/>
                        <a:t>2021 год (факт)</a:t>
                      </a:r>
                    </a:p>
                  </a:txBody>
                  <a:tcPr/>
                </a:tc>
                <a:tc>
                  <a:txBody>
                    <a:bodyPr/>
                    <a:lstStyle/>
                    <a:p>
                      <a:r>
                        <a:rPr lang="ru-RU" sz="1400" dirty="0" smtClean="0"/>
                        <a:t>64 442,0</a:t>
                      </a:r>
                      <a:endParaRPr lang="ru-RU" sz="1400" dirty="0"/>
                    </a:p>
                  </a:txBody>
                  <a:tcPr/>
                </a:tc>
                <a:extLst>
                  <a:ext uri="{0D108BD9-81ED-4DB2-BD59-A6C34878D82A}">
                    <a16:rowId xmlns="" xmlns:a16="http://schemas.microsoft.com/office/drawing/2014/main" val="10001"/>
                  </a:ext>
                </a:extLst>
              </a:tr>
              <a:tr h="346837">
                <a:tc>
                  <a:txBody>
                    <a:bodyPr/>
                    <a:lstStyle/>
                    <a:p>
                      <a:r>
                        <a:rPr lang="ru-RU" sz="1400" dirty="0"/>
                        <a:t>2022 год (план)</a:t>
                      </a:r>
                    </a:p>
                  </a:txBody>
                  <a:tcPr/>
                </a:tc>
                <a:tc>
                  <a:txBody>
                    <a:bodyPr/>
                    <a:lstStyle/>
                    <a:p>
                      <a:r>
                        <a:rPr lang="ru-RU" sz="1400" dirty="0" smtClean="0"/>
                        <a:t>81 532,0</a:t>
                      </a:r>
                      <a:endParaRPr lang="ru-RU" sz="1400" dirty="0"/>
                    </a:p>
                  </a:txBody>
                  <a:tcPr/>
                </a:tc>
                <a:extLst>
                  <a:ext uri="{0D108BD9-81ED-4DB2-BD59-A6C34878D82A}">
                    <a16:rowId xmlns="" xmlns:a16="http://schemas.microsoft.com/office/drawing/2014/main" val="10002"/>
                  </a:ext>
                </a:extLst>
              </a:tr>
              <a:tr h="346837">
                <a:tc>
                  <a:txBody>
                    <a:bodyPr/>
                    <a:lstStyle/>
                    <a:p>
                      <a:r>
                        <a:rPr lang="ru-RU" sz="1400" dirty="0"/>
                        <a:t>2023</a:t>
                      </a:r>
                      <a:r>
                        <a:rPr lang="ru-RU" sz="1400" baseline="0" dirty="0"/>
                        <a:t> год</a:t>
                      </a:r>
                      <a:endParaRPr lang="ru-RU" sz="1400" dirty="0"/>
                    </a:p>
                  </a:txBody>
                  <a:tcPr/>
                </a:tc>
                <a:tc>
                  <a:txBody>
                    <a:bodyPr/>
                    <a:lstStyle/>
                    <a:p>
                      <a:r>
                        <a:rPr lang="ru-RU" sz="1400" dirty="0" smtClean="0"/>
                        <a:t>58 821,0</a:t>
                      </a:r>
                      <a:endParaRPr lang="ru-RU" sz="1400" dirty="0"/>
                    </a:p>
                  </a:txBody>
                  <a:tcPr/>
                </a:tc>
                <a:extLst>
                  <a:ext uri="{0D108BD9-81ED-4DB2-BD59-A6C34878D82A}">
                    <a16:rowId xmlns="" xmlns:a16="http://schemas.microsoft.com/office/drawing/2014/main" val="10003"/>
                  </a:ext>
                </a:extLst>
              </a:tr>
              <a:tr h="346837">
                <a:tc>
                  <a:txBody>
                    <a:bodyPr/>
                    <a:lstStyle/>
                    <a:p>
                      <a:r>
                        <a:rPr lang="ru-RU" sz="1400" dirty="0"/>
                        <a:t>2024 год</a:t>
                      </a:r>
                    </a:p>
                  </a:txBody>
                  <a:tcPr/>
                </a:tc>
                <a:tc>
                  <a:txBody>
                    <a:bodyPr/>
                    <a:lstStyle/>
                    <a:p>
                      <a:r>
                        <a:rPr lang="ru-RU" sz="1400" dirty="0" smtClean="0"/>
                        <a:t>56 347,0</a:t>
                      </a:r>
                      <a:endParaRPr lang="ru-RU" sz="1400" dirty="0"/>
                    </a:p>
                  </a:txBody>
                  <a:tcPr/>
                </a:tc>
                <a:extLst>
                  <a:ext uri="{0D108BD9-81ED-4DB2-BD59-A6C34878D82A}">
                    <a16:rowId xmlns="" xmlns:a16="http://schemas.microsoft.com/office/drawing/2014/main" val="10004"/>
                  </a:ext>
                </a:extLst>
              </a:tr>
              <a:tr h="346837">
                <a:tc>
                  <a:txBody>
                    <a:bodyPr/>
                    <a:lstStyle/>
                    <a:p>
                      <a:r>
                        <a:rPr lang="ru-RU" sz="1400" dirty="0"/>
                        <a:t>2025 год</a:t>
                      </a:r>
                    </a:p>
                  </a:txBody>
                  <a:tcPr/>
                </a:tc>
                <a:tc>
                  <a:txBody>
                    <a:bodyPr/>
                    <a:lstStyle/>
                    <a:p>
                      <a:r>
                        <a:rPr lang="ru-RU" sz="1400" dirty="0" smtClean="0"/>
                        <a:t>57 068,0</a:t>
                      </a:r>
                      <a:endParaRPr lang="ru-RU" sz="1400" dirty="0"/>
                    </a:p>
                  </a:txBody>
                  <a:tcPr/>
                </a:tc>
                <a:extLst>
                  <a:ext uri="{0D108BD9-81ED-4DB2-BD59-A6C34878D82A}">
                    <a16:rowId xmlns="" xmlns:a16="http://schemas.microsoft.com/office/drawing/2014/main" val="10005"/>
                  </a:ext>
                </a:extLst>
              </a:tr>
            </a:tbl>
          </a:graphicData>
        </a:graphic>
      </p:graphicFrame>
      <p:sp>
        <p:nvSpPr>
          <p:cNvPr id="4" name="Объект 3"/>
          <p:cNvSpPr>
            <a:spLocks noGrp="1"/>
          </p:cNvSpPr>
          <p:nvPr>
            <p:ph sz="half" idx="2"/>
          </p:nvPr>
        </p:nvSpPr>
        <p:spPr>
          <a:xfrm>
            <a:off x="683568" y="908720"/>
            <a:ext cx="5616624" cy="2304256"/>
          </a:xfrm>
        </p:spPr>
        <p:txBody>
          <a:bodyPr>
            <a:normAutofit/>
          </a:bodyPr>
          <a:lstStyle/>
          <a:p>
            <a:r>
              <a:rPr lang="ru-RU" sz="1200" b="1" dirty="0"/>
              <a:t>ЦЕЛЬ: </a:t>
            </a:r>
            <a:r>
              <a:rPr lang="ru-RU" sz="1200" dirty="0"/>
              <a:t>обеспечение долгосрочной устойчивости бюджетной системы МО «</a:t>
            </a:r>
            <a:r>
              <a:rPr lang="ru-RU" sz="1200" dirty="0" err="1"/>
              <a:t>Тахтамукайский</a:t>
            </a:r>
            <a:r>
              <a:rPr lang="ru-RU" sz="1200" dirty="0"/>
              <a:t> район» посредством эффективного управления муниципальными финансами .</a:t>
            </a:r>
          </a:p>
          <a:p>
            <a:r>
              <a:rPr lang="ru-RU" sz="1200" b="1" dirty="0"/>
              <a:t>ЗАДАЧИ: </a:t>
            </a:r>
            <a:r>
              <a:rPr lang="ru-RU" sz="1200" dirty="0"/>
              <a:t>повышение эффективности управления муниципальными финансами в МО «</a:t>
            </a:r>
            <a:r>
              <a:rPr lang="ru-RU" sz="1200" dirty="0" err="1"/>
              <a:t>Тахтамукайский</a:t>
            </a:r>
            <a:r>
              <a:rPr lang="ru-RU" sz="1200" dirty="0"/>
              <a:t> район»; организация и обеспечение бюджетного процесса в МО «</a:t>
            </a:r>
            <a:r>
              <a:rPr lang="ru-RU" sz="1200" dirty="0" err="1"/>
              <a:t>Тахтамукайский</a:t>
            </a:r>
            <a:r>
              <a:rPr lang="ru-RU" sz="1200" dirty="0"/>
              <a:t> район»; эффективное управление муниципальным долгом МО «</a:t>
            </a:r>
            <a:r>
              <a:rPr lang="ru-RU" sz="1200" dirty="0" err="1"/>
              <a:t>Тахтамукайский</a:t>
            </a:r>
            <a:r>
              <a:rPr lang="ru-RU" sz="1200" dirty="0"/>
              <a:t> район»; обеспечение реализации муниципальной программы МО «</a:t>
            </a:r>
            <a:r>
              <a:rPr lang="ru-RU" sz="1200" dirty="0" err="1"/>
              <a:t>Тахтамукайский</a:t>
            </a:r>
            <a:r>
              <a:rPr lang="ru-RU" sz="1200" dirty="0"/>
              <a:t> район».</a:t>
            </a:r>
          </a:p>
          <a:p>
            <a:pPr marL="45720" indent="0">
              <a:buNone/>
            </a:pPr>
            <a:endParaRPr lang="ru-RU" sz="1400" b="1" dirty="0"/>
          </a:p>
        </p:txBody>
      </p:sp>
      <p:graphicFrame>
        <p:nvGraphicFramePr>
          <p:cNvPr id="9" name="Таблица 8"/>
          <p:cNvGraphicFramePr>
            <a:graphicFrameLocks noGrp="1"/>
          </p:cNvGraphicFramePr>
          <p:nvPr>
            <p:extLst>
              <p:ext uri="{D42A27DB-BD31-4B8C-83A1-F6EECF244321}">
                <p14:modId xmlns:p14="http://schemas.microsoft.com/office/powerpoint/2010/main" val="1000987215"/>
              </p:ext>
            </p:extLst>
          </p:nvPr>
        </p:nvGraphicFramePr>
        <p:xfrm>
          <a:off x="179513" y="3429000"/>
          <a:ext cx="8784976" cy="2106234"/>
        </p:xfrm>
        <a:graphic>
          <a:graphicData uri="http://schemas.openxmlformats.org/drawingml/2006/table">
            <a:tbl>
              <a:tblPr firstRow="1" bandRow="1">
                <a:tableStyleId>{5C22544A-7EE6-4342-B048-85BDC9FD1C3A}</a:tableStyleId>
              </a:tblPr>
              <a:tblGrid>
                <a:gridCol w="4065774">
                  <a:extLst>
                    <a:ext uri="{9D8B030D-6E8A-4147-A177-3AD203B41FA5}">
                      <a16:colId xmlns="" xmlns:a16="http://schemas.microsoft.com/office/drawing/2014/main" val="20000"/>
                    </a:ext>
                  </a:extLst>
                </a:gridCol>
                <a:gridCol w="1016443">
                  <a:extLst>
                    <a:ext uri="{9D8B030D-6E8A-4147-A177-3AD203B41FA5}">
                      <a16:colId xmlns="" xmlns:a16="http://schemas.microsoft.com/office/drawing/2014/main" val="20001"/>
                    </a:ext>
                  </a:extLst>
                </a:gridCol>
                <a:gridCol w="1016443">
                  <a:extLst>
                    <a:ext uri="{9D8B030D-6E8A-4147-A177-3AD203B41FA5}">
                      <a16:colId xmlns="" xmlns:a16="http://schemas.microsoft.com/office/drawing/2014/main" val="20002"/>
                    </a:ext>
                  </a:extLst>
                </a:gridCol>
                <a:gridCol w="886115">
                  <a:extLst>
                    <a:ext uri="{9D8B030D-6E8A-4147-A177-3AD203B41FA5}">
                      <a16:colId xmlns="" xmlns:a16="http://schemas.microsoft.com/office/drawing/2014/main" val="20003"/>
                    </a:ext>
                  </a:extLst>
                </a:gridCol>
                <a:gridCol w="864096">
                  <a:extLst>
                    <a:ext uri="{9D8B030D-6E8A-4147-A177-3AD203B41FA5}">
                      <a16:colId xmlns="" xmlns:a16="http://schemas.microsoft.com/office/drawing/2014/main" val="20004"/>
                    </a:ext>
                  </a:extLst>
                </a:gridCol>
                <a:gridCol w="936105">
                  <a:extLst>
                    <a:ext uri="{9D8B030D-6E8A-4147-A177-3AD203B41FA5}">
                      <a16:colId xmlns="" xmlns:a16="http://schemas.microsoft.com/office/drawing/2014/main" val="20005"/>
                    </a:ext>
                  </a:extLst>
                </a:gridCol>
              </a:tblGrid>
              <a:tr h="702078">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a:t>
                      </a:r>
                      <a:r>
                        <a:rPr lang="ru-RU" sz="1400" baseline="0" dirty="0"/>
                        <a:t> </a:t>
                      </a:r>
                      <a:r>
                        <a:rPr lang="ru-RU" sz="1400" dirty="0"/>
                        <a:t>год</a:t>
                      </a:r>
                    </a:p>
                  </a:txBody>
                  <a:tcPr/>
                </a:tc>
                <a:tc>
                  <a:txBody>
                    <a:bodyPr/>
                    <a:lstStyle/>
                    <a:p>
                      <a:pPr algn="ctr"/>
                      <a:r>
                        <a:rPr lang="ru-RU" sz="1400" dirty="0"/>
                        <a:t>2024</a:t>
                      </a:r>
                    </a:p>
                    <a:p>
                      <a:pPr algn="ctr"/>
                      <a:r>
                        <a:rPr lang="ru-RU" sz="1400" dirty="0"/>
                        <a:t>год</a:t>
                      </a:r>
                    </a:p>
                  </a:txBody>
                  <a:tcPr/>
                </a:tc>
                <a:tc>
                  <a:txBody>
                    <a:bodyPr/>
                    <a:lstStyle/>
                    <a:p>
                      <a:pPr algn="ctr"/>
                      <a:r>
                        <a:rPr lang="ru-RU" sz="1400" dirty="0"/>
                        <a:t>2025</a:t>
                      </a:r>
                    </a:p>
                    <a:p>
                      <a:pPr algn="ctr"/>
                      <a:r>
                        <a:rPr lang="ru-RU" sz="1400" dirty="0"/>
                        <a:t> год</a:t>
                      </a:r>
                    </a:p>
                  </a:txBody>
                  <a:tcPr/>
                </a:tc>
                <a:extLst>
                  <a:ext uri="{0D108BD9-81ED-4DB2-BD59-A6C34878D82A}">
                    <a16:rowId xmlns="" xmlns:a16="http://schemas.microsoft.com/office/drawing/2014/main" val="10000"/>
                  </a:ext>
                </a:extLst>
              </a:tr>
              <a:tr h="702078">
                <a:tc>
                  <a:txBody>
                    <a:bodyPr/>
                    <a:lstStyle/>
                    <a:p>
                      <a:r>
                        <a:rPr lang="ru-RU" sz="1200" dirty="0"/>
                        <a:t>Темп роста налоговых и неналоговых доходов консолидированного бюджета МО «</a:t>
                      </a:r>
                      <a:r>
                        <a:rPr lang="ru-RU" sz="1200" dirty="0" err="1"/>
                        <a:t>Тахтамукайский</a:t>
                      </a:r>
                      <a:r>
                        <a:rPr lang="ru-RU" sz="1200" dirty="0"/>
                        <a:t> район» (к предыдущему году), %</a:t>
                      </a:r>
                    </a:p>
                  </a:txBody>
                  <a:tcPr/>
                </a:tc>
                <a:tc>
                  <a:txBody>
                    <a:bodyPr/>
                    <a:lstStyle/>
                    <a:p>
                      <a:r>
                        <a:rPr lang="ru-RU" sz="1200" dirty="0"/>
                        <a:t>133,7</a:t>
                      </a:r>
                    </a:p>
                  </a:txBody>
                  <a:tcPr/>
                </a:tc>
                <a:tc>
                  <a:txBody>
                    <a:bodyPr/>
                    <a:lstStyle/>
                    <a:p>
                      <a:r>
                        <a:rPr lang="ru-RU" sz="1200" dirty="0"/>
                        <a:t>107,8</a:t>
                      </a:r>
                    </a:p>
                  </a:txBody>
                  <a:tcPr/>
                </a:tc>
                <a:tc>
                  <a:txBody>
                    <a:bodyPr/>
                    <a:lstStyle/>
                    <a:p>
                      <a:r>
                        <a:rPr lang="ru-RU" sz="1200" dirty="0"/>
                        <a:t>125,5</a:t>
                      </a:r>
                    </a:p>
                  </a:txBody>
                  <a:tcPr/>
                </a:tc>
                <a:tc>
                  <a:txBody>
                    <a:bodyPr/>
                    <a:lstStyle/>
                    <a:p>
                      <a:r>
                        <a:rPr lang="ru-RU" sz="1200" dirty="0"/>
                        <a:t>81,8</a:t>
                      </a:r>
                    </a:p>
                    <a:p>
                      <a:endParaRPr lang="ru-RU" sz="1200" dirty="0"/>
                    </a:p>
                  </a:txBody>
                  <a:tcPr/>
                </a:tc>
                <a:tc>
                  <a:txBody>
                    <a:bodyPr/>
                    <a:lstStyle/>
                    <a:p>
                      <a:r>
                        <a:rPr lang="ru-RU" sz="1200" dirty="0"/>
                        <a:t>104,8</a:t>
                      </a:r>
                    </a:p>
                  </a:txBody>
                  <a:tcPr/>
                </a:tc>
                <a:extLst>
                  <a:ext uri="{0D108BD9-81ED-4DB2-BD59-A6C34878D82A}">
                    <a16:rowId xmlns="" xmlns:a16="http://schemas.microsoft.com/office/drawing/2014/main" val="10001"/>
                  </a:ext>
                </a:extLst>
              </a:tr>
              <a:tr h="702078">
                <a:tc>
                  <a:txBody>
                    <a:bodyPr/>
                    <a:lstStyle/>
                    <a:p>
                      <a:r>
                        <a:rPr lang="ru-RU" sz="1200" dirty="0"/>
                        <a:t>Объем налоговых и неналоговых доходов консолидированного бюджета МО «</a:t>
                      </a:r>
                      <a:r>
                        <a:rPr lang="ru-RU" sz="1200" dirty="0" err="1"/>
                        <a:t>Тахтамукайский</a:t>
                      </a:r>
                      <a:r>
                        <a:rPr lang="ru-RU" sz="1200" dirty="0"/>
                        <a:t> район» на</a:t>
                      </a:r>
                      <a:r>
                        <a:rPr lang="ru-RU" sz="1200" baseline="0" dirty="0"/>
                        <a:t> 1 жителя , рублей</a:t>
                      </a:r>
                      <a:endParaRPr lang="ru-RU" sz="1200" dirty="0"/>
                    </a:p>
                  </a:txBody>
                  <a:tcPr/>
                </a:tc>
                <a:tc>
                  <a:txBody>
                    <a:bodyPr/>
                    <a:lstStyle/>
                    <a:p>
                      <a:r>
                        <a:rPr lang="ru-RU" sz="1200" dirty="0"/>
                        <a:t>13</a:t>
                      </a:r>
                      <a:r>
                        <a:rPr lang="ru-RU" sz="1200" baseline="0" dirty="0"/>
                        <a:t> 888</a:t>
                      </a:r>
                      <a:endParaRPr lang="ru-RU" sz="1200" dirty="0"/>
                    </a:p>
                  </a:txBody>
                  <a:tcPr/>
                </a:tc>
                <a:tc>
                  <a:txBody>
                    <a:bodyPr/>
                    <a:lstStyle/>
                    <a:p>
                      <a:r>
                        <a:rPr lang="ru-RU" sz="1200" dirty="0"/>
                        <a:t>13 528</a:t>
                      </a:r>
                    </a:p>
                  </a:txBody>
                  <a:tcPr/>
                </a:tc>
                <a:tc>
                  <a:txBody>
                    <a:bodyPr/>
                    <a:lstStyle/>
                    <a:p>
                      <a:r>
                        <a:rPr lang="ru-RU" sz="1200" dirty="0"/>
                        <a:t>16 766</a:t>
                      </a:r>
                    </a:p>
                  </a:txBody>
                  <a:tcPr/>
                </a:tc>
                <a:tc>
                  <a:txBody>
                    <a:bodyPr/>
                    <a:lstStyle/>
                    <a:p>
                      <a:r>
                        <a:rPr lang="ru-RU" sz="1200" dirty="0"/>
                        <a:t>13 538</a:t>
                      </a:r>
                    </a:p>
                  </a:txBody>
                  <a:tcPr/>
                </a:tc>
                <a:tc>
                  <a:txBody>
                    <a:bodyPr/>
                    <a:lstStyle/>
                    <a:p>
                      <a:r>
                        <a:rPr lang="ru-RU" sz="1200" dirty="0"/>
                        <a:t>13 982</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037930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«УЛУЧШЕНИЕ ДЕМОГРАФИЧЕСКОЙ СИТУАЦИИ В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398243915"/>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a:t>2021 год (факт)</a:t>
                      </a:r>
                    </a:p>
                  </a:txBody>
                  <a:tcPr/>
                </a:tc>
                <a:tc>
                  <a:txBody>
                    <a:bodyPr/>
                    <a:lstStyle/>
                    <a:p>
                      <a:r>
                        <a:rPr lang="ru-RU" sz="1200" dirty="0" smtClean="0"/>
                        <a:t>420,0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a:t>2022 год (план)</a:t>
                      </a:r>
                    </a:p>
                  </a:txBody>
                  <a:tcPr/>
                </a:tc>
                <a:tc>
                  <a:txBody>
                    <a:bodyPr/>
                    <a:lstStyle/>
                    <a:p>
                      <a:r>
                        <a:rPr lang="ru-RU" sz="1200" baseline="0" dirty="0" smtClean="0"/>
                        <a:t>572,0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1 100,0</a:t>
                      </a:r>
                    </a:p>
                  </a:txBody>
                  <a:tcPr/>
                </a:tc>
                <a:extLst>
                  <a:ext uri="{0D108BD9-81ED-4DB2-BD59-A6C34878D82A}">
                    <a16:rowId xmlns="" xmlns:a16="http://schemas.microsoft.com/office/drawing/2014/main"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800,0</a:t>
                      </a:r>
                    </a:p>
                  </a:txBody>
                  <a:tcPr/>
                </a:tc>
                <a:extLst>
                  <a:ext uri="{0D108BD9-81ED-4DB2-BD59-A6C34878D82A}">
                    <a16:rowId xmlns="" xmlns:a16="http://schemas.microsoft.com/office/drawing/2014/main" val="10004"/>
                  </a:ext>
                </a:extLst>
              </a:tr>
              <a:tr h="346837">
                <a:tc>
                  <a:txBody>
                    <a:bodyPr/>
                    <a:lstStyle/>
                    <a:p>
                      <a:r>
                        <a:rPr lang="ru-RU" sz="1200" dirty="0"/>
                        <a:t>2025 год</a:t>
                      </a:r>
                    </a:p>
                  </a:txBody>
                  <a:tcPr/>
                </a:tc>
                <a:tc>
                  <a:txBody>
                    <a:bodyPr/>
                    <a:lstStyle/>
                    <a:p>
                      <a:r>
                        <a:rPr lang="ru-RU" sz="1200" dirty="0"/>
                        <a:t>800,0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стабилизация  численности населения муниципального образования и формирование предпосылок к последующему демографическому росту.</a:t>
            </a:r>
            <a:endParaRPr lang="ru-RU" sz="1200" b="1" dirty="0"/>
          </a:p>
          <a:p>
            <a:pPr fontAlgn="auto"/>
            <a:r>
              <a:rPr lang="ru-RU" sz="1200" b="1" dirty="0"/>
              <a:t>ЗАДАЧИ: </a:t>
            </a:r>
            <a:r>
              <a:rPr lang="ru-RU" sz="1200" dirty="0"/>
              <a:t>повышение уровня рождаемости;  сокращение смертности взрослого населения, особенно трудоспособного возраста; стабилизация продолжительности жизни населения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273771711"/>
              </p:ext>
            </p:extLst>
          </p:nvPr>
        </p:nvGraphicFramePr>
        <p:xfrm>
          <a:off x="684651" y="3429000"/>
          <a:ext cx="7702690" cy="3025477"/>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2020 год (факт)</a:t>
                      </a:r>
                    </a:p>
                  </a:txBody>
                  <a:tcPr/>
                </a:tc>
                <a:tc>
                  <a:txBody>
                    <a:bodyPr/>
                    <a:lstStyle/>
                    <a:p>
                      <a:pPr algn="ctr"/>
                      <a:r>
                        <a:rPr lang="ru-RU" sz="1400" dirty="0"/>
                        <a:t>2021 год (план)</a:t>
                      </a:r>
                    </a:p>
                  </a:txBody>
                  <a:tcPr/>
                </a:tc>
                <a:tc>
                  <a:txBody>
                    <a:bodyPr/>
                    <a:lstStyle/>
                    <a:p>
                      <a:pPr algn="ctr"/>
                      <a:r>
                        <a:rPr lang="ru-RU" sz="1400" dirty="0"/>
                        <a:t>2022 год</a:t>
                      </a:r>
                    </a:p>
                  </a:txBody>
                  <a:tcPr/>
                </a:tc>
                <a:tc>
                  <a:txBody>
                    <a:bodyPr/>
                    <a:lstStyle/>
                    <a:p>
                      <a:pPr algn="ctr"/>
                      <a:r>
                        <a:rPr lang="ru-RU" sz="1400" dirty="0"/>
                        <a:t>2023 год</a:t>
                      </a:r>
                    </a:p>
                  </a:txBody>
                  <a:tcPr/>
                </a:tc>
                <a:tc>
                  <a:txBody>
                    <a:bodyPr/>
                    <a:lstStyle/>
                    <a:p>
                      <a:pPr algn="ctr"/>
                      <a:r>
                        <a:rPr lang="ru-RU" sz="1400" dirty="0"/>
                        <a:t>2024 год</a:t>
                      </a:r>
                    </a:p>
                  </a:txBody>
                  <a:tcPr/>
                </a:tc>
                <a:extLst>
                  <a:ext uri="{0D108BD9-81ED-4DB2-BD59-A6C34878D82A}">
                    <a16:rowId xmlns="" xmlns:a16="http://schemas.microsoft.com/office/drawing/2014/main" val="10000"/>
                  </a:ext>
                </a:extLst>
              </a:tr>
              <a:tr h="360040">
                <a:tc>
                  <a:txBody>
                    <a:bodyPr/>
                    <a:lstStyle/>
                    <a:p>
                      <a:r>
                        <a:rPr lang="ru-RU" sz="1100" dirty="0"/>
                        <a:t>Приобретение новогодних</a:t>
                      </a:r>
                      <a:r>
                        <a:rPr lang="ru-RU" sz="1100" baseline="0" dirty="0"/>
                        <a:t> подарков для детей-сирот (</a:t>
                      </a:r>
                      <a:r>
                        <a:rPr lang="ru-RU" sz="1100" baseline="0" dirty="0" err="1"/>
                        <a:t>шт</a:t>
                      </a:r>
                      <a:r>
                        <a:rPr lang="ru-RU" sz="1100" baseline="0" dirty="0"/>
                        <a:t>)</a:t>
                      </a:r>
                      <a:endParaRPr lang="ru-RU" sz="1100" dirty="0"/>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extLst>
                  <a:ext uri="{0D108BD9-81ED-4DB2-BD59-A6C34878D82A}">
                    <a16:rowId xmlns="" xmlns:a16="http://schemas.microsoft.com/office/drawing/2014/main" val="10001"/>
                  </a:ext>
                </a:extLst>
              </a:tr>
              <a:tr h="509384">
                <a:tc>
                  <a:txBody>
                    <a:bodyPr/>
                    <a:lstStyle/>
                    <a:p>
                      <a:r>
                        <a:rPr lang="ru-RU" sz="1100" dirty="0"/>
                        <a:t>Проведение мероприятия</a:t>
                      </a:r>
                      <a:r>
                        <a:rPr lang="ru-RU" sz="1100" baseline="0" dirty="0"/>
                        <a:t> по чествованию близнецов</a:t>
                      </a:r>
                      <a:endParaRPr lang="ru-RU" sz="1100" dirty="0"/>
                    </a:p>
                  </a:txBody>
                  <a:tcPr/>
                </a:tc>
                <a:tc>
                  <a:txBody>
                    <a:bodyPr/>
                    <a:lstStyle/>
                    <a:p>
                      <a:r>
                        <a:rPr lang="ru-RU" sz="1200" dirty="0"/>
                        <a:t>-</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a:t>
                      </a:r>
                    </a:p>
                  </a:txBody>
                  <a:tcPr/>
                </a:tc>
                <a:tc>
                  <a:txBody>
                    <a:bodyPr/>
                    <a:lstStyle/>
                    <a:p>
                      <a:r>
                        <a:rPr lang="ru-RU" sz="1200" dirty="0"/>
                        <a:t>-</a:t>
                      </a:r>
                    </a:p>
                  </a:txBody>
                  <a:tcPr/>
                </a:tc>
                <a:extLst>
                  <a:ext uri="{0D108BD9-81ED-4DB2-BD59-A6C34878D82A}">
                    <a16:rowId xmlns="" xmlns:a16="http://schemas.microsoft.com/office/drawing/2014/main" val="10002"/>
                  </a:ext>
                </a:extLst>
              </a:tr>
              <a:tr h="504056">
                <a:tc>
                  <a:txBody>
                    <a:bodyPr/>
                    <a:lstStyle/>
                    <a:p>
                      <a:r>
                        <a:rPr lang="ru-RU" sz="1100" dirty="0"/>
                        <a:t>Изготовление обложек на свидетельства о рождении ребенка и заключении брака (</a:t>
                      </a:r>
                      <a:r>
                        <a:rPr lang="ru-RU" sz="1100" dirty="0" err="1"/>
                        <a:t>шт</a:t>
                      </a:r>
                      <a:r>
                        <a:rPr lang="ru-RU" sz="1100" dirty="0"/>
                        <a:t>)</a:t>
                      </a:r>
                    </a:p>
                  </a:txBody>
                  <a:tcPr/>
                </a:tc>
                <a:tc>
                  <a:txBody>
                    <a:bodyPr/>
                    <a:lstStyle/>
                    <a:p>
                      <a:r>
                        <a:rPr lang="ru-RU" sz="1200" dirty="0"/>
                        <a:t>800</a:t>
                      </a:r>
                    </a:p>
                  </a:txBody>
                  <a:tcPr/>
                </a:tc>
                <a:tc>
                  <a:txBody>
                    <a:bodyPr/>
                    <a:lstStyle/>
                    <a:p>
                      <a:r>
                        <a:rPr lang="ru-RU" sz="1200" dirty="0"/>
                        <a:t>1000</a:t>
                      </a:r>
                    </a:p>
                  </a:txBody>
                  <a:tcPr/>
                </a:tc>
                <a:tc>
                  <a:txBody>
                    <a:bodyPr/>
                    <a:lstStyle/>
                    <a:p>
                      <a:r>
                        <a:rPr lang="ru-RU" sz="1200" dirty="0"/>
                        <a:t>1050</a:t>
                      </a:r>
                    </a:p>
                  </a:txBody>
                  <a:tcPr/>
                </a:tc>
                <a:tc>
                  <a:txBody>
                    <a:bodyPr/>
                    <a:lstStyle/>
                    <a:p>
                      <a:r>
                        <a:rPr lang="ru-RU" sz="1200" dirty="0"/>
                        <a:t>1100</a:t>
                      </a:r>
                    </a:p>
                  </a:txBody>
                  <a:tcPr/>
                </a:tc>
                <a:tc>
                  <a:txBody>
                    <a:bodyPr/>
                    <a:lstStyle/>
                    <a:p>
                      <a:r>
                        <a:rPr lang="ru-RU" sz="1200" dirty="0"/>
                        <a:t>1100</a:t>
                      </a:r>
                    </a:p>
                  </a:txBody>
                  <a:tcPr/>
                </a:tc>
                <a:extLst>
                  <a:ext uri="{0D108BD9-81ED-4DB2-BD59-A6C34878D82A}">
                    <a16:rowId xmlns="" xmlns:a16="http://schemas.microsoft.com/office/drawing/2014/main" val="10003"/>
                  </a:ext>
                </a:extLst>
              </a:tr>
              <a:tr h="721221">
                <a:tc>
                  <a:txBody>
                    <a:bodyPr/>
                    <a:lstStyle/>
                    <a:p>
                      <a:r>
                        <a:rPr lang="ru-RU" sz="1100" dirty="0"/>
                        <a:t>Подарки для вручения родителям, зарегистрировавших  своих детей в отделах ЗАГС </a:t>
                      </a:r>
                      <a:r>
                        <a:rPr lang="ru-RU" sz="1100" dirty="0" err="1"/>
                        <a:t>Тахтамукайского</a:t>
                      </a:r>
                      <a:r>
                        <a:rPr lang="ru-RU" sz="1100" dirty="0"/>
                        <a:t> района</a:t>
                      </a:r>
                    </a:p>
                  </a:txBody>
                  <a:tcPr/>
                </a:tc>
                <a:tc>
                  <a:txBody>
                    <a:bodyPr/>
                    <a:lstStyle/>
                    <a:p>
                      <a:r>
                        <a:rPr lang="ru-RU" sz="1200" dirty="0"/>
                        <a:t>650</a:t>
                      </a:r>
                    </a:p>
                  </a:txBody>
                  <a:tcPr/>
                </a:tc>
                <a:tc>
                  <a:txBody>
                    <a:bodyPr/>
                    <a:lstStyle/>
                    <a:p>
                      <a:r>
                        <a:rPr lang="ru-RU" sz="1200" dirty="0"/>
                        <a:t>700</a:t>
                      </a:r>
                    </a:p>
                  </a:txBody>
                  <a:tcPr/>
                </a:tc>
                <a:tc>
                  <a:txBody>
                    <a:bodyPr/>
                    <a:lstStyle/>
                    <a:p>
                      <a:r>
                        <a:rPr lang="ru-RU" sz="1200" dirty="0"/>
                        <a:t>750</a:t>
                      </a:r>
                    </a:p>
                  </a:txBody>
                  <a:tcPr/>
                </a:tc>
                <a:tc>
                  <a:txBody>
                    <a:bodyPr/>
                    <a:lstStyle/>
                    <a:p>
                      <a:r>
                        <a:rPr lang="ru-RU" sz="1200" dirty="0"/>
                        <a:t>800</a:t>
                      </a:r>
                    </a:p>
                  </a:txBody>
                  <a:tcPr/>
                </a:tc>
                <a:tc>
                  <a:txBody>
                    <a:bodyPr/>
                    <a:lstStyle/>
                    <a:p>
                      <a:r>
                        <a:rPr lang="ru-RU" sz="1200" dirty="0"/>
                        <a:t>850</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100024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«КОМПЛЕКСНОЕ  РАЗВИТИЕ СЕЛЬСКИХ ТЕРРИТОРИЙ В  ТАХТАМУКАЙСКОМ РАЙОНЕ»  на 2021-2024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922751442"/>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a:t>2021</a:t>
                      </a:r>
                      <a:r>
                        <a:rPr lang="ru-RU" sz="1200" baseline="0" dirty="0"/>
                        <a:t> год (факт)</a:t>
                      </a:r>
                      <a:endParaRPr lang="ru-RU" sz="1200" dirty="0"/>
                    </a:p>
                  </a:txBody>
                  <a:tcPr/>
                </a:tc>
                <a:tc>
                  <a:txBody>
                    <a:bodyPr/>
                    <a:lstStyle/>
                    <a:p>
                      <a:r>
                        <a:rPr lang="ru-RU" sz="1200" dirty="0" smtClean="0"/>
                        <a:t>0,0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a:t>2022</a:t>
                      </a:r>
                      <a:r>
                        <a:rPr lang="ru-RU" sz="1200" baseline="0" dirty="0"/>
                        <a:t> </a:t>
                      </a:r>
                      <a:r>
                        <a:rPr lang="ru-RU" sz="1200" dirty="0"/>
                        <a:t>год (план)</a:t>
                      </a:r>
                    </a:p>
                  </a:txBody>
                  <a:tcPr/>
                </a:tc>
                <a:tc>
                  <a:txBody>
                    <a:bodyPr/>
                    <a:lstStyle/>
                    <a:p>
                      <a:r>
                        <a:rPr lang="ru-RU" sz="1200" baseline="0" dirty="0" smtClean="0"/>
                        <a:t>1 511</a:t>
                      </a:r>
                      <a:r>
                        <a:rPr lang="ru-RU" sz="1200" dirty="0" smtClean="0"/>
                        <a:t>,0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a:t>2023 год</a:t>
                      </a:r>
                    </a:p>
                  </a:txBody>
                  <a:tcPr/>
                </a:tc>
                <a:tc>
                  <a:txBody>
                    <a:bodyPr/>
                    <a:lstStyle/>
                    <a:p>
                      <a:r>
                        <a:rPr lang="ru-RU" sz="1200" dirty="0" smtClean="0"/>
                        <a:t>50,0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a:t>2024</a:t>
                      </a:r>
                      <a:r>
                        <a:rPr lang="ru-RU" sz="1200" baseline="0" dirty="0"/>
                        <a:t> год</a:t>
                      </a:r>
                      <a:endParaRPr lang="ru-RU" sz="1200" dirty="0"/>
                    </a:p>
                  </a:txBody>
                  <a:tcPr/>
                </a:tc>
                <a:tc>
                  <a:txBody>
                    <a:bodyPr/>
                    <a:lstStyle/>
                    <a:p>
                      <a:r>
                        <a:rPr lang="ru-RU" sz="1200" dirty="0" smtClean="0"/>
                        <a:t>50,0</a:t>
                      </a:r>
                      <a:endParaRPr lang="ru-RU" sz="1200" dirty="0"/>
                    </a:p>
                  </a:txBody>
                  <a:tcPr/>
                </a:tc>
                <a:extLst>
                  <a:ext uri="{0D108BD9-81ED-4DB2-BD59-A6C34878D82A}">
                    <a16:rowId xmlns="" xmlns:a16="http://schemas.microsoft.com/office/drawing/2014/main" val="10004"/>
                  </a:ext>
                </a:extLst>
              </a:tr>
              <a:tr h="346837">
                <a:tc>
                  <a:txBody>
                    <a:bodyPr/>
                    <a:lstStyle/>
                    <a:p>
                      <a:r>
                        <a:rPr lang="ru-RU" sz="1200" dirty="0"/>
                        <a:t>2025 год</a:t>
                      </a:r>
                    </a:p>
                  </a:txBody>
                  <a:tcPr/>
                </a:tc>
                <a:tc>
                  <a:txBody>
                    <a:bodyPr/>
                    <a:lstStyle/>
                    <a:p>
                      <a:r>
                        <a:rPr lang="ru-RU" sz="1200" dirty="0" smtClean="0"/>
                        <a:t>50,0</a:t>
                      </a:r>
                      <a:endParaRPr lang="ru-RU" sz="12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создание комфортных условий жизнедеятельности в сельской местности; активизация участия граждан, проживающих в сельской местности, в решении вопросов местного значения; формирование позитивного отношения к сельской местности и сельскому образу жизни.</a:t>
            </a:r>
            <a:endParaRPr lang="ru-RU" sz="1200" b="1" dirty="0"/>
          </a:p>
          <a:p>
            <a:pPr fontAlgn="auto"/>
            <a:r>
              <a:rPr lang="ru-RU" sz="1200" b="1" dirty="0"/>
              <a:t>ЗАДАЧИ: </a:t>
            </a:r>
            <a:r>
              <a:rPr lang="ru-RU" sz="1200" dirty="0"/>
              <a:t>удовлетворение потребностей сельского населения, в том числе молодых семей и молодых специалистов, в благоустроенном жилье.</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749545077"/>
              </p:ext>
            </p:extLst>
          </p:nvPr>
        </p:nvGraphicFramePr>
        <p:xfrm>
          <a:off x="684650" y="3429000"/>
          <a:ext cx="8207830" cy="2593429"/>
        </p:xfrm>
        <a:graphic>
          <a:graphicData uri="http://schemas.openxmlformats.org/drawingml/2006/table">
            <a:tbl>
              <a:tblPr firstRow="1" bandRow="1">
                <a:tableStyleId>{5C22544A-7EE6-4342-B048-85BDC9FD1C3A}</a:tableStyleId>
              </a:tblPr>
              <a:tblGrid>
                <a:gridCol w="3872815">
                  <a:extLst>
                    <a:ext uri="{9D8B030D-6E8A-4147-A177-3AD203B41FA5}">
                      <a16:colId xmlns="" xmlns:a16="http://schemas.microsoft.com/office/drawing/2014/main" val="20000"/>
                    </a:ext>
                  </a:extLst>
                </a:gridCol>
                <a:gridCol w="801051">
                  <a:extLst>
                    <a:ext uri="{9D8B030D-6E8A-4147-A177-3AD203B41FA5}">
                      <a16:colId xmlns="" xmlns:a16="http://schemas.microsoft.com/office/drawing/2014/main" val="20001"/>
                    </a:ext>
                  </a:extLst>
                </a:gridCol>
                <a:gridCol w="801051">
                  <a:extLst>
                    <a:ext uri="{9D8B030D-6E8A-4147-A177-3AD203B41FA5}">
                      <a16:colId xmlns="" xmlns:a16="http://schemas.microsoft.com/office/drawing/2014/main" val="20002"/>
                    </a:ext>
                  </a:extLst>
                </a:gridCol>
                <a:gridCol w="867807">
                  <a:extLst>
                    <a:ext uri="{9D8B030D-6E8A-4147-A177-3AD203B41FA5}">
                      <a16:colId xmlns="" xmlns:a16="http://schemas.microsoft.com/office/drawing/2014/main" val="20003"/>
                    </a:ext>
                  </a:extLst>
                </a:gridCol>
                <a:gridCol w="932553">
                  <a:extLst>
                    <a:ext uri="{9D8B030D-6E8A-4147-A177-3AD203B41FA5}">
                      <a16:colId xmlns="" xmlns:a16="http://schemas.microsoft.com/office/drawing/2014/main" val="20004"/>
                    </a:ext>
                  </a:extLst>
                </a:gridCol>
                <a:gridCol w="932553">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a:t>
                      </a:r>
                    </a:p>
                    <a:p>
                      <a:pPr algn="ctr"/>
                      <a:r>
                        <a:rPr lang="ru-RU" sz="1400" dirty="0"/>
                        <a:t>(план)</a:t>
                      </a:r>
                    </a:p>
                  </a:txBody>
                  <a:tcPr/>
                </a:tc>
                <a:tc>
                  <a:txBody>
                    <a:bodyPr/>
                    <a:lstStyle/>
                    <a:p>
                      <a:pPr algn="ctr"/>
                      <a:r>
                        <a:rPr lang="ru-RU" sz="1400" dirty="0"/>
                        <a:t>2023 год</a:t>
                      </a:r>
                    </a:p>
                  </a:txBody>
                  <a:tcPr/>
                </a:tc>
                <a:tc>
                  <a:txBody>
                    <a:bodyPr/>
                    <a:lstStyle/>
                    <a:p>
                      <a:pPr algn="ctr"/>
                      <a:r>
                        <a:rPr lang="ru-RU" sz="1400" dirty="0"/>
                        <a:t>2024</a:t>
                      </a:r>
                    </a:p>
                    <a:p>
                      <a:pPr algn="ctr"/>
                      <a:r>
                        <a:rPr lang="ru-RU" sz="1400" dirty="0"/>
                        <a:t> год</a:t>
                      </a:r>
                    </a:p>
                  </a:txBody>
                  <a:tcPr/>
                </a:tc>
                <a:tc>
                  <a:txBody>
                    <a:bodyPr/>
                    <a:lstStyle/>
                    <a:p>
                      <a:pPr algn="ctr"/>
                      <a:r>
                        <a:rPr lang="ru-RU" sz="1400" dirty="0"/>
                        <a:t>2025</a:t>
                      </a:r>
                    </a:p>
                    <a:p>
                      <a:pPr algn="ctr"/>
                      <a:r>
                        <a:rPr lang="ru-RU" sz="1400" dirty="0"/>
                        <a:t>год</a:t>
                      </a:r>
                    </a:p>
                  </a:txBody>
                  <a:tcPr/>
                </a:tc>
                <a:extLst>
                  <a:ext uri="{0D108BD9-81ED-4DB2-BD59-A6C34878D82A}">
                    <a16:rowId xmlns="" xmlns:a16="http://schemas.microsoft.com/office/drawing/2014/main" val="10000"/>
                  </a:ext>
                </a:extLst>
              </a:tr>
              <a:tr h="360040">
                <a:tc>
                  <a:txBody>
                    <a:bodyPr/>
                    <a:lstStyle/>
                    <a:p>
                      <a:r>
                        <a:rPr lang="ru-RU" sz="1100" dirty="0"/>
                        <a:t>Ввод</a:t>
                      </a:r>
                      <a:r>
                        <a:rPr lang="ru-RU" sz="1100" baseline="0" dirty="0"/>
                        <a:t> 1998 </a:t>
                      </a:r>
                      <a:r>
                        <a:rPr lang="ru-RU" sz="1100" baseline="0" dirty="0" err="1"/>
                        <a:t>кв.м</a:t>
                      </a:r>
                      <a:r>
                        <a:rPr lang="ru-RU" sz="1100" baseline="0" dirty="0"/>
                        <a:t>. жилья для граждан, проживающих в сельской местности</a:t>
                      </a:r>
                      <a:endParaRPr lang="ru-RU" sz="1100" dirty="0"/>
                    </a:p>
                  </a:txBody>
                  <a:tcPr/>
                </a:tc>
                <a:tc>
                  <a:txBody>
                    <a:bodyPr/>
                    <a:lstStyle/>
                    <a:p>
                      <a:pPr algn="ctr"/>
                      <a:r>
                        <a:rPr lang="ru-RU" sz="1200" dirty="0"/>
                        <a:t>-</a:t>
                      </a:r>
                    </a:p>
                    <a:p>
                      <a:pPr algn="ctr"/>
                      <a:endParaRPr lang="ru-RU" sz="1200" dirty="0"/>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smtClean="0"/>
                        <a:t>-</a:t>
                      </a:r>
                      <a:endParaRPr lang="ru-RU" sz="1200" dirty="0"/>
                    </a:p>
                  </a:txBody>
                  <a:tcPr/>
                </a:tc>
                <a:extLst>
                  <a:ext uri="{0D108BD9-81ED-4DB2-BD59-A6C34878D82A}">
                    <a16:rowId xmlns="" xmlns:a16="http://schemas.microsoft.com/office/drawing/2014/main" val="10001"/>
                  </a:ext>
                </a:extLst>
              </a:tr>
              <a:tr h="550912">
                <a:tc>
                  <a:txBody>
                    <a:bodyPr/>
                    <a:lstStyle/>
                    <a:p>
                      <a:r>
                        <a:rPr lang="ru-RU" sz="1100" dirty="0"/>
                        <a:t>Ввод в действие 2,5 км. распределительных газовых сетей</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smtClean="0"/>
                        <a:t>-</a:t>
                      </a:r>
                      <a:endParaRPr lang="ru-RU" sz="1200" dirty="0"/>
                    </a:p>
                  </a:txBody>
                  <a:tcPr/>
                </a:tc>
                <a:extLst>
                  <a:ext uri="{0D108BD9-81ED-4DB2-BD59-A6C34878D82A}">
                    <a16:rowId xmlns="" xmlns:a16="http://schemas.microsoft.com/office/drawing/2014/main" val="10002"/>
                  </a:ext>
                </a:extLst>
              </a:tr>
              <a:tr h="721221">
                <a:tc>
                  <a:txBody>
                    <a:bodyPr/>
                    <a:lstStyle/>
                    <a:p>
                      <a:r>
                        <a:rPr lang="ru-RU" sz="1100" dirty="0"/>
                        <a:t>Ввод в действие 42,1 </a:t>
                      </a:r>
                      <a:r>
                        <a:rPr lang="ru-RU" sz="1100" dirty="0" err="1"/>
                        <a:t>км.локальных</a:t>
                      </a:r>
                      <a:r>
                        <a:rPr lang="ru-RU" sz="1100" dirty="0"/>
                        <a:t> водопроводов</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smtClean="0"/>
                        <a:t>-</a:t>
                      </a:r>
                      <a:endParaRPr lang="ru-RU" sz="1200"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100024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«Обеспечение жильем молодых семей на территории сельских поселений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613581591"/>
              </p:ext>
            </p:extLst>
          </p:nvPr>
        </p:nvGraphicFramePr>
        <p:xfrm>
          <a:off x="6559502" y="692696"/>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145243">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a:t>2021 год (факт)</a:t>
                      </a:r>
                    </a:p>
                  </a:txBody>
                  <a:tcPr/>
                </a:tc>
                <a:tc>
                  <a:txBody>
                    <a:bodyPr/>
                    <a:lstStyle/>
                    <a:p>
                      <a:r>
                        <a:rPr lang="ru-RU" sz="1200" dirty="0" smtClean="0"/>
                        <a:t>13 971,0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a:t>2022 год (план)</a:t>
                      </a:r>
                    </a:p>
                  </a:txBody>
                  <a:tcPr/>
                </a:tc>
                <a:tc>
                  <a:txBody>
                    <a:bodyPr/>
                    <a:lstStyle/>
                    <a:p>
                      <a:r>
                        <a:rPr lang="ru-RU" sz="1200" dirty="0" smtClean="0"/>
                        <a:t>18 573,0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smtClean="0"/>
                        <a:t>43 078,0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smtClean="0"/>
                        <a:t>5 700,0</a:t>
                      </a:r>
                      <a:endParaRPr lang="ru-RU" sz="1200" dirty="0"/>
                    </a:p>
                  </a:txBody>
                  <a:tcPr/>
                </a:tc>
                <a:extLst>
                  <a:ext uri="{0D108BD9-81ED-4DB2-BD59-A6C34878D82A}">
                    <a16:rowId xmlns="" xmlns:a16="http://schemas.microsoft.com/office/drawing/2014/main" val="10004"/>
                  </a:ext>
                </a:extLst>
              </a:tr>
              <a:tr h="346837">
                <a:tc>
                  <a:txBody>
                    <a:bodyPr/>
                    <a:lstStyle/>
                    <a:p>
                      <a:r>
                        <a:rPr lang="ru-RU" sz="1200" dirty="0"/>
                        <a:t>2025 год</a:t>
                      </a:r>
                    </a:p>
                  </a:txBody>
                  <a:tcPr/>
                </a:tc>
                <a:tc>
                  <a:txBody>
                    <a:bodyPr/>
                    <a:lstStyle/>
                    <a:p>
                      <a:r>
                        <a:rPr lang="ru-RU" sz="1200" dirty="0" smtClean="0"/>
                        <a:t>5 700,00</a:t>
                      </a:r>
                      <a:endParaRPr lang="ru-RU" sz="12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683568" y="764704"/>
            <a:ext cx="5832648"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предоставление государственной поддержки для улучшения жилищных условий молодым семьям, признанным нуждающимися в улучшении жилищных условий, улучшение демографической ситуации в МО «</a:t>
            </a:r>
            <a:r>
              <a:rPr lang="ru-RU" sz="1200" dirty="0" err="1"/>
              <a:t>Тахтамукайский</a:t>
            </a:r>
            <a:r>
              <a:rPr lang="ru-RU" sz="1200" dirty="0"/>
              <a:t> район»</a:t>
            </a:r>
            <a:endParaRPr lang="ru-RU" sz="1200" b="1" dirty="0"/>
          </a:p>
          <a:p>
            <a:pPr fontAlgn="auto"/>
            <a:r>
              <a:rPr lang="ru-RU" sz="1200" b="1" dirty="0"/>
              <a:t>ЗАДАЧИ: </a:t>
            </a:r>
            <a:r>
              <a:rPr lang="ru-RU" sz="1200" dirty="0"/>
              <a:t>обеспечение первичной финансовой поддержки молодых семей для приобретения жилого помещения или строительства индивидуального жилого дома; стимулирование накопления  молодыми семьями собственных денежных средств для приобретения жилья; привлечение дополнительных финансовых и инвестиционных ресурсов для содействия молодым семьям в приобретении жилья на долгосрочную перспективу; пропаганда новых приоритетов демографического поведения молодого населения, связанных с укреплением семейных отношений и многодетностью.</a:t>
            </a:r>
          </a:p>
          <a:p>
            <a:pPr marL="45720" indent="0" fontAlgn="auto">
              <a:buNone/>
            </a:pPr>
            <a:r>
              <a:rPr lang="ru-RU" sz="1200" b="1" dirty="0"/>
              <a:t>  </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197532951"/>
              </p:ext>
            </p:extLst>
          </p:nvPr>
        </p:nvGraphicFramePr>
        <p:xfrm>
          <a:off x="34349" y="3429000"/>
          <a:ext cx="9143998" cy="2376263"/>
        </p:xfrm>
        <a:graphic>
          <a:graphicData uri="http://schemas.openxmlformats.org/drawingml/2006/table">
            <a:tbl>
              <a:tblPr firstRow="1" bandRow="1">
                <a:tableStyleId>{5C22544A-7EE6-4342-B048-85BDC9FD1C3A}</a:tableStyleId>
              </a:tblPr>
              <a:tblGrid>
                <a:gridCol w="4406997">
                  <a:extLst>
                    <a:ext uri="{9D8B030D-6E8A-4147-A177-3AD203B41FA5}">
                      <a16:colId xmlns="" xmlns:a16="http://schemas.microsoft.com/office/drawing/2014/main" val="20000"/>
                    </a:ext>
                  </a:extLst>
                </a:gridCol>
                <a:gridCol w="1028299">
                  <a:extLst>
                    <a:ext uri="{9D8B030D-6E8A-4147-A177-3AD203B41FA5}">
                      <a16:colId xmlns="" xmlns:a16="http://schemas.microsoft.com/office/drawing/2014/main" val="20001"/>
                    </a:ext>
                  </a:extLst>
                </a:gridCol>
                <a:gridCol w="1028299">
                  <a:extLst>
                    <a:ext uri="{9D8B030D-6E8A-4147-A177-3AD203B41FA5}">
                      <a16:colId xmlns="" xmlns:a16="http://schemas.microsoft.com/office/drawing/2014/main" val="20002"/>
                    </a:ext>
                  </a:extLst>
                </a:gridCol>
                <a:gridCol w="881399">
                  <a:extLst>
                    <a:ext uri="{9D8B030D-6E8A-4147-A177-3AD203B41FA5}">
                      <a16:colId xmlns="" xmlns:a16="http://schemas.microsoft.com/office/drawing/2014/main" val="20003"/>
                    </a:ext>
                  </a:extLst>
                </a:gridCol>
                <a:gridCol w="954849">
                  <a:extLst>
                    <a:ext uri="{9D8B030D-6E8A-4147-A177-3AD203B41FA5}">
                      <a16:colId xmlns="" xmlns:a16="http://schemas.microsoft.com/office/drawing/2014/main" val="20004"/>
                    </a:ext>
                  </a:extLst>
                </a:gridCol>
                <a:gridCol w="844155">
                  <a:extLst>
                    <a:ext uri="{9D8B030D-6E8A-4147-A177-3AD203B41FA5}">
                      <a16:colId xmlns="" xmlns:a16="http://schemas.microsoft.com/office/drawing/2014/main" val="20005"/>
                    </a:ext>
                  </a:extLst>
                </a:gridCol>
              </a:tblGrid>
              <a:tr h="1655042">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 </a:t>
                      </a:r>
                    </a:p>
                    <a:p>
                      <a:pPr algn="ctr"/>
                      <a:r>
                        <a:rPr lang="ru-RU" sz="1400" dirty="0"/>
                        <a:t>год</a:t>
                      </a:r>
                    </a:p>
                  </a:txBody>
                  <a:tcPr/>
                </a:tc>
                <a:tc>
                  <a:txBody>
                    <a:bodyPr/>
                    <a:lstStyle/>
                    <a:p>
                      <a:pPr algn="ctr"/>
                      <a:r>
                        <a:rPr lang="ru-RU" sz="1400" dirty="0"/>
                        <a:t>2025</a:t>
                      </a:r>
                      <a:r>
                        <a:rPr lang="ru-RU" sz="1400" baseline="0" dirty="0"/>
                        <a:t> </a:t>
                      </a:r>
                      <a:r>
                        <a:rPr lang="ru-RU" sz="1400" dirty="0"/>
                        <a:t>год</a:t>
                      </a:r>
                    </a:p>
                  </a:txBody>
                  <a:tcPr/>
                </a:tc>
                <a:extLst>
                  <a:ext uri="{0D108BD9-81ED-4DB2-BD59-A6C34878D82A}">
                    <a16:rowId xmlns="" xmlns:a16="http://schemas.microsoft.com/office/drawing/2014/main" val="10000"/>
                  </a:ext>
                </a:extLst>
              </a:tr>
              <a:tr h="721221">
                <a:tc>
                  <a:txBody>
                    <a:bodyPr/>
                    <a:lstStyle/>
                    <a:p>
                      <a:r>
                        <a:rPr lang="ru-RU" sz="1100" dirty="0"/>
                        <a:t>Улучшение жилищных условий молодых семей (семьи)</a:t>
                      </a:r>
                    </a:p>
                  </a:txBody>
                  <a:tcPr/>
                </a:tc>
                <a:tc>
                  <a:txBody>
                    <a:bodyPr/>
                    <a:lstStyle/>
                    <a:p>
                      <a:r>
                        <a:rPr lang="ru-RU" sz="1200" dirty="0"/>
                        <a:t>13</a:t>
                      </a:r>
                    </a:p>
                  </a:txBody>
                  <a:tcPr/>
                </a:tc>
                <a:tc>
                  <a:txBody>
                    <a:bodyPr/>
                    <a:lstStyle/>
                    <a:p>
                      <a:r>
                        <a:rPr lang="ru-RU" sz="1200" dirty="0"/>
                        <a:t>17</a:t>
                      </a:r>
                    </a:p>
                  </a:txBody>
                  <a:tcPr/>
                </a:tc>
                <a:tc>
                  <a:txBody>
                    <a:bodyPr/>
                    <a:lstStyle/>
                    <a:p>
                      <a:r>
                        <a:rPr lang="ru-RU" sz="1200" dirty="0"/>
                        <a:t>13</a:t>
                      </a:r>
                    </a:p>
                  </a:txBody>
                  <a:tcPr/>
                </a:tc>
                <a:tc>
                  <a:txBody>
                    <a:bodyPr/>
                    <a:lstStyle/>
                    <a:p>
                      <a:r>
                        <a:rPr lang="ru-RU" sz="1200" dirty="0"/>
                        <a:t>16</a:t>
                      </a:r>
                    </a:p>
                  </a:txBody>
                  <a:tcPr/>
                </a:tc>
                <a:tc>
                  <a:txBody>
                    <a:bodyPr/>
                    <a:lstStyle/>
                    <a:p>
                      <a:r>
                        <a:rPr lang="ru-RU" sz="1200" dirty="0"/>
                        <a:t>17</a:t>
                      </a: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020637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«МОЛОДЕЖНАЯ ПОЛИТИКА В МО «ТАХТАМУКАЙСКИЙ РАЙОН  </a:t>
            </a:r>
          </a:p>
          <a:p>
            <a:pPr algn="ctr" fontAlgn="auto">
              <a:spcAft>
                <a:spcPts val="0"/>
              </a:spcAft>
            </a:pPr>
            <a:r>
              <a:rPr lang="ru-RU" sz="1200" dirty="0"/>
              <a:t>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483830044"/>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a:t>2021 год (факт)</a:t>
                      </a:r>
                    </a:p>
                  </a:txBody>
                  <a:tcPr/>
                </a:tc>
                <a:tc>
                  <a:txBody>
                    <a:bodyPr/>
                    <a:lstStyle/>
                    <a:p>
                      <a:r>
                        <a:rPr lang="ru-RU" sz="1200" dirty="0" smtClean="0"/>
                        <a:t>250,0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a:t>2022 год (план)</a:t>
                      </a:r>
                    </a:p>
                  </a:txBody>
                  <a:tcPr/>
                </a:tc>
                <a:tc>
                  <a:txBody>
                    <a:bodyPr/>
                    <a:lstStyle/>
                    <a:p>
                      <a:r>
                        <a:rPr lang="ru-RU" sz="1200" baseline="0" dirty="0" smtClean="0"/>
                        <a:t>245,0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500,0</a:t>
                      </a:r>
                    </a:p>
                  </a:txBody>
                  <a:tcPr/>
                </a:tc>
                <a:extLst>
                  <a:ext uri="{0D108BD9-81ED-4DB2-BD59-A6C34878D82A}">
                    <a16:rowId xmlns="" xmlns:a16="http://schemas.microsoft.com/office/drawing/2014/main"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500,0</a:t>
                      </a:r>
                    </a:p>
                  </a:txBody>
                  <a:tcPr/>
                </a:tc>
                <a:extLst>
                  <a:ext uri="{0D108BD9-81ED-4DB2-BD59-A6C34878D82A}">
                    <a16:rowId xmlns="" xmlns:a16="http://schemas.microsoft.com/office/drawing/2014/main" val="10004"/>
                  </a:ext>
                </a:extLst>
              </a:tr>
              <a:tr h="346837">
                <a:tc>
                  <a:txBody>
                    <a:bodyPr/>
                    <a:lstStyle/>
                    <a:p>
                      <a:r>
                        <a:rPr lang="ru-RU" sz="1200" dirty="0"/>
                        <a:t>2025 год</a:t>
                      </a:r>
                    </a:p>
                  </a:txBody>
                  <a:tcPr/>
                </a:tc>
                <a:tc>
                  <a:txBody>
                    <a:bodyPr/>
                    <a:lstStyle/>
                    <a:p>
                      <a:r>
                        <a:rPr lang="ru-RU" sz="1200" dirty="0"/>
                        <a:t>500,0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99592" y="764704"/>
            <a:ext cx="5616624"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решение проблем профилактики безнадзорности и правонарушений несовершеннолетних, защиты прав, социальной реабилитации и адаптации, а также адресность и эффективность средств, направленных на эти цели.</a:t>
            </a:r>
            <a:endParaRPr lang="ru-RU" sz="1200" b="1" dirty="0"/>
          </a:p>
          <a:p>
            <a:pPr fontAlgn="auto"/>
            <a:r>
              <a:rPr lang="ru-RU" sz="1200" b="1" dirty="0"/>
              <a:t>ЗАДАЧИ: </a:t>
            </a:r>
            <a:r>
              <a:rPr lang="ru-RU" sz="1200" dirty="0"/>
              <a:t>организация эффективной воспитательной работы с несовершеннолетними,  склонными к совершению преступлений в образовательных учреждениях и по месту жительства;  создание условий для организации внеурочной занятости детей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219721562"/>
              </p:ext>
            </p:extLst>
          </p:nvPr>
        </p:nvGraphicFramePr>
        <p:xfrm>
          <a:off x="684651" y="3429000"/>
          <a:ext cx="7702690" cy="2306538"/>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 год</a:t>
                      </a:r>
                    </a:p>
                  </a:txBody>
                  <a:tcPr/>
                </a:tc>
                <a:tc>
                  <a:txBody>
                    <a:bodyPr/>
                    <a:lstStyle/>
                    <a:p>
                      <a:pPr algn="ctr"/>
                      <a:r>
                        <a:rPr lang="ru-RU" sz="1400" dirty="0"/>
                        <a:t>2025 год</a:t>
                      </a:r>
                    </a:p>
                  </a:txBody>
                  <a:tcPr/>
                </a:tc>
                <a:extLst>
                  <a:ext uri="{0D108BD9-81ED-4DB2-BD59-A6C34878D82A}">
                    <a16:rowId xmlns="" xmlns:a16="http://schemas.microsoft.com/office/drawing/2014/main" val="10000"/>
                  </a:ext>
                </a:extLst>
              </a:tr>
              <a:tr h="721221">
                <a:tc>
                  <a:txBody>
                    <a:bodyPr/>
                    <a:lstStyle/>
                    <a:p>
                      <a:r>
                        <a:rPr lang="ru-RU" sz="1100" dirty="0"/>
                        <a:t>Доля подростков и молодежи в возрасте от 11 до</a:t>
                      </a:r>
                      <a:r>
                        <a:rPr lang="ru-RU" sz="1100" baseline="0" dirty="0"/>
                        <a:t> 24 лет вовлеченных в профилактические мероприятия</a:t>
                      </a:r>
                      <a:endParaRPr lang="ru-RU" sz="1100" dirty="0"/>
                    </a:p>
                  </a:txBody>
                  <a:tcPr/>
                </a:tc>
                <a:tc>
                  <a:txBody>
                    <a:bodyPr/>
                    <a:lstStyle/>
                    <a:p>
                      <a:r>
                        <a:rPr lang="ru-RU" sz="1200" dirty="0"/>
                        <a:t>50</a:t>
                      </a:r>
                    </a:p>
                  </a:txBody>
                  <a:tcPr/>
                </a:tc>
                <a:tc>
                  <a:txBody>
                    <a:bodyPr/>
                    <a:lstStyle/>
                    <a:p>
                      <a:r>
                        <a:rPr lang="ru-RU" sz="1200" dirty="0"/>
                        <a:t>50</a:t>
                      </a:r>
                    </a:p>
                  </a:txBody>
                  <a:tcPr/>
                </a:tc>
                <a:tc>
                  <a:txBody>
                    <a:bodyPr/>
                    <a:lstStyle/>
                    <a:p>
                      <a:r>
                        <a:rPr lang="ru-RU" sz="1200" dirty="0"/>
                        <a:t>50</a:t>
                      </a:r>
                    </a:p>
                  </a:txBody>
                  <a:tcPr/>
                </a:tc>
                <a:tc>
                  <a:txBody>
                    <a:bodyPr/>
                    <a:lstStyle/>
                    <a:p>
                      <a:r>
                        <a:rPr lang="ru-RU" sz="1200" dirty="0"/>
                        <a:t>50</a:t>
                      </a:r>
                    </a:p>
                  </a:txBody>
                  <a:tcPr/>
                </a:tc>
                <a:tc>
                  <a:txBody>
                    <a:bodyPr/>
                    <a:lstStyle/>
                    <a:p>
                      <a:r>
                        <a:rPr lang="ru-RU" sz="1200" dirty="0"/>
                        <a:t>50</a:t>
                      </a:r>
                    </a:p>
                  </a:txBody>
                  <a:tcPr/>
                </a:tc>
                <a:extLst>
                  <a:ext uri="{0D108BD9-81ED-4DB2-BD59-A6C34878D82A}">
                    <a16:rowId xmlns="" xmlns:a16="http://schemas.microsoft.com/office/drawing/2014/main" val="10001"/>
                  </a:ext>
                </a:extLst>
              </a:tr>
              <a:tr h="721221">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873618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400" dirty="0"/>
              <a:t>ОСНОВНЫЕ ПОКАЗАТЕЛИ ПО ВСЕМ ОТРАСЛЯМ ЭКОНОМИКИ НА 2023 ГОД И НА ПЕРИОД ДО 2025 ГОДА</a:t>
            </a:r>
          </a:p>
        </p:txBody>
      </p:sp>
      <p:sp>
        <p:nvSpPr>
          <p:cNvPr id="5" name="Объект 4"/>
          <p:cNvSpPr>
            <a:spLocks noGrp="1"/>
          </p:cNvSpPr>
          <p:nvPr>
            <p:ph idx="1"/>
          </p:nvPr>
        </p:nvSpPr>
        <p:spPr/>
        <p:txBody>
          <a:bodyPr/>
          <a:lstStyle/>
          <a:p>
            <a:r>
              <a:rPr lang="ru-RU" dirty="0"/>
              <a:t> </a:t>
            </a:r>
          </a:p>
        </p:txBody>
      </p:sp>
      <p:graphicFrame>
        <p:nvGraphicFramePr>
          <p:cNvPr id="3" name="Таблица 2"/>
          <p:cNvGraphicFramePr>
            <a:graphicFrameLocks noGrp="1"/>
          </p:cNvGraphicFramePr>
          <p:nvPr>
            <p:extLst>
              <p:ext uri="{D42A27DB-BD31-4B8C-83A1-F6EECF244321}">
                <p14:modId xmlns:p14="http://schemas.microsoft.com/office/powerpoint/2010/main" val="228520699"/>
              </p:ext>
            </p:extLst>
          </p:nvPr>
        </p:nvGraphicFramePr>
        <p:xfrm>
          <a:off x="2" y="1124742"/>
          <a:ext cx="9252517" cy="5733256"/>
        </p:xfrm>
        <a:graphic>
          <a:graphicData uri="http://schemas.openxmlformats.org/drawingml/2006/table">
            <a:tbl>
              <a:tblPr>
                <a:tableStyleId>{5C22544A-7EE6-4342-B048-85BDC9FD1C3A}</a:tableStyleId>
              </a:tblPr>
              <a:tblGrid>
                <a:gridCol w="2212995"/>
                <a:gridCol w="430582"/>
                <a:gridCol w="660894"/>
                <a:gridCol w="660894"/>
                <a:gridCol w="660894"/>
                <a:gridCol w="660894"/>
                <a:gridCol w="660894"/>
                <a:gridCol w="660894"/>
                <a:gridCol w="660894"/>
                <a:gridCol w="660894"/>
                <a:gridCol w="660894"/>
                <a:gridCol w="660894"/>
              </a:tblGrid>
              <a:tr h="522348">
                <a:tc>
                  <a:txBody>
                    <a:bodyPr/>
                    <a:lstStyle/>
                    <a:p>
                      <a:pPr algn="ctr" fontAlgn="b"/>
                      <a:endParaRPr lang="ru-RU" sz="700" b="1" i="0" u="none" strike="noStrike" dirty="0">
                        <a:effectLst/>
                        <a:latin typeface="Times New Roman"/>
                      </a:endParaRPr>
                    </a:p>
                  </a:txBody>
                  <a:tcPr marL="6952" marR="6952" marT="6952" marB="0" anchor="b"/>
                </a:tc>
                <a:tc>
                  <a:txBody>
                    <a:bodyPr/>
                    <a:lstStyle/>
                    <a:p>
                      <a:pPr algn="ctr" fontAlgn="b"/>
                      <a:endParaRPr lang="ru-RU" sz="700" b="1" i="0" u="none" strike="noStrike">
                        <a:effectLst/>
                        <a:latin typeface="Times New Roman"/>
                      </a:endParaRPr>
                    </a:p>
                  </a:txBody>
                  <a:tcPr marL="6952" marR="6952" marT="6952" marB="0" anchor="b"/>
                </a:tc>
                <a:tc gridSpan="6">
                  <a:txBody>
                    <a:bodyPr/>
                    <a:lstStyle/>
                    <a:p>
                      <a:pPr algn="ctr" fontAlgn="ctr"/>
                      <a:r>
                        <a:rPr lang="ru-RU" sz="900" u="sng" strike="noStrike">
                          <a:effectLst/>
                        </a:rPr>
                        <a:t>Показатели</a:t>
                      </a:r>
                      <a:endParaRPr lang="ru-RU" sz="900" b="1" i="1" u="sng" strike="noStrike">
                        <a:effectLst/>
                        <a:latin typeface="Times New Roman"/>
                      </a:endParaRPr>
                    </a:p>
                  </a:txBody>
                  <a:tcPr marL="6952" marR="6952" marT="695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700" b="0" i="0" u="none" strike="noStrike">
                        <a:effectLst/>
                        <a:latin typeface="Times New Roman"/>
                      </a:endParaRPr>
                    </a:p>
                  </a:txBody>
                  <a:tcPr marL="6952" marR="6952" marT="6952" marB="0" anchor="b"/>
                </a:tc>
                <a:tc>
                  <a:txBody>
                    <a:bodyPr/>
                    <a:lstStyle/>
                    <a:p>
                      <a:pPr algn="l" fontAlgn="b"/>
                      <a:endParaRPr lang="ru-RU" sz="700" b="0" i="0" u="none" strike="noStrike">
                        <a:effectLst/>
                        <a:latin typeface="Times New Roman"/>
                      </a:endParaRPr>
                    </a:p>
                  </a:txBody>
                  <a:tcPr marL="6952" marR="6952" marT="6952" marB="0" anchor="b"/>
                </a:tc>
                <a:tc>
                  <a:txBody>
                    <a:bodyPr/>
                    <a:lstStyle/>
                    <a:p>
                      <a:pPr algn="l" fontAlgn="b"/>
                      <a:endParaRPr lang="ru-RU" sz="700" b="0" i="0" u="none" strike="noStrike">
                        <a:effectLst/>
                        <a:latin typeface="Times New Roman"/>
                      </a:endParaRPr>
                    </a:p>
                  </a:txBody>
                  <a:tcPr marL="6952" marR="6952" marT="6952" marB="0" anchor="b"/>
                </a:tc>
                <a:tc>
                  <a:txBody>
                    <a:bodyPr/>
                    <a:lstStyle/>
                    <a:p>
                      <a:pPr algn="ctr" fontAlgn="b"/>
                      <a:endParaRPr lang="ru-RU" sz="700" b="1" i="0" u="none" strike="noStrike">
                        <a:effectLst/>
                        <a:latin typeface="Times New Roman"/>
                      </a:endParaRPr>
                    </a:p>
                  </a:txBody>
                  <a:tcPr marL="6952" marR="6952" marT="6952" marB="0" anchor="b"/>
                </a:tc>
              </a:tr>
              <a:tr h="256818">
                <a:tc>
                  <a:txBody>
                    <a:bodyPr/>
                    <a:lstStyle/>
                    <a:p>
                      <a:pPr algn="ctr" fontAlgn="b"/>
                      <a:endParaRPr lang="ru-RU" sz="700" b="1" i="0" u="none" strike="noStrike">
                        <a:effectLst/>
                        <a:latin typeface="Times New Roman"/>
                      </a:endParaRPr>
                    </a:p>
                  </a:txBody>
                  <a:tcPr marL="6952" marR="6952" marT="6952" marB="0" anchor="b"/>
                </a:tc>
                <a:tc gridSpan="9">
                  <a:txBody>
                    <a:bodyPr/>
                    <a:lstStyle/>
                    <a:p>
                      <a:pPr algn="ctr" fontAlgn="ctr"/>
                      <a:r>
                        <a:rPr lang="ru-RU" sz="900" u="sng" strike="noStrike">
                          <a:effectLst/>
                        </a:rPr>
                        <a:t>по отраслям экономики на 2023 год и на плановый период 2024-2025 годы</a:t>
                      </a:r>
                      <a:endParaRPr lang="ru-RU" sz="900" b="1" i="1" u="sng" strike="noStrike">
                        <a:effectLst/>
                        <a:latin typeface="Times New Roman"/>
                      </a:endParaRPr>
                    </a:p>
                  </a:txBody>
                  <a:tcPr marL="6952" marR="6952" marT="695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700" b="0" i="0" u="none" strike="noStrike">
                        <a:effectLst/>
                        <a:latin typeface="Times New Roman"/>
                      </a:endParaRPr>
                    </a:p>
                  </a:txBody>
                  <a:tcPr marL="6952" marR="6952" marT="6952" marB="0" anchor="b"/>
                </a:tc>
                <a:tc>
                  <a:txBody>
                    <a:bodyPr/>
                    <a:lstStyle/>
                    <a:p>
                      <a:pPr algn="ctr" fontAlgn="b"/>
                      <a:endParaRPr lang="ru-RU" sz="700" b="1" i="0" u="none" strike="noStrike">
                        <a:effectLst/>
                        <a:latin typeface="Times New Roman"/>
                      </a:endParaRPr>
                    </a:p>
                  </a:txBody>
                  <a:tcPr marL="6952" marR="6952" marT="6952" marB="0" anchor="b"/>
                </a:tc>
              </a:tr>
              <a:tr h="182257">
                <a:tc>
                  <a:txBody>
                    <a:bodyPr/>
                    <a:lstStyle/>
                    <a:p>
                      <a:pPr algn="ctr" fontAlgn="b"/>
                      <a:endParaRPr lang="ru-RU" sz="700" b="1" i="0" u="none" strike="noStrike">
                        <a:effectLst/>
                        <a:latin typeface="Times New Roman"/>
                      </a:endParaRPr>
                    </a:p>
                  </a:txBody>
                  <a:tcPr marL="6952" marR="6952" marT="6952" marB="0" anchor="b"/>
                </a:tc>
                <a:tc>
                  <a:txBody>
                    <a:bodyPr/>
                    <a:lstStyle/>
                    <a:p>
                      <a:pPr algn="ctr" fontAlgn="b"/>
                      <a:endParaRPr lang="ru-RU" sz="700" b="1" i="0" u="none" strike="noStrike">
                        <a:effectLst/>
                        <a:latin typeface="Times New Roman"/>
                      </a:endParaRPr>
                    </a:p>
                  </a:txBody>
                  <a:tcPr marL="6952" marR="6952" marT="6952" marB="0" anchor="b"/>
                </a:tc>
                <a:tc>
                  <a:txBody>
                    <a:bodyPr/>
                    <a:lstStyle/>
                    <a:p>
                      <a:pPr algn="ctr" fontAlgn="b"/>
                      <a:endParaRPr lang="ru-RU" sz="700" b="1" i="0" u="none" strike="noStrike">
                        <a:effectLst/>
                        <a:latin typeface="Times New Roman"/>
                      </a:endParaRPr>
                    </a:p>
                  </a:txBody>
                  <a:tcPr marL="6952" marR="6952" marT="6952" marB="0" anchor="b"/>
                </a:tc>
                <a:tc>
                  <a:txBody>
                    <a:bodyPr/>
                    <a:lstStyle/>
                    <a:p>
                      <a:pPr algn="ctr" fontAlgn="b"/>
                      <a:endParaRPr lang="ru-RU" sz="700" b="1" i="0" u="none" strike="noStrike">
                        <a:effectLst/>
                        <a:latin typeface="Times New Roman"/>
                      </a:endParaRPr>
                    </a:p>
                  </a:txBody>
                  <a:tcPr marL="6952" marR="6952" marT="6952" marB="0" anchor="b"/>
                </a:tc>
                <a:tc>
                  <a:txBody>
                    <a:bodyPr/>
                    <a:lstStyle/>
                    <a:p>
                      <a:pPr algn="ctr" fontAlgn="b"/>
                      <a:endParaRPr lang="ru-RU" sz="700" b="1" i="0" u="none" strike="noStrike">
                        <a:effectLst/>
                        <a:latin typeface="Times New Roman"/>
                      </a:endParaRPr>
                    </a:p>
                  </a:txBody>
                  <a:tcPr marL="6952" marR="6952" marT="6952" marB="0" anchor="b"/>
                </a:tc>
                <a:tc>
                  <a:txBody>
                    <a:bodyPr/>
                    <a:lstStyle/>
                    <a:p>
                      <a:pPr algn="ctr" fontAlgn="b"/>
                      <a:endParaRPr lang="ru-RU" sz="700" b="1" i="0" u="none" strike="noStrike">
                        <a:effectLst/>
                        <a:latin typeface="Times New Roman"/>
                      </a:endParaRPr>
                    </a:p>
                  </a:txBody>
                  <a:tcPr marL="6952" marR="6952" marT="6952" marB="0" anchor="b"/>
                </a:tc>
                <a:tc>
                  <a:txBody>
                    <a:bodyPr/>
                    <a:lstStyle/>
                    <a:p>
                      <a:pPr algn="ctr" fontAlgn="b"/>
                      <a:endParaRPr lang="ru-RU" sz="700" b="0" i="0" u="none" strike="noStrike">
                        <a:effectLst/>
                        <a:latin typeface="Times New Roman"/>
                      </a:endParaRPr>
                    </a:p>
                  </a:txBody>
                  <a:tcPr marL="6952" marR="6952" marT="6952" marB="0" anchor="b"/>
                </a:tc>
                <a:tc>
                  <a:txBody>
                    <a:bodyPr/>
                    <a:lstStyle/>
                    <a:p>
                      <a:pPr algn="ctr" fontAlgn="b"/>
                      <a:endParaRPr lang="ru-RU" sz="700" b="0" i="0" u="none" strike="noStrike">
                        <a:effectLst/>
                        <a:latin typeface="Times New Roman"/>
                      </a:endParaRPr>
                    </a:p>
                  </a:txBody>
                  <a:tcPr marL="6952" marR="6952" marT="6952" marB="0" anchor="b"/>
                </a:tc>
                <a:tc>
                  <a:txBody>
                    <a:bodyPr/>
                    <a:lstStyle/>
                    <a:p>
                      <a:pPr algn="l" fontAlgn="b"/>
                      <a:endParaRPr lang="ru-RU" sz="700" b="0" i="0" u="none" strike="noStrike">
                        <a:effectLst/>
                        <a:latin typeface="Times New Roman"/>
                      </a:endParaRPr>
                    </a:p>
                  </a:txBody>
                  <a:tcPr marL="6952" marR="6952" marT="6952" marB="0" anchor="b"/>
                </a:tc>
                <a:tc>
                  <a:txBody>
                    <a:bodyPr/>
                    <a:lstStyle/>
                    <a:p>
                      <a:pPr algn="l" fontAlgn="b"/>
                      <a:endParaRPr lang="ru-RU" sz="700" b="0" i="0" u="none" strike="noStrike">
                        <a:effectLst/>
                        <a:latin typeface="Times New Roman"/>
                      </a:endParaRPr>
                    </a:p>
                  </a:txBody>
                  <a:tcPr marL="6952" marR="6952" marT="6952" marB="0" anchor="b"/>
                </a:tc>
                <a:tc>
                  <a:txBody>
                    <a:bodyPr/>
                    <a:lstStyle/>
                    <a:p>
                      <a:pPr algn="l" fontAlgn="b"/>
                      <a:endParaRPr lang="ru-RU" sz="700" b="0" i="0" u="none" strike="noStrike">
                        <a:effectLst/>
                        <a:latin typeface="Times New Roman"/>
                      </a:endParaRPr>
                    </a:p>
                  </a:txBody>
                  <a:tcPr marL="6952" marR="6952" marT="6952" marB="0" anchor="b"/>
                </a:tc>
                <a:tc>
                  <a:txBody>
                    <a:bodyPr/>
                    <a:lstStyle/>
                    <a:p>
                      <a:pPr algn="ctr" fontAlgn="b"/>
                      <a:endParaRPr lang="ru-RU" sz="700" b="1" i="0" u="none" strike="noStrike">
                        <a:effectLst/>
                        <a:latin typeface="Times New Roman"/>
                      </a:endParaRPr>
                    </a:p>
                  </a:txBody>
                  <a:tcPr marL="6952" marR="6952" marT="6952" marB="0" anchor="b"/>
                </a:tc>
              </a:tr>
              <a:tr h="364515">
                <a:tc rowSpan="2">
                  <a:txBody>
                    <a:bodyPr/>
                    <a:lstStyle/>
                    <a:p>
                      <a:pPr algn="ctr" fontAlgn="t"/>
                      <a:r>
                        <a:rPr lang="ru-RU" sz="700" u="none" strike="noStrike">
                          <a:effectLst/>
                        </a:rPr>
                        <a:t>Показатели</a:t>
                      </a:r>
                      <a:endParaRPr lang="ru-RU" sz="700" b="0" i="0" u="none" strike="noStrike">
                        <a:effectLst/>
                        <a:latin typeface="Times New Roman"/>
                      </a:endParaRPr>
                    </a:p>
                  </a:txBody>
                  <a:tcPr marL="6952" marR="6952" marT="6952" marB="0"/>
                </a:tc>
                <a:tc rowSpan="2">
                  <a:txBody>
                    <a:bodyPr/>
                    <a:lstStyle/>
                    <a:p>
                      <a:pPr algn="ctr" fontAlgn="t"/>
                      <a:r>
                        <a:rPr lang="ru-RU" sz="700" u="none" strike="noStrike">
                          <a:effectLst/>
                        </a:rPr>
                        <a:t>Ед. изм.</a:t>
                      </a:r>
                      <a:endParaRPr lang="ru-RU" sz="700" b="0" i="0" u="none" strike="noStrike">
                        <a:effectLst/>
                        <a:latin typeface="Times New Roman"/>
                      </a:endParaRPr>
                    </a:p>
                  </a:txBody>
                  <a:tcPr marL="6952" marR="6952" marT="6952" marB="0"/>
                </a:tc>
                <a:tc rowSpan="2">
                  <a:txBody>
                    <a:bodyPr/>
                    <a:lstStyle/>
                    <a:p>
                      <a:pPr algn="ctr" fontAlgn="t"/>
                      <a:r>
                        <a:rPr lang="ru-RU" sz="700" u="none" strike="noStrike">
                          <a:effectLst/>
                        </a:rPr>
                        <a:t>Факт             2021г.</a:t>
                      </a:r>
                      <a:endParaRPr lang="ru-RU" sz="700" b="0" i="0" u="none" strike="noStrike">
                        <a:effectLst/>
                        <a:latin typeface="Times New Roman"/>
                      </a:endParaRPr>
                    </a:p>
                  </a:txBody>
                  <a:tcPr marL="6952" marR="6952" marT="6952" marB="0"/>
                </a:tc>
                <a:tc rowSpan="2">
                  <a:txBody>
                    <a:bodyPr/>
                    <a:lstStyle/>
                    <a:p>
                      <a:pPr algn="ctr" fontAlgn="t"/>
                      <a:r>
                        <a:rPr lang="ru-RU" sz="700" u="none" strike="noStrike">
                          <a:effectLst/>
                        </a:rPr>
                        <a:t>Оценка 2022г.</a:t>
                      </a:r>
                      <a:endParaRPr lang="ru-RU" sz="700" b="0" i="0" u="none" strike="noStrike">
                        <a:effectLst/>
                        <a:latin typeface="Times New Roman"/>
                      </a:endParaRPr>
                    </a:p>
                  </a:txBody>
                  <a:tcPr marL="6952" marR="6952" marT="6952" marB="0"/>
                </a:tc>
                <a:tc gridSpan="2">
                  <a:txBody>
                    <a:bodyPr/>
                    <a:lstStyle/>
                    <a:p>
                      <a:pPr algn="ctr" fontAlgn="t"/>
                      <a:r>
                        <a:rPr lang="ru-RU" sz="700" u="none" strike="noStrike">
                          <a:effectLst/>
                        </a:rPr>
                        <a:t>Прогноз на 2023г.</a:t>
                      </a:r>
                      <a:endParaRPr lang="ru-RU" sz="700" b="0" i="0" u="none" strike="noStrike">
                        <a:effectLst/>
                        <a:latin typeface="Times New Roman"/>
                      </a:endParaRPr>
                    </a:p>
                  </a:txBody>
                  <a:tcPr marL="6952" marR="6952" marT="6952" marB="0"/>
                </a:tc>
                <a:tc hMerge="1">
                  <a:txBody>
                    <a:bodyPr/>
                    <a:lstStyle/>
                    <a:p>
                      <a:endParaRPr lang="ru-RU"/>
                    </a:p>
                  </a:txBody>
                  <a:tcPr/>
                </a:tc>
                <a:tc gridSpan="2">
                  <a:txBody>
                    <a:bodyPr/>
                    <a:lstStyle/>
                    <a:p>
                      <a:pPr algn="ctr" fontAlgn="t"/>
                      <a:r>
                        <a:rPr lang="ru-RU" sz="700" u="none" strike="noStrike">
                          <a:effectLst/>
                        </a:rPr>
                        <a:t>Прогноз на 2024 г.</a:t>
                      </a:r>
                      <a:endParaRPr lang="ru-RU" sz="700" b="0" i="0" u="none" strike="noStrike">
                        <a:effectLst/>
                        <a:latin typeface="Times New Roman"/>
                      </a:endParaRPr>
                    </a:p>
                  </a:txBody>
                  <a:tcPr marL="6952" marR="6952" marT="6952" marB="0"/>
                </a:tc>
                <a:tc hMerge="1">
                  <a:txBody>
                    <a:bodyPr/>
                    <a:lstStyle/>
                    <a:p>
                      <a:endParaRPr lang="ru-RU"/>
                    </a:p>
                  </a:txBody>
                  <a:tcPr/>
                </a:tc>
                <a:tc gridSpan="2">
                  <a:txBody>
                    <a:bodyPr/>
                    <a:lstStyle/>
                    <a:p>
                      <a:pPr algn="ctr" fontAlgn="t"/>
                      <a:r>
                        <a:rPr lang="ru-RU" sz="700" u="none" strike="noStrike">
                          <a:effectLst/>
                        </a:rPr>
                        <a:t>Прогноз на 2025 г.</a:t>
                      </a:r>
                      <a:endParaRPr lang="ru-RU" sz="700" b="0" i="0" u="none" strike="noStrike">
                        <a:effectLst/>
                        <a:latin typeface="Times New Roman"/>
                      </a:endParaRPr>
                    </a:p>
                  </a:txBody>
                  <a:tcPr marL="6952" marR="6952" marT="6952" marB="0"/>
                </a:tc>
                <a:tc hMerge="1">
                  <a:txBody>
                    <a:bodyPr/>
                    <a:lstStyle/>
                    <a:p>
                      <a:endParaRPr lang="ru-RU"/>
                    </a:p>
                  </a:txBody>
                  <a:tcPr/>
                </a:tc>
                <a:tc rowSpan="2">
                  <a:txBody>
                    <a:bodyPr/>
                    <a:lstStyle/>
                    <a:p>
                      <a:pPr algn="ctr" fontAlgn="t"/>
                      <a:r>
                        <a:rPr lang="ru-RU" sz="700" u="none" strike="noStrike">
                          <a:effectLst/>
                        </a:rPr>
                        <a:t>Темп роста, 2022 г. к 2021 г. % </a:t>
                      </a:r>
                      <a:endParaRPr lang="ru-RU" sz="700" b="0" i="0" u="none" strike="noStrike">
                        <a:effectLst/>
                        <a:latin typeface="Times New Roman"/>
                      </a:endParaRPr>
                    </a:p>
                  </a:txBody>
                  <a:tcPr marL="6952" marR="6952" marT="6952" marB="0"/>
                </a:tc>
                <a:tc rowSpan="2">
                  <a:txBody>
                    <a:bodyPr/>
                    <a:lstStyle/>
                    <a:p>
                      <a:pPr algn="ctr" fontAlgn="t"/>
                      <a:r>
                        <a:rPr lang="ru-RU" sz="700" u="none" strike="noStrike">
                          <a:effectLst/>
                        </a:rPr>
                        <a:t>Темп роста 2023 г. (осн. 2 вариант) к 2022 г., % </a:t>
                      </a:r>
                      <a:endParaRPr lang="ru-RU" sz="700" b="0" i="0" u="none" strike="noStrike">
                        <a:effectLst/>
                        <a:latin typeface="Times New Roman"/>
                      </a:endParaRPr>
                    </a:p>
                  </a:txBody>
                  <a:tcPr marL="6952" marR="6952" marT="6952" marB="0"/>
                </a:tc>
              </a:tr>
              <a:tr h="33966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t"/>
                      <a:r>
                        <a:rPr lang="ru-RU" sz="700" u="none" strike="noStrike">
                          <a:effectLst/>
                        </a:rPr>
                        <a:t>1 вариант</a:t>
                      </a:r>
                      <a:endParaRPr lang="ru-RU" sz="700" b="0" i="0" u="none" strike="noStrike">
                        <a:effectLst/>
                        <a:latin typeface="Times New Roman"/>
                      </a:endParaRPr>
                    </a:p>
                  </a:txBody>
                  <a:tcPr marL="6952" marR="6952" marT="6952" marB="0"/>
                </a:tc>
                <a:tc>
                  <a:txBody>
                    <a:bodyPr/>
                    <a:lstStyle/>
                    <a:p>
                      <a:pPr algn="ctr" fontAlgn="t"/>
                      <a:r>
                        <a:rPr lang="ru-RU" sz="700" u="none" strike="noStrike">
                          <a:effectLst/>
                        </a:rPr>
                        <a:t>2 вариант</a:t>
                      </a:r>
                      <a:endParaRPr lang="ru-RU" sz="700" b="0" i="0" u="none" strike="noStrike">
                        <a:effectLst/>
                        <a:latin typeface="Times New Roman"/>
                      </a:endParaRPr>
                    </a:p>
                  </a:txBody>
                  <a:tcPr marL="6952" marR="6952" marT="6952" marB="0"/>
                </a:tc>
                <a:tc>
                  <a:txBody>
                    <a:bodyPr/>
                    <a:lstStyle/>
                    <a:p>
                      <a:pPr algn="ctr" fontAlgn="t"/>
                      <a:r>
                        <a:rPr lang="ru-RU" sz="700" u="none" strike="noStrike">
                          <a:effectLst/>
                        </a:rPr>
                        <a:t>1 вариант</a:t>
                      </a:r>
                      <a:endParaRPr lang="ru-RU" sz="700" b="0" i="0" u="none" strike="noStrike">
                        <a:effectLst/>
                        <a:latin typeface="Times New Roman"/>
                      </a:endParaRPr>
                    </a:p>
                  </a:txBody>
                  <a:tcPr marL="6952" marR="6952" marT="6952" marB="0"/>
                </a:tc>
                <a:tc>
                  <a:txBody>
                    <a:bodyPr/>
                    <a:lstStyle/>
                    <a:p>
                      <a:pPr algn="ctr" fontAlgn="t"/>
                      <a:r>
                        <a:rPr lang="ru-RU" sz="700" u="none" strike="noStrike">
                          <a:effectLst/>
                        </a:rPr>
                        <a:t>2 вариант</a:t>
                      </a:r>
                      <a:endParaRPr lang="ru-RU" sz="700" b="0" i="0" u="none" strike="noStrike">
                        <a:effectLst/>
                        <a:latin typeface="Times New Roman"/>
                      </a:endParaRPr>
                    </a:p>
                  </a:txBody>
                  <a:tcPr marL="6952" marR="6952" marT="6952" marB="0"/>
                </a:tc>
                <a:tc>
                  <a:txBody>
                    <a:bodyPr/>
                    <a:lstStyle/>
                    <a:p>
                      <a:pPr algn="ctr" fontAlgn="t"/>
                      <a:r>
                        <a:rPr lang="ru-RU" sz="700" u="none" strike="noStrike">
                          <a:effectLst/>
                        </a:rPr>
                        <a:t>1 вариант</a:t>
                      </a:r>
                      <a:endParaRPr lang="ru-RU" sz="700" b="0" i="0" u="none" strike="noStrike">
                        <a:effectLst/>
                        <a:latin typeface="Times New Roman"/>
                      </a:endParaRPr>
                    </a:p>
                  </a:txBody>
                  <a:tcPr marL="6952" marR="6952" marT="6952" marB="0"/>
                </a:tc>
                <a:tc>
                  <a:txBody>
                    <a:bodyPr/>
                    <a:lstStyle/>
                    <a:p>
                      <a:pPr algn="ctr" fontAlgn="t"/>
                      <a:r>
                        <a:rPr lang="ru-RU" sz="700" u="none" strike="noStrike">
                          <a:effectLst/>
                        </a:rPr>
                        <a:t>2 вариант</a:t>
                      </a:r>
                      <a:endParaRPr lang="ru-RU" sz="700" b="0" i="0" u="none" strike="noStrike">
                        <a:effectLst/>
                        <a:latin typeface="Times New Roman"/>
                      </a:endParaRPr>
                    </a:p>
                  </a:txBody>
                  <a:tcPr marL="6952" marR="6952" marT="6952" marB="0"/>
                </a:tc>
                <a:tc vMerge="1">
                  <a:txBody>
                    <a:bodyPr/>
                    <a:lstStyle/>
                    <a:p>
                      <a:endParaRPr lang="ru-RU"/>
                    </a:p>
                  </a:txBody>
                  <a:tcPr/>
                </a:tc>
                <a:tc vMerge="1">
                  <a:txBody>
                    <a:bodyPr/>
                    <a:lstStyle/>
                    <a:p>
                      <a:endParaRPr lang="ru-RU"/>
                    </a:p>
                  </a:txBody>
                  <a:tcPr/>
                </a:tc>
              </a:tr>
              <a:tr h="149120">
                <a:tc gridSpan="12">
                  <a:txBody>
                    <a:bodyPr/>
                    <a:lstStyle/>
                    <a:p>
                      <a:pPr algn="ctr" fontAlgn="t"/>
                      <a:r>
                        <a:rPr lang="ru-RU" sz="700" u="none" strike="noStrike">
                          <a:effectLst/>
                        </a:rPr>
                        <a:t>Жизненный уровень населения</a:t>
                      </a:r>
                      <a:endParaRPr lang="ru-RU" sz="700" b="1" i="1" u="none" strike="noStrike">
                        <a:effectLst/>
                        <a:latin typeface="Times New Roman"/>
                      </a:endParaRPr>
                    </a:p>
                  </a:txBody>
                  <a:tcPr marL="6952" marR="6952" marT="6952"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1671">
                <a:tc>
                  <a:txBody>
                    <a:bodyPr/>
                    <a:lstStyle/>
                    <a:p>
                      <a:pPr algn="l" fontAlgn="ctr"/>
                      <a:r>
                        <a:rPr lang="ru-RU" sz="700" u="none" strike="noStrike">
                          <a:effectLst/>
                        </a:rPr>
                        <a:t>Численность постоянного населения</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 чел.</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98923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99973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101198</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101223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102228</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102613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104148</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104233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101,06</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101,25</a:t>
                      </a:r>
                      <a:endParaRPr lang="ru-RU" sz="700" b="0" i="0" u="none" strike="noStrike">
                        <a:effectLst/>
                        <a:latin typeface="Times New Roman"/>
                      </a:endParaRPr>
                    </a:p>
                  </a:txBody>
                  <a:tcPr marL="6952" marR="6952" marT="6952" marB="0" anchor="ctr"/>
                </a:tc>
              </a:tr>
              <a:tr h="140835">
                <a:tc gridSpan="12">
                  <a:txBody>
                    <a:bodyPr/>
                    <a:lstStyle/>
                    <a:p>
                      <a:pPr algn="ctr" fontAlgn="ctr"/>
                      <a:r>
                        <a:rPr lang="ru-RU" sz="700" u="none" strike="noStrike">
                          <a:effectLst/>
                        </a:rPr>
                        <a:t>в том числе:</a:t>
                      </a:r>
                      <a:endParaRPr lang="ru-RU" sz="700" b="0" i="0" u="none" strike="noStrike">
                        <a:effectLst/>
                        <a:latin typeface="Times New Roman"/>
                      </a:endParaRPr>
                    </a:p>
                  </a:txBody>
                  <a:tcPr marL="6952" marR="6952" marT="695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0835">
                <a:tc>
                  <a:txBody>
                    <a:bodyPr/>
                    <a:lstStyle/>
                    <a:p>
                      <a:pPr algn="l" fontAlgn="ctr"/>
                      <a:r>
                        <a:rPr lang="ru-RU" sz="700" u="none" strike="noStrike">
                          <a:effectLst/>
                        </a:rPr>
                        <a:t>поселки городс кого типа</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 чел.</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62464</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63123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63718</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63713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64348</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64733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66096</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66162</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101,06</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100,93</a:t>
                      </a:r>
                      <a:endParaRPr lang="ru-RU" sz="700" b="0" i="0" u="none" strike="noStrike">
                        <a:effectLst/>
                        <a:latin typeface="Times New Roman"/>
                      </a:endParaRPr>
                    </a:p>
                  </a:txBody>
                  <a:tcPr marL="6952" marR="6952" marT="6952" marB="0" anchor="ctr"/>
                </a:tc>
              </a:tr>
              <a:tr h="173973">
                <a:tc>
                  <a:txBody>
                    <a:bodyPr/>
                    <a:lstStyle/>
                    <a:p>
                      <a:pPr algn="l" fontAlgn="ctr"/>
                      <a:r>
                        <a:rPr lang="ru-RU" sz="700" u="none" strike="noStrike">
                          <a:effectLst/>
                        </a:rPr>
                        <a:t>сельского</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 чел.</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36459</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36850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37480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37510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37880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37880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38052</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38071</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101,07</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101,79</a:t>
                      </a:r>
                      <a:endParaRPr lang="ru-RU" sz="700" b="0" i="0" u="none" strike="noStrike">
                        <a:effectLst/>
                        <a:latin typeface="Times New Roman"/>
                      </a:endParaRPr>
                    </a:p>
                  </a:txBody>
                  <a:tcPr marL="6952" marR="6952" marT="6952" marB="0" anchor="ctr"/>
                </a:tc>
              </a:tr>
              <a:tr h="149120">
                <a:tc>
                  <a:txBody>
                    <a:bodyPr/>
                    <a:lstStyle/>
                    <a:p>
                      <a:pPr algn="l" fontAlgn="ctr"/>
                      <a:r>
                        <a:rPr lang="ru-RU" sz="700" u="none" strike="noStrike" dirty="0">
                          <a:effectLst/>
                        </a:rPr>
                        <a:t>Численность трудовых ресурсов</a:t>
                      </a:r>
                      <a:endParaRPr lang="ru-RU" sz="700" b="0" i="0" u="none" strike="noStrike" dirty="0">
                        <a:effectLst/>
                        <a:latin typeface="Times New Roman"/>
                      </a:endParaRPr>
                    </a:p>
                  </a:txBody>
                  <a:tcPr marL="6952" marR="6952" marT="6952" marB="0" anchor="ctr"/>
                </a:tc>
                <a:tc>
                  <a:txBody>
                    <a:bodyPr/>
                    <a:lstStyle/>
                    <a:p>
                      <a:pPr algn="ctr" fontAlgn="ctr"/>
                      <a:r>
                        <a:rPr lang="ru-RU" sz="700" u="none" strike="noStrike">
                          <a:effectLst/>
                        </a:rPr>
                        <a:t> чел.</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53821</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54018</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54123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54247</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55540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55620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55830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55921</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100,37</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100,42</a:t>
                      </a:r>
                      <a:endParaRPr lang="ru-RU" sz="700" b="0" i="0" u="none" strike="noStrike">
                        <a:effectLst/>
                        <a:latin typeface="Times New Roman"/>
                      </a:endParaRPr>
                    </a:p>
                  </a:txBody>
                  <a:tcPr marL="6952" marR="6952" marT="6952" marB="0" anchor="ctr"/>
                </a:tc>
              </a:tr>
              <a:tr h="140835">
                <a:tc>
                  <a:txBody>
                    <a:bodyPr/>
                    <a:lstStyle/>
                    <a:p>
                      <a:pPr algn="l" fontAlgn="ctr"/>
                      <a:r>
                        <a:rPr lang="ru-RU" sz="700" u="none" strike="noStrike">
                          <a:effectLst/>
                        </a:rPr>
                        <a:t>Численность занятых в экономике</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 чел.</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14871</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15277</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15783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15859</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16424</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16546</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17134</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17293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102,7</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103,8</a:t>
                      </a:r>
                      <a:endParaRPr lang="ru-RU" sz="700" b="0" i="0" u="none" strike="noStrike">
                        <a:effectLst/>
                        <a:latin typeface="Times New Roman"/>
                      </a:endParaRPr>
                    </a:p>
                  </a:txBody>
                  <a:tcPr marL="6952" marR="6952" marT="6952" marB="0" anchor="ctr"/>
                </a:tc>
              </a:tr>
              <a:tr h="140835">
                <a:tc>
                  <a:txBody>
                    <a:bodyPr/>
                    <a:lstStyle/>
                    <a:p>
                      <a:pPr algn="l" fontAlgn="ctr"/>
                      <a:r>
                        <a:rPr lang="ru-RU" sz="700" u="none" strike="noStrike">
                          <a:effectLst/>
                        </a:rPr>
                        <a:t>Численность занятых в сельском хозяйстве </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 чел.</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342</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353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361</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364</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372</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378</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385</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393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103,2</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103,1</a:t>
                      </a:r>
                      <a:endParaRPr lang="ru-RU" sz="700" b="0" i="0" u="none" strike="noStrike">
                        <a:effectLst/>
                        <a:latin typeface="Times New Roman"/>
                      </a:endParaRPr>
                    </a:p>
                  </a:txBody>
                  <a:tcPr marL="6952" marR="6952" marT="6952" marB="0" anchor="ctr"/>
                </a:tc>
              </a:tr>
              <a:tr h="140835">
                <a:tc>
                  <a:txBody>
                    <a:bodyPr/>
                    <a:lstStyle/>
                    <a:p>
                      <a:pPr algn="l" fontAlgn="ctr"/>
                      <a:r>
                        <a:rPr lang="ru-RU" sz="700" u="none" strike="noStrike">
                          <a:effectLst/>
                        </a:rPr>
                        <a:t>Экономически активное население </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чел. </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27278</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27278</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27300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27305</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27310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27320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27400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27500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100,0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100,1</a:t>
                      </a:r>
                      <a:endParaRPr lang="ru-RU" sz="700" b="0" i="0" u="none" strike="noStrike">
                        <a:effectLst/>
                        <a:latin typeface="Times New Roman"/>
                      </a:endParaRPr>
                    </a:p>
                  </a:txBody>
                  <a:tcPr marL="6952" marR="6952" marT="6952" marB="0" anchor="ctr"/>
                </a:tc>
              </a:tr>
              <a:tr h="281671">
                <a:tc>
                  <a:txBody>
                    <a:bodyPr/>
                    <a:lstStyle/>
                    <a:p>
                      <a:pPr algn="l" fontAlgn="ctr"/>
                      <a:r>
                        <a:rPr lang="ru-RU" sz="700" u="none" strike="noStrike">
                          <a:effectLst/>
                        </a:rPr>
                        <a:t>Среднесписочная численность работников по полному кругу организаций</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чел. </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15213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15630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16144</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16223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16796</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16924</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17519</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17686</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102,7</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103,8</a:t>
                      </a:r>
                      <a:endParaRPr lang="ru-RU" sz="700" b="0" i="0" u="none" strike="noStrike">
                        <a:effectLst/>
                        <a:latin typeface="Times New Roman"/>
                      </a:endParaRPr>
                    </a:p>
                  </a:txBody>
                  <a:tcPr marL="6952" marR="6952" marT="6952" marB="0" anchor="ctr"/>
                </a:tc>
              </a:tr>
              <a:tr h="140835">
                <a:tc>
                  <a:txBody>
                    <a:bodyPr/>
                    <a:lstStyle/>
                    <a:p>
                      <a:pPr algn="l" fontAlgn="ctr"/>
                      <a:r>
                        <a:rPr lang="ru-RU" sz="700" u="none" strike="noStrike">
                          <a:effectLst/>
                        </a:rPr>
                        <a:t>по крупным и средним предприятиям </a:t>
                      </a:r>
                      <a:endParaRPr lang="ru-RU" sz="700" b="0" i="0" u="none" strike="noStrike">
                        <a:solidFill>
                          <a:srgbClr val="000000"/>
                        </a:solidFill>
                        <a:effectLst/>
                        <a:latin typeface="Times New Roman"/>
                      </a:endParaRPr>
                    </a:p>
                  </a:txBody>
                  <a:tcPr marL="6952" marR="6952" marT="6952" marB="0" anchor="ctr"/>
                </a:tc>
                <a:tc>
                  <a:txBody>
                    <a:bodyPr/>
                    <a:lstStyle/>
                    <a:p>
                      <a:pPr algn="ctr" fontAlgn="ctr"/>
                      <a:r>
                        <a:rPr lang="ru-RU" sz="700" u="none" strike="noStrike">
                          <a:effectLst/>
                        </a:rPr>
                        <a:t>чел. </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13303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13713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14147</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14197</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14706</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14801</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15340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15464</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103,1</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103,5</a:t>
                      </a:r>
                      <a:endParaRPr lang="ru-RU" sz="700" b="0" i="0" u="none" strike="noStrike">
                        <a:effectLst/>
                        <a:latin typeface="Times New Roman"/>
                      </a:endParaRPr>
                    </a:p>
                  </a:txBody>
                  <a:tcPr marL="6952" marR="6952" marT="6952" marB="0" anchor="ctr"/>
                </a:tc>
              </a:tr>
              <a:tr h="140835">
                <a:tc>
                  <a:txBody>
                    <a:bodyPr/>
                    <a:lstStyle/>
                    <a:p>
                      <a:pPr algn="l" fontAlgn="ctr"/>
                      <a:r>
                        <a:rPr lang="ru-RU" sz="700" u="none" strike="noStrike">
                          <a:effectLst/>
                        </a:rPr>
                        <a:t>по малым и микро-  предприятиям</a:t>
                      </a:r>
                      <a:endParaRPr lang="ru-RU" sz="700" b="0" i="0" u="none" strike="noStrike">
                        <a:solidFill>
                          <a:srgbClr val="000000"/>
                        </a:solidFill>
                        <a:effectLst/>
                        <a:latin typeface="Times New Roman"/>
                      </a:endParaRPr>
                    </a:p>
                  </a:txBody>
                  <a:tcPr marL="6952" marR="6952" marT="6952" marB="0" anchor="ctr"/>
                </a:tc>
                <a:tc>
                  <a:txBody>
                    <a:bodyPr/>
                    <a:lstStyle/>
                    <a:p>
                      <a:pPr algn="ctr" fontAlgn="ctr"/>
                      <a:r>
                        <a:rPr lang="ru-RU" sz="700" u="none" strike="noStrike">
                          <a:effectLst/>
                        </a:rPr>
                        <a:t>чел. </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1910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1917</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1997</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2026</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2090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2123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2179</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2222</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100,4</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105,7</a:t>
                      </a:r>
                      <a:endParaRPr lang="ru-RU" sz="700" b="0" i="0" u="none" strike="noStrike">
                        <a:effectLst/>
                        <a:latin typeface="Times New Roman"/>
                      </a:endParaRPr>
                    </a:p>
                  </a:txBody>
                  <a:tcPr marL="6952" marR="6952" marT="6952" marB="0" anchor="ctr"/>
                </a:tc>
              </a:tr>
              <a:tr h="140835">
                <a:tc>
                  <a:txBody>
                    <a:bodyPr/>
                    <a:lstStyle/>
                    <a:p>
                      <a:pPr algn="l" fontAlgn="ctr"/>
                      <a:r>
                        <a:rPr lang="ru-RU" sz="700" u="none" strike="noStrike">
                          <a:effectLst/>
                        </a:rPr>
                        <a:t>в бюджетной сфере</a:t>
                      </a:r>
                      <a:endParaRPr lang="ru-RU" sz="700" b="0" i="0" u="none" strike="noStrike">
                        <a:solidFill>
                          <a:srgbClr val="000000"/>
                        </a:solidFill>
                        <a:effectLst/>
                        <a:latin typeface="Times New Roman"/>
                      </a:endParaRPr>
                    </a:p>
                  </a:txBody>
                  <a:tcPr marL="6952" marR="6952" marT="6952" marB="0" anchor="ctr"/>
                </a:tc>
                <a:tc>
                  <a:txBody>
                    <a:bodyPr/>
                    <a:lstStyle/>
                    <a:p>
                      <a:pPr algn="ctr" fontAlgn="ctr"/>
                      <a:r>
                        <a:rPr lang="ru-RU" sz="700" u="none" strike="noStrike">
                          <a:effectLst/>
                        </a:rPr>
                        <a:t>чел. </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4616</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4711</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4822</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4857</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4954</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4999</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5100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5151</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102,1</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103,1</a:t>
                      </a:r>
                      <a:endParaRPr lang="ru-RU" sz="700" b="0" i="0" u="none" strike="noStrike">
                        <a:effectLst/>
                        <a:latin typeface="Times New Roman"/>
                      </a:endParaRPr>
                    </a:p>
                  </a:txBody>
                  <a:tcPr marL="6952" marR="6952" marT="6952" marB="0" anchor="ctr"/>
                </a:tc>
              </a:tr>
              <a:tr h="140835">
                <a:tc>
                  <a:txBody>
                    <a:bodyPr/>
                    <a:lstStyle/>
                    <a:p>
                      <a:pPr algn="l" fontAlgn="ctr"/>
                      <a:r>
                        <a:rPr lang="ru-RU" sz="700" u="none" strike="noStrike">
                          <a:effectLst/>
                        </a:rPr>
                        <a:t>Уровень официальной безработицы</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1,1</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0,6</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0,6</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0,5</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0,5</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0,5</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0,5</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110,0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54,5</a:t>
                      </a:r>
                      <a:endParaRPr lang="ru-RU" sz="700" b="0" i="0" u="none" strike="noStrike">
                        <a:effectLst/>
                        <a:latin typeface="Times New Roman"/>
                      </a:endParaRPr>
                    </a:p>
                  </a:txBody>
                  <a:tcPr marL="6952" marR="6952" marT="6952" marB="0" anchor="ctr"/>
                </a:tc>
              </a:tr>
              <a:tr h="173973">
                <a:tc gridSpan="12">
                  <a:txBody>
                    <a:bodyPr/>
                    <a:lstStyle/>
                    <a:p>
                      <a:pPr algn="ctr" fontAlgn="ctr"/>
                      <a:r>
                        <a:rPr lang="ru-RU" sz="700" u="none" strike="noStrike">
                          <a:effectLst/>
                        </a:rPr>
                        <a:t>Материальное производство</a:t>
                      </a:r>
                      <a:endParaRPr lang="ru-RU" sz="700" b="1" i="1" u="none" strike="noStrike">
                        <a:effectLst/>
                        <a:latin typeface="Times New Roman"/>
                      </a:endParaRPr>
                    </a:p>
                  </a:txBody>
                  <a:tcPr marL="6952" marR="6952" marT="695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30791">
                <a:tc>
                  <a:txBody>
                    <a:bodyPr/>
                    <a:lstStyle/>
                    <a:p>
                      <a:pPr algn="l" fontAlgn="ctr"/>
                      <a:r>
                        <a:rPr lang="ru-RU" sz="700" u="none" strike="noStrike">
                          <a:effectLst/>
                        </a:rPr>
                        <a:t>Объемы производства продукции (работ, услуг) по всем отраслям экономики) </a:t>
                      </a:r>
                      <a:endParaRPr lang="ru-RU" sz="700" b="1" i="1" u="none" strike="noStrike">
                        <a:effectLst/>
                        <a:latin typeface="Times New Roman"/>
                      </a:endParaRPr>
                    </a:p>
                  </a:txBody>
                  <a:tcPr marL="6952" marR="6952" marT="6952" marB="0" anchor="ctr"/>
                </a:tc>
                <a:tc>
                  <a:txBody>
                    <a:bodyPr/>
                    <a:lstStyle/>
                    <a:p>
                      <a:pPr algn="ctr" fontAlgn="ctr"/>
                      <a:r>
                        <a:rPr lang="ru-RU" sz="700" u="none" strike="noStrike">
                          <a:effectLst/>
                        </a:rPr>
                        <a:t>млн.руб.</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104937,63</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124076,98</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131689,16</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133148,51</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139648,33</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143942,68</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148987,36</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157264,27</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118,24</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107,31</a:t>
                      </a:r>
                      <a:endParaRPr lang="ru-RU" sz="700" b="1" i="0" u="none" strike="noStrike">
                        <a:effectLst/>
                        <a:latin typeface="Times New Roman"/>
                      </a:endParaRPr>
                    </a:p>
                  </a:txBody>
                  <a:tcPr marL="6952" marR="6952" marT="6952" marB="0" anchor="ctr"/>
                </a:tc>
              </a:tr>
              <a:tr h="149120">
                <a:tc gridSpan="12">
                  <a:txBody>
                    <a:bodyPr/>
                    <a:lstStyle/>
                    <a:p>
                      <a:pPr algn="ctr" fontAlgn="ctr"/>
                      <a:r>
                        <a:rPr lang="ru-RU" sz="700" u="none" strike="noStrike">
                          <a:effectLst/>
                        </a:rPr>
                        <a:t>             Промышленность</a:t>
                      </a:r>
                      <a:endParaRPr lang="ru-RU" sz="700" b="1" i="1" u="none" strike="noStrike">
                        <a:effectLst/>
                        <a:latin typeface="Times New Roman"/>
                      </a:endParaRPr>
                    </a:p>
                  </a:txBody>
                  <a:tcPr marL="6952" marR="6952" marT="695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80498">
                <a:tc>
                  <a:txBody>
                    <a:bodyPr/>
                    <a:lstStyle/>
                    <a:p>
                      <a:pPr algn="l" fontAlgn="ctr"/>
                      <a:r>
                        <a:rPr lang="ru-RU" sz="700" u="none" strike="noStrike">
                          <a:effectLst/>
                        </a:rPr>
                        <a:t>Объем отгруженных товаров собственного производства, выполненных работ и услуг собственными силами - всего</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млн.руб.</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17631,478</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19817,803</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19996,164</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20650,152</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20815,996</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21521,459</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21919,255</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22786,987</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112,40</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104,20</a:t>
                      </a:r>
                      <a:endParaRPr lang="ru-RU" sz="700" b="1" i="0" u="none" strike="noStrike">
                        <a:effectLst/>
                        <a:latin typeface="Times New Roman"/>
                      </a:endParaRPr>
                    </a:p>
                  </a:txBody>
                  <a:tcPr marL="6952" marR="6952" marT="6952" marB="0" anchor="ctr"/>
                </a:tc>
              </a:tr>
              <a:tr h="240248">
                <a:tc>
                  <a:txBody>
                    <a:bodyPr/>
                    <a:lstStyle/>
                    <a:p>
                      <a:pPr algn="l" fontAlgn="ctr"/>
                      <a:r>
                        <a:rPr lang="ru-RU" sz="700" u="none" strike="noStrike">
                          <a:effectLst/>
                        </a:rPr>
                        <a:t>в  т. ч. по видам экономической деятельности:</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1" i="0" u="none" strike="noStrike">
                        <a:effectLst/>
                        <a:latin typeface="Times New Roman"/>
                      </a:endParaRPr>
                    </a:p>
                  </a:txBody>
                  <a:tcPr marL="6952" marR="6952" marT="6952" marB="0" anchor="ctr"/>
                </a:tc>
              </a:tr>
              <a:tr h="289956">
                <a:tc>
                  <a:txBody>
                    <a:bodyPr/>
                    <a:lstStyle/>
                    <a:p>
                      <a:pPr algn="l" fontAlgn="ctr"/>
                      <a:r>
                        <a:rPr lang="ru-RU" sz="700" u="none" strike="noStrike">
                          <a:effectLst/>
                        </a:rPr>
                        <a:t>Раздел </a:t>
                      </a:r>
                      <a:r>
                        <a:rPr lang="en-US" sz="700" u="none" strike="noStrike">
                          <a:effectLst/>
                        </a:rPr>
                        <a:t>C: </a:t>
                      </a:r>
                      <a:r>
                        <a:rPr lang="ru-RU" sz="700" u="none" strike="noStrike">
                          <a:effectLst/>
                        </a:rPr>
                        <a:t>Обрабатывающие производства</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52" marR="6952" marT="6952" marB="0" anchor="ctr"/>
                </a:tc>
                <a:tc>
                  <a:txBody>
                    <a:bodyPr/>
                    <a:lstStyle/>
                    <a:p>
                      <a:pPr algn="ctr" fontAlgn="ctr"/>
                      <a:r>
                        <a:rPr lang="ru-RU" sz="700" u="none" strike="noStrike">
                          <a:effectLst/>
                        </a:rPr>
                        <a:t>16533,286</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18533,531</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18700,231</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19302,264</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19447,142</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20083,060</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20439,197</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21214,808</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112,10</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dirty="0">
                          <a:effectLst/>
                        </a:rPr>
                        <a:t>104,15</a:t>
                      </a:r>
                      <a:endParaRPr lang="ru-RU" sz="700" b="1" i="0" u="none" strike="noStrike" dirty="0">
                        <a:effectLst/>
                        <a:latin typeface="Times New Roman"/>
                      </a:endParaRPr>
                    </a:p>
                  </a:txBody>
                  <a:tcPr marL="6952" marR="6952" marT="6952" marB="0" anchor="ctr"/>
                </a:tc>
              </a:tr>
            </a:tbl>
          </a:graphicData>
        </a:graphic>
      </p:graphicFrame>
    </p:spTree>
    <p:extLst>
      <p:ext uri="{BB962C8B-B14F-4D97-AF65-F5344CB8AC3E}">
        <p14:creationId xmlns:p14="http://schemas.microsoft.com/office/powerpoint/2010/main" val="3467504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МО «РАЗВИТИЕ ОБРАЗОВАНИЯ»</a:t>
            </a:r>
            <a:br>
              <a:rPr lang="ru-RU" sz="1200" dirty="0"/>
            </a:br>
            <a:r>
              <a:rPr lang="ru-RU" sz="1200" dirty="0"/>
              <a:t>СРОК РЕАЛИЗАЦИИ :2023-2028 ГОДЫ</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138024116"/>
              </p:ext>
            </p:extLst>
          </p:nvPr>
        </p:nvGraphicFramePr>
        <p:xfrm>
          <a:off x="6559502" y="380739"/>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a:t>2021 год (факт)</a:t>
                      </a:r>
                    </a:p>
                  </a:txBody>
                  <a:tcPr/>
                </a:tc>
                <a:tc>
                  <a:txBody>
                    <a:bodyPr/>
                    <a:lstStyle/>
                    <a:p>
                      <a:r>
                        <a:rPr lang="ru-RU" sz="1200" dirty="0" smtClean="0"/>
                        <a:t>1 285 845,0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a:t>2022 год (план)</a:t>
                      </a:r>
                    </a:p>
                  </a:txBody>
                  <a:tcPr/>
                </a:tc>
                <a:tc>
                  <a:txBody>
                    <a:bodyPr/>
                    <a:lstStyle/>
                    <a:p>
                      <a:r>
                        <a:rPr lang="ru-RU" sz="1200" dirty="0" smtClean="0"/>
                        <a:t>2 005 992,0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smtClean="0"/>
                        <a:t>4 020 244,0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smtClean="0"/>
                        <a:t>1 467 712,0</a:t>
                      </a:r>
                      <a:endParaRPr lang="ru-RU" sz="1200" dirty="0"/>
                    </a:p>
                  </a:txBody>
                  <a:tcPr/>
                </a:tc>
                <a:extLst>
                  <a:ext uri="{0D108BD9-81ED-4DB2-BD59-A6C34878D82A}">
                    <a16:rowId xmlns="" xmlns:a16="http://schemas.microsoft.com/office/drawing/2014/main" val="10004"/>
                  </a:ext>
                </a:extLst>
              </a:tr>
              <a:tr h="346837">
                <a:tc>
                  <a:txBody>
                    <a:bodyPr/>
                    <a:lstStyle/>
                    <a:p>
                      <a:r>
                        <a:rPr lang="ru-RU" sz="1200" dirty="0"/>
                        <a:t>2025 год</a:t>
                      </a:r>
                    </a:p>
                  </a:txBody>
                  <a:tcPr/>
                </a:tc>
                <a:tc>
                  <a:txBody>
                    <a:bodyPr/>
                    <a:lstStyle/>
                    <a:p>
                      <a:r>
                        <a:rPr lang="ru-RU" sz="1200" dirty="0" smtClean="0"/>
                        <a:t>1 565 383,0</a:t>
                      </a:r>
                      <a:endParaRPr lang="ru-RU" sz="12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0" y="764704"/>
            <a:ext cx="6516216" cy="1742066"/>
          </a:xfrm>
          <a:prstGeom prst="rect">
            <a:avLst/>
          </a:prstGeom>
        </p:spPr>
        <p:txBody>
          <a:bodyPr>
            <a:normAutofit fontScale="92500"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обеспечение доступности и высокого качества образования в </a:t>
            </a:r>
            <a:r>
              <a:rPr lang="ru-RU" sz="1200" dirty="0" err="1"/>
              <a:t>Тахтамукайском</a:t>
            </a:r>
            <a:r>
              <a:rPr lang="ru-RU" sz="1200" dirty="0"/>
              <a:t> районе для всех детей, имеющих право получения дошкольного, общего и среднего образования; выявление и поддержка талантливых детей и молодежи; создание новых мест в общеобразовательных учреждениях в соответствии с прогнозируемой потребностью и современными условиями обучения и т.д.</a:t>
            </a:r>
            <a:endParaRPr lang="ru-RU" sz="1200" b="1" dirty="0"/>
          </a:p>
          <a:p>
            <a:pPr fontAlgn="auto"/>
            <a:r>
              <a:rPr lang="ru-RU" sz="1200" b="1" dirty="0"/>
              <a:t>ЗАДАЧИ: </a:t>
            </a:r>
            <a:r>
              <a:rPr lang="ru-RU" sz="1200" dirty="0"/>
              <a:t>модернизация дошкольного образования, создание условий для полного удовлетворения потребностей населения в данной услуге; обеспечение доступности всех видов образования для детей с ограниченными возможностями здоровья; обеспечение односменного режима обучения в 1-11 классах общеобразовательных учреждений, поэтапный перевод обучающихся в новые здания общеобразовательных учреждений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564343830"/>
              </p:ext>
            </p:extLst>
          </p:nvPr>
        </p:nvGraphicFramePr>
        <p:xfrm>
          <a:off x="1" y="2636912"/>
          <a:ext cx="9143998" cy="4039490"/>
        </p:xfrm>
        <a:graphic>
          <a:graphicData uri="http://schemas.openxmlformats.org/drawingml/2006/table">
            <a:tbl>
              <a:tblPr firstRow="1" bandRow="1">
                <a:tableStyleId>{5C22544A-7EE6-4342-B048-85BDC9FD1C3A}</a:tableStyleId>
              </a:tblPr>
              <a:tblGrid>
                <a:gridCol w="4406997">
                  <a:extLst>
                    <a:ext uri="{9D8B030D-6E8A-4147-A177-3AD203B41FA5}">
                      <a16:colId xmlns="" xmlns:a16="http://schemas.microsoft.com/office/drawing/2014/main" val="20000"/>
                    </a:ext>
                  </a:extLst>
                </a:gridCol>
                <a:gridCol w="1028299">
                  <a:extLst>
                    <a:ext uri="{9D8B030D-6E8A-4147-A177-3AD203B41FA5}">
                      <a16:colId xmlns="" xmlns:a16="http://schemas.microsoft.com/office/drawing/2014/main" val="20001"/>
                    </a:ext>
                  </a:extLst>
                </a:gridCol>
                <a:gridCol w="1028299">
                  <a:extLst>
                    <a:ext uri="{9D8B030D-6E8A-4147-A177-3AD203B41FA5}">
                      <a16:colId xmlns="" xmlns:a16="http://schemas.microsoft.com/office/drawing/2014/main" val="20002"/>
                    </a:ext>
                  </a:extLst>
                </a:gridCol>
                <a:gridCol w="881399">
                  <a:extLst>
                    <a:ext uri="{9D8B030D-6E8A-4147-A177-3AD203B41FA5}">
                      <a16:colId xmlns="" xmlns:a16="http://schemas.microsoft.com/office/drawing/2014/main" val="20003"/>
                    </a:ext>
                  </a:extLst>
                </a:gridCol>
                <a:gridCol w="954849">
                  <a:extLst>
                    <a:ext uri="{9D8B030D-6E8A-4147-A177-3AD203B41FA5}">
                      <a16:colId xmlns="" xmlns:a16="http://schemas.microsoft.com/office/drawing/2014/main" val="20004"/>
                    </a:ext>
                  </a:extLst>
                </a:gridCol>
                <a:gridCol w="844155">
                  <a:extLst>
                    <a:ext uri="{9D8B030D-6E8A-4147-A177-3AD203B41FA5}">
                      <a16:colId xmlns="" xmlns:a16="http://schemas.microsoft.com/office/drawing/2014/main" val="20005"/>
                    </a:ext>
                  </a:extLst>
                </a:gridCol>
              </a:tblGrid>
              <a:tr h="616674">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 год</a:t>
                      </a:r>
                    </a:p>
                  </a:txBody>
                  <a:tcPr/>
                </a:tc>
                <a:tc>
                  <a:txBody>
                    <a:bodyPr/>
                    <a:lstStyle/>
                    <a:p>
                      <a:pPr algn="ctr"/>
                      <a:r>
                        <a:rPr lang="ru-RU" sz="1400" dirty="0"/>
                        <a:t>2025 год</a:t>
                      </a:r>
                    </a:p>
                  </a:txBody>
                  <a:tcPr/>
                </a:tc>
                <a:extLst>
                  <a:ext uri="{0D108BD9-81ED-4DB2-BD59-A6C34878D82A}">
                    <a16:rowId xmlns="" xmlns:a16="http://schemas.microsoft.com/office/drawing/2014/main" val="10000"/>
                  </a:ext>
                </a:extLst>
              </a:tr>
              <a:tr h="539590">
                <a:tc>
                  <a:txBody>
                    <a:bodyPr/>
                    <a:lstStyle/>
                    <a:p>
                      <a:r>
                        <a:rPr lang="ru-RU" sz="1100" dirty="0"/>
                        <a:t>Уровень удовлетворенности населения качеством предоставляемых услуг в сфере образования, %</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extLst>
                  <a:ext uri="{0D108BD9-81ED-4DB2-BD59-A6C34878D82A}">
                    <a16:rowId xmlns="" xmlns:a16="http://schemas.microsoft.com/office/drawing/2014/main" val="10001"/>
                  </a:ext>
                </a:extLst>
              </a:tr>
              <a:tr h="643936">
                <a:tc>
                  <a:txBody>
                    <a:bodyPr/>
                    <a:lstStyle/>
                    <a:p>
                      <a:r>
                        <a:rPr lang="ru-RU" sz="1100" dirty="0"/>
                        <a:t>Отношение</a:t>
                      </a:r>
                      <a:r>
                        <a:rPr lang="ru-RU" sz="1100" baseline="0" dirty="0"/>
                        <a:t> численности детей  3-7 лет, которым  предоставлена возможность получать услуги дошкольного  образования, к численности детей в возрасте</a:t>
                      </a:r>
                      <a:endParaRPr lang="ru-RU" sz="1100" dirty="0"/>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extLst>
                  <a:ext uri="{0D108BD9-81ED-4DB2-BD59-A6C34878D82A}">
                    <a16:rowId xmlns="" xmlns:a16="http://schemas.microsoft.com/office/drawing/2014/main" val="10002"/>
                  </a:ext>
                </a:extLst>
              </a:tr>
              <a:tr h="792088">
                <a:tc>
                  <a:txBody>
                    <a:bodyPr/>
                    <a:lstStyle/>
                    <a:p>
                      <a:r>
                        <a:rPr lang="ru-RU" sz="1100" dirty="0"/>
                        <a:t>Удельный вес численности дошкольников, обучающихся по</a:t>
                      </a:r>
                      <a:r>
                        <a:rPr lang="ru-RU" sz="1100" baseline="0" dirty="0"/>
                        <a:t> образовательным программам дошкольного  образования, в общем числе дошкольников, обучающихся по образовательным программам дошкольного образования, %</a:t>
                      </a:r>
                      <a:endParaRPr lang="ru-RU" sz="1100" dirty="0"/>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extLst>
                  <a:ext uri="{0D108BD9-81ED-4DB2-BD59-A6C34878D82A}">
                    <a16:rowId xmlns="" xmlns:a16="http://schemas.microsoft.com/office/drawing/2014/main" val="10003"/>
                  </a:ext>
                </a:extLst>
              </a:tr>
              <a:tr h="539590">
                <a:tc>
                  <a:txBody>
                    <a:bodyPr/>
                    <a:lstStyle/>
                    <a:p>
                      <a:r>
                        <a:rPr lang="ru-RU" sz="1100" dirty="0"/>
                        <a:t>Охват детей в возрасте 5-18 лет программами дополнительного образования (удельный</a:t>
                      </a:r>
                      <a:r>
                        <a:rPr lang="ru-RU" sz="1100" baseline="0" dirty="0"/>
                        <a:t> вес численности детей, получающих услуги дополнительного образования, в общей численности детей в возрасте 5-18 лет)</a:t>
                      </a:r>
                      <a:endParaRPr lang="ru-RU" sz="1100" dirty="0"/>
                    </a:p>
                  </a:txBody>
                  <a:tcPr/>
                </a:tc>
                <a:tc>
                  <a:txBody>
                    <a:bodyPr/>
                    <a:lstStyle/>
                    <a:p>
                      <a:r>
                        <a:rPr lang="ru-RU" sz="1200" dirty="0"/>
                        <a:t>30</a:t>
                      </a:r>
                    </a:p>
                  </a:txBody>
                  <a:tcPr/>
                </a:tc>
                <a:tc>
                  <a:txBody>
                    <a:bodyPr/>
                    <a:lstStyle/>
                    <a:p>
                      <a:r>
                        <a:rPr lang="ru-RU" sz="1200" dirty="0"/>
                        <a:t>30</a:t>
                      </a:r>
                    </a:p>
                  </a:txBody>
                  <a:tcPr/>
                </a:tc>
                <a:tc>
                  <a:txBody>
                    <a:bodyPr/>
                    <a:lstStyle/>
                    <a:p>
                      <a:r>
                        <a:rPr lang="ru-RU" sz="1200" dirty="0"/>
                        <a:t>30</a:t>
                      </a:r>
                    </a:p>
                  </a:txBody>
                  <a:tcPr/>
                </a:tc>
                <a:tc>
                  <a:txBody>
                    <a:bodyPr/>
                    <a:lstStyle/>
                    <a:p>
                      <a:r>
                        <a:rPr lang="ru-RU" sz="1200" dirty="0"/>
                        <a:t>30</a:t>
                      </a:r>
                    </a:p>
                  </a:txBody>
                  <a:tcPr/>
                </a:tc>
                <a:tc>
                  <a:txBody>
                    <a:bodyPr/>
                    <a:lstStyle/>
                    <a:p>
                      <a:r>
                        <a:rPr lang="ru-RU" sz="1200" dirty="0"/>
                        <a:t>30</a:t>
                      </a:r>
                    </a:p>
                  </a:txBody>
                  <a:tcPr/>
                </a:tc>
                <a:extLst>
                  <a:ext uri="{0D108BD9-81ED-4DB2-BD59-A6C34878D82A}">
                    <a16:rowId xmlns="" xmlns:a16="http://schemas.microsoft.com/office/drawing/2014/main" val="10004"/>
                  </a:ext>
                </a:extLst>
              </a:tr>
              <a:tr h="685202">
                <a:tc>
                  <a:txBody>
                    <a:bodyPr/>
                    <a:lstStyle/>
                    <a:p>
                      <a:r>
                        <a:rPr lang="ru-RU" sz="1100" dirty="0"/>
                        <a:t>Число новых мест в общеобразовательных учреждениях </a:t>
                      </a:r>
                      <a:r>
                        <a:rPr lang="ru-RU" sz="1100" dirty="0" err="1"/>
                        <a:t>Тахтамукайского</a:t>
                      </a:r>
                      <a:r>
                        <a:rPr lang="ru-RU" sz="1100" dirty="0"/>
                        <a:t> района, в том числе введенных за счет строительства (выкупа) новых зданий</a:t>
                      </a:r>
                    </a:p>
                  </a:txBody>
                  <a:tcPr/>
                </a:tc>
                <a:tc>
                  <a:txBody>
                    <a:bodyPr/>
                    <a:lstStyle/>
                    <a:p>
                      <a:r>
                        <a:rPr lang="ru-RU" sz="1200" dirty="0"/>
                        <a:t>1100</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769392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«ФОРМИРОВАНИЕ СОВРЕМЕННОЙ ГОРОДСКОЙ СРЕДЫ В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303166614"/>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a:t>2021</a:t>
                      </a:r>
                      <a:r>
                        <a:rPr lang="ru-RU" sz="1200" baseline="0" dirty="0"/>
                        <a:t> год (факт)</a:t>
                      </a:r>
                      <a:endParaRPr lang="ru-RU" sz="1200" dirty="0"/>
                    </a:p>
                  </a:txBody>
                  <a:tcPr/>
                </a:tc>
                <a:tc>
                  <a:txBody>
                    <a:bodyPr/>
                    <a:lstStyle/>
                    <a:p>
                      <a:r>
                        <a:rPr lang="ru-RU" sz="1200" baseline="0" dirty="0" smtClean="0"/>
                        <a:t>15 152,0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a:t>2022</a:t>
                      </a:r>
                      <a:r>
                        <a:rPr lang="ru-RU" sz="1200" baseline="0" dirty="0"/>
                        <a:t> </a:t>
                      </a:r>
                      <a:r>
                        <a:rPr lang="ru-RU" sz="1200" dirty="0"/>
                        <a:t>год (план)</a:t>
                      </a:r>
                    </a:p>
                  </a:txBody>
                  <a:tcPr/>
                </a:tc>
                <a:tc>
                  <a:txBody>
                    <a:bodyPr/>
                    <a:lstStyle/>
                    <a:p>
                      <a:r>
                        <a:rPr lang="ru-RU" sz="1200" baseline="0" dirty="0" smtClean="0"/>
                        <a:t>62 586,0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a:t>2023 год</a:t>
                      </a:r>
                    </a:p>
                  </a:txBody>
                  <a:tcPr/>
                </a:tc>
                <a:tc>
                  <a:txBody>
                    <a:bodyPr/>
                    <a:lstStyle/>
                    <a:p>
                      <a:r>
                        <a:rPr lang="ru-RU" sz="1200" dirty="0" smtClean="0"/>
                        <a:t>15 202,0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a:t>2024 год</a:t>
                      </a:r>
                    </a:p>
                  </a:txBody>
                  <a:tcPr/>
                </a:tc>
                <a:tc>
                  <a:txBody>
                    <a:bodyPr/>
                    <a:lstStyle/>
                    <a:p>
                      <a:r>
                        <a:rPr lang="ru-RU" sz="1200" baseline="0" dirty="0" smtClean="0"/>
                        <a:t>18 232,0</a:t>
                      </a:r>
                      <a:endParaRPr lang="ru-RU" sz="1200" dirty="0"/>
                    </a:p>
                  </a:txBody>
                  <a:tcPr/>
                </a:tc>
                <a:extLst>
                  <a:ext uri="{0D108BD9-81ED-4DB2-BD59-A6C34878D82A}">
                    <a16:rowId xmlns="" xmlns:a16="http://schemas.microsoft.com/office/drawing/2014/main" val="10004"/>
                  </a:ext>
                </a:extLst>
              </a:tr>
              <a:tr h="346837">
                <a:tc>
                  <a:txBody>
                    <a:bodyPr/>
                    <a:lstStyle/>
                    <a:p>
                      <a:r>
                        <a:rPr lang="ru-RU" sz="1200" dirty="0"/>
                        <a:t>2025 год</a:t>
                      </a:r>
                    </a:p>
                  </a:txBody>
                  <a:tcPr/>
                </a:tc>
                <a:tc>
                  <a:txBody>
                    <a:bodyPr/>
                    <a:lstStyle/>
                    <a:p>
                      <a:r>
                        <a:rPr lang="ru-RU" sz="1200" dirty="0" smtClean="0"/>
                        <a:t>50,0</a:t>
                      </a:r>
                      <a:endParaRPr lang="ru-RU" sz="12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0" y="764704"/>
            <a:ext cx="6516216"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формирование условий для обеспечения равного доступа инвалидов к объектам и услугам в сфере образования.</a:t>
            </a:r>
            <a:endParaRPr lang="ru-RU" sz="1200" b="1" dirty="0"/>
          </a:p>
          <a:p>
            <a:pPr fontAlgn="auto"/>
            <a:r>
              <a:rPr lang="ru-RU" sz="1200" b="1" dirty="0"/>
              <a:t>ЗАДАЧИ: </a:t>
            </a:r>
            <a:r>
              <a:rPr lang="ru-RU" sz="1200" dirty="0"/>
              <a:t>повышение уровня доступности  образовательных объектов и услуг в сфере образования для инвалидов и других маломобильных групп населения.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632828585"/>
              </p:ext>
            </p:extLst>
          </p:nvPr>
        </p:nvGraphicFramePr>
        <p:xfrm>
          <a:off x="684651" y="3429000"/>
          <a:ext cx="8135820" cy="2306538"/>
        </p:xfrm>
        <a:graphic>
          <a:graphicData uri="http://schemas.openxmlformats.org/drawingml/2006/table">
            <a:tbl>
              <a:tblPr firstRow="1" bandRow="1">
                <a:tableStyleId>{5C22544A-7EE6-4342-B048-85BDC9FD1C3A}</a:tableStyleId>
              </a:tblPr>
              <a:tblGrid>
                <a:gridCol w="3035523">
                  <a:extLst>
                    <a:ext uri="{9D8B030D-6E8A-4147-A177-3AD203B41FA5}">
                      <a16:colId xmlns="" xmlns:a16="http://schemas.microsoft.com/office/drawing/2014/main" val="20000"/>
                    </a:ext>
                  </a:extLst>
                </a:gridCol>
                <a:gridCol w="876639">
                  <a:extLst>
                    <a:ext uri="{9D8B030D-6E8A-4147-A177-3AD203B41FA5}">
                      <a16:colId xmlns="" xmlns:a16="http://schemas.microsoft.com/office/drawing/2014/main" val="20001"/>
                    </a:ext>
                  </a:extLst>
                </a:gridCol>
                <a:gridCol w="869577">
                  <a:extLst>
                    <a:ext uri="{9D8B030D-6E8A-4147-A177-3AD203B41FA5}">
                      <a16:colId xmlns="" xmlns:a16="http://schemas.microsoft.com/office/drawing/2014/main" val="20002"/>
                    </a:ext>
                  </a:extLst>
                </a:gridCol>
                <a:gridCol w="1118027">
                  <a:extLst>
                    <a:ext uri="{9D8B030D-6E8A-4147-A177-3AD203B41FA5}">
                      <a16:colId xmlns="" xmlns:a16="http://schemas.microsoft.com/office/drawing/2014/main" val="20003"/>
                    </a:ext>
                  </a:extLst>
                </a:gridCol>
                <a:gridCol w="1118027">
                  <a:extLst>
                    <a:ext uri="{9D8B030D-6E8A-4147-A177-3AD203B41FA5}">
                      <a16:colId xmlns="" xmlns:a16="http://schemas.microsoft.com/office/drawing/2014/main" val="20004"/>
                    </a:ext>
                  </a:extLst>
                </a:gridCol>
                <a:gridCol w="1118027">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a:t>
                      </a:r>
                    </a:p>
                    <a:p>
                      <a:pPr algn="ctr"/>
                      <a:r>
                        <a:rPr lang="ru-RU" sz="1400" dirty="0"/>
                        <a:t>(план)</a:t>
                      </a:r>
                    </a:p>
                  </a:txBody>
                  <a:tcPr/>
                </a:tc>
                <a:tc>
                  <a:txBody>
                    <a:bodyPr/>
                    <a:lstStyle/>
                    <a:p>
                      <a:pPr algn="ctr"/>
                      <a:r>
                        <a:rPr lang="ru-RU" sz="1400" dirty="0"/>
                        <a:t>2023 год</a:t>
                      </a:r>
                    </a:p>
                    <a:p>
                      <a:pPr algn="ctr"/>
                      <a:endParaRPr lang="ru-RU" sz="1400" dirty="0"/>
                    </a:p>
                  </a:txBody>
                  <a:tcPr/>
                </a:tc>
                <a:tc>
                  <a:txBody>
                    <a:bodyPr/>
                    <a:lstStyle/>
                    <a:p>
                      <a:pPr algn="ctr"/>
                      <a:r>
                        <a:rPr lang="ru-RU" sz="1400" dirty="0"/>
                        <a:t>2024 год</a:t>
                      </a:r>
                    </a:p>
                    <a:p>
                      <a:pPr algn="ctr"/>
                      <a:endParaRPr lang="ru-RU" sz="1400" dirty="0"/>
                    </a:p>
                  </a:txBody>
                  <a:tcPr/>
                </a:tc>
                <a:tc>
                  <a:txBody>
                    <a:bodyPr/>
                    <a:lstStyle/>
                    <a:p>
                      <a:pPr algn="ctr"/>
                      <a:r>
                        <a:rPr lang="ru-RU" sz="1400" dirty="0"/>
                        <a:t>2025</a:t>
                      </a:r>
                      <a:r>
                        <a:rPr lang="ru-RU" sz="1400" baseline="0" dirty="0"/>
                        <a:t> </a:t>
                      </a:r>
                      <a:r>
                        <a:rPr lang="ru-RU" sz="1400" dirty="0"/>
                        <a:t>год</a:t>
                      </a:r>
                    </a:p>
                  </a:txBody>
                  <a:tcPr/>
                </a:tc>
                <a:extLst>
                  <a:ext uri="{0D108BD9-81ED-4DB2-BD59-A6C34878D82A}">
                    <a16:rowId xmlns="" xmlns:a16="http://schemas.microsoft.com/office/drawing/2014/main" val="10000"/>
                  </a:ext>
                </a:extLst>
              </a:tr>
              <a:tr h="721221">
                <a:tc>
                  <a:txBody>
                    <a:bodyPr/>
                    <a:lstStyle/>
                    <a:p>
                      <a:r>
                        <a:rPr lang="ru-RU" sz="1100" dirty="0" smtClean="0"/>
                        <a:t>Количество благоустроенных дворовых территорий</a:t>
                      </a:r>
                      <a:endParaRPr lang="ru-RU" sz="1100" dirty="0"/>
                    </a:p>
                  </a:txBody>
                  <a:tcPr/>
                </a:tc>
                <a:tc>
                  <a:txBody>
                    <a:bodyPr/>
                    <a:lstStyle/>
                    <a:p>
                      <a:r>
                        <a:rPr lang="ru-RU" sz="1200" dirty="0"/>
                        <a:t>-</a:t>
                      </a:r>
                    </a:p>
                  </a:txBody>
                  <a:tcPr/>
                </a:tc>
                <a:tc>
                  <a:txBody>
                    <a:bodyPr/>
                    <a:lstStyle/>
                    <a:p>
                      <a:r>
                        <a:rPr lang="ru-RU" sz="1200" dirty="0"/>
                        <a:t>-</a:t>
                      </a:r>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extLst>
                  <a:ext uri="{0D108BD9-81ED-4DB2-BD59-A6C34878D82A}">
                    <a16:rowId xmlns="" xmlns:a16="http://schemas.microsoft.com/office/drawing/2014/main" val="10001"/>
                  </a:ext>
                </a:extLst>
              </a:tr>
              <a:tr h="721221">
                <a:tc>
                  <a:txBody>
                    <a:bodyPr/>
                    <a:lstStyle/>
                    <a:p>
                      <a:r>
                        <a:rPr lang="ru-RU" sz="1100" dirty="0" smtClean="0"/>
                        <a:t>Доля благоустроенных дворовых территорий от об  в общем количестве</a:t>
                      </a:r>
                    </a:p>
                    <a:p>
                      <a:endParaRPr lang="ru-RU" sz="11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10</a:t>
                      </a:r>
                      <a:endParaRPr lang="ru-RU" sz="1200" dirty="0"/>
                    </a:p>
                  </a:txBody>
                  <a:tcPr/>
                </a:tc>
                <a:tc>
                  <a:txBody>
                    <a:bodyPr/>
                    <a:lstStyle/>
                    <a:p>
                      <a:r>
                        <a:rPr lang="ru-RU" sz="1200" dirty="0" smtClean="0"/>
                        <a:t>15</a:t>
                      </a:r>
                      <a:endParaRPr lang="ru-RU" sz="1200" dirty="0"/>
                    </a:p>
                  </a:txBody>
                  <a:tcPr/>
                </a:tc>
                <a:tc>
                  <a:txBody>
                    <a:bodyPr/>
                    <a:lstStyle/>
                    <a:p>
                      <a:r>
                        <a:rPr lang="ru-RU" sz="1200" dirty="0" smtClean="0"/>
                        <a:t>20</a:t>
                      </a:r>
                      <a:endParaRPr lang="ru-RU" sz="1200" dirty="0"/>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873618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ПРОГРАММА </a:t>
            </a:r>
            <a:r>
              <a:rPr lang="ru-RU" sz="1200" dirty="0"/>
              <a:t>«ПОДДЕРЖКА И РАЗВИТИЕ ПЕЧАТНОГО СРЕДСТВА МАССОВОЙ ИНФОРМАЦИИ МО «ТАХТАМУКАЙСКИЙ РАЙОН» МБУ «РЕДАКЦИЯ ГАЗЕТЫ «СОГЛАСИЕ»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729838629"/>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a:t>2021 год (факт)</a:t>
                      </a:r>
                    </a:p>
                  </a:txBody>
                  <a:tcPr/>
                </a:tc>
                <a:tc>
                  <a:txBody>
                    <a:bodyPr/>
                    <a:lstStyle/>
                    <a:p>
                      <a:r>
                        <a:rPr lang="ru-RU" sz="1200" dirty="0" smtClean="0"/>
                        <a:t>4 429,0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a:t>2022 год (план)</a:t>
                      </a:r>
                    </a:p>
                  </a:txBody>
                  <a:tcPr/>
                </a:tc>
                <a:tc>
                  <a:txBody>
                    <a:bodyPr/>
                    <a:lstStyle/>
                    <a:p>
                      <a:r>
                        <a:rPr lang="ru-RU" sz="1200" baseline="0" dirty="0" smtClean="0"/>
                        <a:t>5 606,0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6 </a:t>
                      </a:r>
                      <a:r>
                        <a:rPr lang="ru-RU" sz="1200" dirty="0" smtClean="0"/>
                        <a:t>333,0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6</a:t>
                      </a:r>
                      <a:r>
                        <a:rPr lang="ru-RU" sz="1200" baseline="0" dirty="0"/>
                        <a:t> 293</a:t>
                      </a:r>
                      <a:r>
                        <a:rPr lang="ru-RU" sz="1200" dirty="0"/>
                        <a:t>,0</a:t>
                      </a:r>
                    </a:p>
                  </a:txBody>
                  <a:tcPr/>
                </a:tc>
                <a:extLst>
                  <a:ext uri="{0D108BD9-81ED-4DB2-BD59-A6C34878D82A}">
                    <a16:rowId xmlns="" xmlns:a16="http://schemas.microsoft.com/office/drawing/2014/main" val="10004"/>
                  </a:ext>
                </a:extLst>
              </a:tr>
              <a:tr h="346837">
                <a:tc>
                  <a:txBody>
                    <a:bodyPr/>
                    <a:lstStyle/>
                    <a:p>
                      <a:r>
                        <a:rPr lang="ru-RU" sz="1200" dirty="0"/>
                        <a:t>2025 год</a:t>
                      </a:r>
                    </a:p>
                  </a:txBody>
                  <a:tcPr/>
                </a:tc>
                <a:tc>
                  <a:txBody>
                    <a:bodyPr/>
                    <a:lstStyle/>
                    <a:p>
                      <a:r>
                        <a:rPr lang="ru-RU" sz="1200" dirty="0"/>
                        <a:t>6 545,0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99592" y="1340768"/>
            <a:ext cx="5616624" cy="208823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a:t>
            </a:r>
            <a:r>
              <a:rPr lang="ru-RU" sz="1200" dirty="0"/>
              <a:t> обеспечение оперативного освещения в газете важнейших общественно-политических, социально-культурных событий в </a:t>
            </a:r>
            <a:r>
              <a:rPr lang="ru-RU" sz="1200" dirty="0" err="1"/>
              <a:t>Тахтамукайском</a:t>
            </a:r>
            <a:r>
              <a:rPr lang="ru-RU" sz="1200" dirty="0"/>
              <a:t> районе, деятельности органов представительной и исполнительной властей района.</a:t>
            </a:r>
            <a:r>
              <a:rPr lang="ru-RU" sz="1200" b="1" dirty="0"/>
              <a:t> </a:t>
            </a:r>
          </a:p>
          <a:p>
            <a:pPr fontAlgn="auto"/>
            <a:r>
              <a:rPr lang="ru-RU" sz="1200" b="1" dirty="0"/>
              <a:t>ЗАДАЧИ: </a:t>
            </a:r>
            <a:r>
              <a:rPr lang="ru-RU" sz="1200" dirty="0"/>
              <a:t>повышение качества издания газеты, сохранение тиража и доступного для населения района уровня цены.</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581825684"/>
              </p:ext>
            </p:extLst>
          </p:nvPr>
        </p:nvGraphicFramePr>
        <p:xfrm>
          <a:off x="684651" y="3429000"/>
          <a:ext cx="7702690" cy="1585317"/>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 год</a:t>
                      </a:r>
                    </a:p>
                  </a:txBody>
                  <a:tcPr/>
                </a:tc>
                <a:tc>
                  <a:txBody>
                    <a:bodyPr/>
                    <a:lstStyle/>
                    <a:p>
                      <a:pPr algn="ctr"/>
                      <a:r>
                        <a:rPr lang="ru-RU" sz="1400" dirty="0"/>
                        <a:t>2025 год</a:t>
                      </a:r>
                    </a:p>
                  </a:txBody>
                  <a:tcPr/>
                </a:tc>
                <a:extLst>
                  <a:ext uri="{0D108BD9-81ED-4DB2-BD59-A6C34878D82A}">
                    <a16:rowId xmlns="" xmlns:a16="http://schemas.microsoft.com/office/drawing/2014/main" val="10000"/>
                  </a:ext>
                </a:extLst>
              </a:tr>
              <a:tr h="721221">
                <a:tc>
                  <a:txBody>
                    <a:bodyPr/>
                    <a:lstStyle/>
                    <a:p>
                      <a:r>
                        <a:rPr lang="ru-RU" sz="1100" dirty="0"/>
                        <a:t>Еженедельный тираж газеты</a:t>
                      </a:r>
                    </a:p>
                  </a:txBody>
                  <a:tcPr/>
                </a:tc>
                <a:tc>
                  <a:txBody>
                    <a:bodyPr/>
                    <a:lstStyle/>
                    <a:p>
                      <a:r>
                        <a:rPr lang="ru-RU" sz="1200" dirty="0"/>
                        <a:t>1014</a:t>
                      </a:r>
                    </a:p>
                  </a:txBody>
                  <a:tcPr/>
                </a:tc>
                <a:tc>
                  <a:txBody>
                    <a:bodyPr/>
                    <a:lstStyle/>
                    <a:p>
                      <a:r>
                        <a:rPr lang="ru-RU" sz="1200" dirty="0"/>
                        <a:t>1500</a:t>
                      </a:r>
                    </a:p>
                  </a:txBody>
                  <a:tcPr/>
                </a:tc>
                <a:tc>
                  <a:txBody>
                    <a:bodyPr/>
                    <a:lstStyle/>
                    <a:p>
                      <a:r>
                        <a:rPr lang="ru-RU" sz="1200" dirty="0"/>
                        <a:t>1500</a:t>
                      </a:r>
                    </a:p>
                  </a:txBody>
                  <a:tcPr/>
                </a:tc>
                <a:tc>
                  <a:txBody>
                    <a:bodyPr/>
                    <a:lstStyle/>
                    <a:p>
                      <a:r>
                        <a:rPr lang="ru-RU" sz="1200" dirty="0"/>
                        <a:t>1500</a:t>
                      </a:r>
                    </a:p>
                  </a:txBody>
                  <a:tcPr/>
                </a:tc>
                <a:tc>
                  <a:txBody>
                    <a:bodyPr/>
                    <a:lstStyle/>
                    <a:p>
                      <a:r>
                        <a:rPr lang="ru-RU" sz="1200" dirty="0"/>
                        <a:t>1500</a:t>
                      </a: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873618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«РАЗВИТИЕ  ТЕЛЕВИДЕНИЯ НА ТЕРРИТОРИИ ТАХТАМУКАЙСКОГО РАЙОНА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066504536"/>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a:t>2021 год (факт)</a:t>
                      </a:r>
                    </a:p>
                  </a:txBody>
                  <a:tcPr/>
                </a:tc>
                <a:tc>
                  <a:txBody>
                    <a:bodyPr/>
                    <a:lstStyle/>
                    <a:p>
                      <a:r>
                        <a:rPr lang="ru-RU" sz="1200" dirty="0" smtClean="0"/>
                        <a:t>11 340,0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a:t>2022 год (план)</a:t>
                      </a:r>
                    </a:p>
                  </a:txBody>
                  <a:tcPr/>
                </a:tc>
                <a:tc>
                  <a:txBody>
                    <a:bodyPr/>
                    <a:lstStyle/>
                    <a:p>
                      <a:r>
                        <a:rPr lang="ru-RU" sz="1200" baseline="0" dirty="0" smtClean="0"/>
                        <a:t>12 573,0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smtClean="0"/>
                        <a:t>15 488,0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15 403,0</a:t>
                      </a:r>
                    </a:p>
                  </a:txBody>
                  <a:tcPr/>
                </a:tc>
                <a:extLst>
                  <a:ext uri="{0D108BD9-81ED-4DB2-BD59-A6C34878D82A}">
                    <a16:rowId xmlns="" xmlns:a16="http://schemas.microsoft.com/office/drawing/2014/main" val="10004"/>
                  </a:ext>
                </a:extLst>
              </a:tr>
              <a:tr h="346837">
                <a:tc>
                  <a:txBody>
                    <a:bodyPr/>
                    <a:lstStyle/>
                    <a:p>
                      <a:r>
                        <a:rPr lang="ru-RU" sz="1200" dirty="0"/>
                        <a:t>2025 год</a:t>
                      </a:r>
                    </a:p>
                  </a:txBody>
                  <a:tcPr/>
                </a:tc>
                <a:tc>
                  <a:txBody>
                    <a:bodyPr/>
                    <a:lstStyle/>
                    <a:p>
                      <a:r>
                        <a:rPr lang="ru-RU" sz="1200" dirty="0"/>
                        <a:t>16 020,0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улучшение качества транслируемой на территории района телевизионной продукции за счет модернизации выпускающей аппаратуры, переход на цифровое вещание и т.д.</a:t>
            </a:r>
          </a:p>
          <a:p>
            <a:pPr fontAlgn="auto"/>
            <a:r>
              <a:rPr lang="ru-RU" sz="1200" b="1" dirty="0"/>
              <a:t>ЗАДАЧИ: </a:t>
            </a:r>
            <a:r>
              <a:rPr lang="ru-RU" sz="1200" dirty="0"/>
              <a:t>Повышение оперативности и качества отражения общественного мнения о районе, а также популяризации политики проводимой районной администрацией, создание и накопление электронной информации о развитии района с целью увеличения инвестиционной привлекательности </a:t>
            </a:r>
            <a:r>
              <a:rPr lang="ru-RU" sz="1200" dirty="0" err="1"/>
              <a:t>Тахтамукайского</a:t>
            </a:r>
            <a:r>
              <a:rPr lang="ru-RU" sz="1200" dirty="0"/>
              <a:t> района в экономическом пространстве.</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563456112"/>
              </p:ext>
            </p:extLst>
          </p:nvPr>
        </p:nvGraphicFramePr>
        <p:xfrm>
          <a:off x="684651" y="2924944"/>
          <a:ext cx="7702690" cy="3465385"/>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990110">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2024год</a:t>
                      </a:r>
                    </a:p>
                  </a:txBody>
                  <a:tcPr/>
                </a:tc>
                <a:tc>
                  <a:txBody>
                    <a:bodyPr/>
                    <a:lstStyle/>
                    <a:p>
                      <a:pPr algn="ctr"/>
                      <a:r>
                        <a:rPr lang="ru-RU" sz="1400" dirty="0"/>
                        <a:t>2025</a:t>
                      </a:r>
                    </a:p>
                    <a:p>
                      <a:pPr algn="ctr"/>
                      <a:r>
                        <a:rPr lang="ru-RU" sz="1400" dirty="0"/>
                        <a:t>год</a:t>
                      </a:r>
                    </a:p>
                  </a:txBody>
                  <a:tcPr/>
                </a:tc>
                <a:extLst>
                  <a:ext uri="{0D108BD9-81ED-4DB2-BD59-A6C34878D82A}">
                    <a16:rowId xmlns="" xmlns:a16="http://schemas.microsoft.com/office/drawing/2014/main" val="10000"/>
                  </a:ext>
                </a:extLst>
              </a:tr>
              <a:tr h="412546">
                <a:tc>
                  <a:txBody>
                    <a:bodyPr/>
                    <a:lstStyle/>
                    <a:p>
                      <a:r>
                        <a:rPr lang="ru-RU" sz="1100" dirty="0"/>
                        <a:t>Размещение на сайте </a:t>
                      </a:r>
                      <a:r>
                        <a:rPr lang="ru-RU" sz="1100" dirty="0" err="1"/>
                        <a:t>Рутуб</a:t>
                      </a:r>
                      <a:endParaRPr lang="ru-RU" sz="1100" dirty="0"/>
                    </a:p>
                  </a:txBody>
                  <a:tcPr/>
                </a:tc>
                <a:tc>
                  <a:txBody>
                    <a:bodyPr/>
                    <a:lstStyle/>
                    <a:p>
                      <a:r>
                        <a:rPr lang="ru-RU" sz="1200" dirty="0"/>
                        <a:t>109</a:t>
                      </a:r>
                    </a:p>
                  </a:txBody>
                  <a:tcPr/>
                </a:tc>
                <a:tc>
                  <a:txBody>
                    <a:bodyPr/>
                    <a:lstStyle/>
                    <a:p>
                      <a:r>
                        <a:rPr lang="ru-RU" sz="1200" dirty="0"/>
                        <a:t>345</a:t>
                      </a:r>
                    </a:p>
                  </a:txBody>
                  <a:tcPr/>
                </a:tc>
                <a:tc>
                  <a:txBody>
                    <a:bodyPr/>
                    <a:lstStyle/>
                    <a:p>
                      <a:r>
                        <a:rPr lang="ru-RU" sz="1200" dirty="0"/>
                        <a:t>340</a:t>
                      </a:r>
                    </a:p>
                  </a:txBody>
                  <a:tcPr/>
                </a:tc>
                <a:tc>
                  <a:txBody>
                    <a:bodyPr/>
                    <a:lstStyle/>
                    <a:p>
                      <a:r>
                        <a:rPr lang="ru-RU" sz="1200" dirty="0"/>
                        <a:t>345</a:t>
                      </a:r>
                    </a:p>
                  </a:txBody>
                  <a:tcPr/>
                </a:tc>
                <a:tc>
                  <a:txBody>
                    <a:bodyPr/>
                    <a:lstStyle/>
                    <a:p>
                      <a:r>
                        <a:rPr lang="ru-RU" sz="1200" dirty="0"/>
                        <a:t>345</a:t>
                      </a:r>
                    </a:p>
                  </a:txBody>
                  <a:tcPr/>
                </a:tc>
                <a:extLst>
                  <a:ext uri="{0D108BD9-81ED-4DB2-BD59-A6C34878D82A}">
                    <a16:rowId xmlns="" xmlns:a16="http://schemas.microsoft.com/office/drawing/2014/main" val="10001"/>
                  </a:ext>
                </a:extLst>
              </a:tr>
              <a:tr h="495055">
                <a:tc>
                  <a:txBody>
                    <a:bodyPr/>
                    <a:lstStyle/>
                    <a:p>
                      <a:r>
                        <a:rPr lang="ru-RU" sz="1100" dirty="0"/>
                        <a:t>Размещение на сайте ТМТ</a:t>
                      </a:r>
                    </a:p>
                  </a:txBody>
                  <a:tcPr/>
                </a:tc>
                <a:tc>
                  <a:txBody>
                    <a:bodyPr/>
                    <a:lstStyle/>
                    <a:p>
                      <a:r>
                        <a:rPr lang="ru-RU" sz="1200" dirty="0"/>
                        <a:t>102</a:t>
                      </a:r>
                    </a:p>
                  </a:txBody>
                  <a:tcPr/>
                </a:tc>
                <a:tc>
                  <a:txBody>
                    <a:bodyPr/>
                    <a:lstStyle/>
                    <a:p>
                      <a:r>
                        <a:rPr lang="ru-RU" sz="1200" dirty="0"/>
                        <a:t>90</a:t>
                      </a:r>
                    </a:p>
                  </a:txBody>
                  <a:tcPr/>
                </a:tc>
                <a:tc>
                  <a:txBody>
                    <a:bodyPr/>
                    <a:lstStyle/>
                    <a:p>
                      <a:r>
                        <a:rPr lang="ru-RU" sz="1200" dirty="0"/>
                        <a:t>130</a:t>
                      </a:r>
                    </a:p>
                  </a:txBody>
                  <a:tcPr/>
                </a:tc>
                <a:tc>
                  <a:txBody>
                    <a:bodyPr/>
                    <a:lstStyle/>
                    <a:p>
                      <a:r>
                        <a:rPr lang="ru-RU" sz="1200" dirty="0"/>
                        <a:t>130</a:t>
                      </a:r>
                    </a:p>
                  </a:txBody>
                  <a:tcPr/>
                </a:tc>
                <a:tc>
                  <a:txBody>
                    <a:bodyPr/>
                    <a:lstStyle/>
                    <a:p>
                      <a:r>
                        <a:rPr lang="ru-RU" sz="1200" dirty="0"/>
                        <a:t>130</a:t>
                      </a:r>
                    </a:p>
                  </a:txBody>
                  <a:tcPr/>
                </a:tc>
                <a:extLst>
                  <a:ext uri="{0D108BD9-81ED-4DB2-BD59-A6C34878D82A}">
                    <a16:rowId xmlns="" xmlns:a16="http://schemas.microsoft.com/office/drawing/2014/main" val="10002"/>
                  </a:ext>
                </a:extLst>
              </a:tr>
              <a:tr h="577564">
                <a:tc>
                  <a:txBody>
                    <a:bodyPr/>
                    <a:lstStyle/>
                    <a:p>
                      <a:r>
                        <a:rPr lang="ru-RU" sz="1100" dirty="0"/>
                        <a:t>Размещение на </a:t>
                      </a:r>
                      <a:r>
                        <a:rPr lang="ru-RU" sz="1100" dirty="0" err="1"/>
                        <a:t>Ютуб</a:t>
                      </a:r>
                      <a:r>
                        <a:rPr lang="ru-RU" sz="1100" dirty="0"/>
                        <a:t> канале</a:t>
                      </a:r>
                    </a:p>
                    <a:p>
                      <a:endParaRPr lang="ru-RU" sz="1100" dirty="0"/>
                    </a:p>
                  </a:txBody>
                  <a:tcPr/>
                </a:tc>
                <a:tc>
                  <a:txBody>
                    <a:bodyPr/>
                    <a:lstStyle/>
                    <a:p>
                      <a:r>
                        <a:rPr lang="ru-RU" sz="1200" dirty="0"/>
                        <a:t>102</a:t>
                      </a:r>
                    </a:p>
                  </a:txBody>
                  <a:tcPr/>
                </a:tc>
                <a:tc>
                  <a:txBody>
                    <a:bodyPr/>
                    <a:lstStyle/>
                    <a:p>
                      <a:r>
                        <a:rPr lang="ru-RU" sz="1200" dirty="0"/>
                        <a:t>90</a:t>
                      </a:r>
                    </a:p>
                  </a:txBody>
                  <a:tcPr/>
                </a:tc>
                <a:tc>
                  <a:txBody>
                    <a:bodyPr/>
                    <a:lstStyle/>
                    <a:p>
                      <a:r>
                        <a:rPr lang="ru-RU" sz="1200" dirty="0"/>
                        <a:t>130</a:t>
                      </a:r>
                    </a:p>
                  </a:txBody>
                  <a:tcPr/>
                </a:tc>
                <a:tc>
                  <a:txBody>
                    <a:bodyPr/>
                    <a:lstStyle/>
                    <a:p>
                      <a:r>
                        <a:rPr lang="ru-RU" sz="1200" dirty="0"/>
                        <a:t>130</a:t>
                      </a:r>
                    </a:p>
                  </a:txBody>
                  <a:tcPr/>
                </a:tc>
                <a:tc>
                  <a:txBody>
                    <a:bodyPr/>
                    <a:lstStyle/>
                    <a:p>
                      <a:r>
                        <a:rPr lang="ru-RU" sz="1200" dirty="0"/>
                        <a:t>130</a:t>
                      </a:r>
                    </a:p>
                  </a:txBody>
                  <a:tcPr/>
                </a:tc>
                <a:extLst>
                  <a:ext uri="{0D108BD9-81ED-4DB2-BD59-A6C34878D82A}">
                    <a16:rowId xmlns="" xmlns:a16="http://schemas.microsoft.com/office/drawing/2014/main" val="10003"/>
                  </a:ext>
                </a:extLst>
              </a:tr>
              <a:tr h="495055">
                <a:tc>
                  <a:txBody>
                    <a:bodyPr/>
                    <a:lstStyle/>
                    <a:p>
                      <a:r>
                        <a:rPr lang="ru-RU" sz="1100" dirty="0"/>
                        <a:t>Яндекс дзен</a:t>
                      </a:r>
                    </a:p>
                  </a:txBody>
                  <a:tcPr/>
                </a:tc>
                <a:tc>
                  <a:txBody>
                    <a:bodyPr/>
                    <a:lstStyle/>
                    <a:p>
                      <a:r>
                        <a:rPr lang="ru-RU" sz="1200" dirty="0"/>
                        <a:t>-</a:t>
                      </a:r>
                    </a:p>
                  </a:txBody>
                  <a:tcPr/>
                </a:tc>
                <a:tc>
                  <a:txBody>
                    <a:bodyPr/>
                    <a:lstStyle/>
                    <a:p>
                      <a:r>
                        <a:rPr lang="ru-RU" sz="1200" dirty="0"/>
                        <a:t>200</a:t>
                      </a:r>
                    </a:p>
                  </a:txBody>
                  <a:tcPr/>
                </a:tc>
                <a:tc>
                  <a:txBody>
                    <a:bodyPr/>
                    <a:lstStyle/>
                    <a:p>
                      <a:r>
                        <a:rPr lang="ru-RU" sz="1200" dirty="0"/>
                        <a:t>200</a:t>
                      </a:r>
                    </a:p>
                  </a:txBody>
                  <a:tcPr/>
                </a:tc>
                <a:tc>
                  <a:txBody>
                    <a:bodyPr/>
                    <a:lstStyle/>
                    <a:p>
                      <a:r>
                        <a:rPr lang="ru-RU" sz="1200" dirty="0"/>
                        <a:t>205</a:t>
                      </a:r>
                    </a:p>
                  </a:txBody>
                  <a:tcPr/>
                </a:tc>
                <a:tc>
                  <a:txBody>
                    <a:bodyPr/>
                    <a:lstStyle/>
                    <a:p>
                      <a:r>
                        <a:rPr lang="ru-RU" sz="1200" dirty="0"/>
                        <a:t>210</a:t>
                      </a:r>
                    </a:p>
                  </a:txBody>
                  <a:tcPr/>
                </a:tc>
                <a:extLst>
                  <a:ext uri="{0D108BD9-81ED-4DB2-BD59-A6C34878D82A}">
                    <a16:rowId xmlns="" xmlns:a16="http://schemas.microsoft.com/office/drawing/2014/main" val="10004"/>
                  </a:ext>
                </a:extLst>
              </a:tr>
              <a:tr h="495055">
                <a:tc>
                  <a:txBody>
                    <a:bodyPr/>
                    <a:lstStyle/>
                    <a:p>
                      <a:r>
                        <a:rPr lang="ru-RU" sz="1100" dirty="0"/>
                        <a:t>Размещение</a:t>
                      </a:r>
                      <a:r>
                        <a:rPr lang="ru-RU" sz="1100" baseline="0" dirty="0"/>
                        <a:t> на Телеграмм-канале</a:t>
                      </a:r>
                      <a:endParaRPr lang="ru-RU" sz="1100" dirty="0"/>
                    </a:p>
                  </a:txBody>
                  <a:tcPr/>
                </a:tc>
                <a:tc>
                  <a:txBody>
                    <a:bodyPr/>
                    <a:lstStyle/>
                    <a:p>
                      <a:r>
                        <a:rPr lang="ru-RU" sz="1200" dirty="0"/>
                        <a:t>-</a:t>
                      </a:r>
                    </a:p>
                  </a:txBody>
                  <a:tcPr/>
                </a:tc>
                <a:tc>
                  <a:txBody>
                    <a:bodyPr/>
                    <a:lstStyle/>
                    <a:p>
                      <a:r>
                        <a:rPr lang="ru-RU" sz="1200" dirty="0"/>
                        <a:t>1200</a:t>
                      </a:r>
                    </a:p>
                  </a:txBody>
                  <a:tcPr/>
                </a:tc>
                <a:tc>
                  <a:txBody>
                    <a:bodyPr/>
                    <a:lstStyle/>
                    <a:p>
                      <a:r>
                        <a:rPr lang="ru-RU" sz="1200" dirty="0"/>
                        <a:t>1200</a:t>
                      </a:r>
                    </a:p>
                  </a:txBody>
                  <a:tcPr/>
                </a:tc>
                <a:tc>
                  <a:txBody>
                    <a:bodyPr/>
                    <a:lstStyle/>
                    <a:p>
                      <a:r>
                        <a:rPr lang="ru-RU" sz="1200" dirty="0"/>
                        <a:t>1220</a:t>
                      </a:r>
                    </a:p>
                  </a:txBody>
                  <a:tcPr/>
                </a:tc>
                <a:tc>
                  <a:txBody>
                    <a:bodyPr/>
                    <a:lstStyle/>
                    <a:p>
                      <a:r>
                        <a:rPr lang="ru-RU" sz="1200" dirty="0"/>
                        <a:t>1230</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873618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«УКРЕПЛЕНИЕ ОБЩЕСТВЕННОГО ЗДОРОВЬЯ В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640916986"/>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a:t>2021 год (факт)</a:t>
                      </a:r>
                    </a:p>
                  </a:txBody>
                  <a:tcPr/>
                </a:tc>
                <a:tc>
                  <a:txBody>
                    <a:bodyPr/>
                    <a:lstStyle/>
                    <a:p>
                      <a:r>
                        <a:rPr lang="ru-RU" sz="1200" dirty="0"/>
                        <a:t>,0</a:t>
                      </a:r>
                    </a:p>
                  </a:txBody>
                  <a:tcPr/>
                </a:tc>
                <a:extLst>
                  <a:ext uri="{0D108BD9-81ED-4DB2-BD59-A6C34878D82A}">
                    <a16:rowId xmlns="" xmlns:a16="http://schemas.microsoft.com/office/drawing/2014/main" val="10001"/>
                  </a:ext>
                </a:extLst>
              </a:tr>
              <a:tr h="346837">
                <a:tc>
                  <a:txBody>
                    <a:bodyPr/>
                    <a:lstStyle/>
                    <a:p>
                      <a:r>
                        <a:rPr lang="ru-RU" sz="1200" dirty="0"/>
                        <a:t>2022 год (план)</a:t>
                      </a:r>
                    </a:p>
                  </a:txBody>
                  <a:tcPr/>
                </a:tc>
                <a:tc>
                  <a:txBody>
                    <a:bodyPr/>
                    <a:lstStyle/>
                    <a:p>
                      <a:r>
                        <a:rPr lang="ru-RU" sz="1200" baseline="0" dirty="0"/>
                        <a:t>,0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30,0</a:t>
                      </a:r>
                    </a:p>
                  </a:txBody>
                  <a:tcPr/>
                </a:tc>
                <a:extLst>
                  <a:ext uri="{0D108BD9-81ED-4DB2-BD59-A6C34878D82A}">
                    <a16:rowId xmlns="" xmlns:a16="http://schemas.microsoft.com/office/drawing/2014/main"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30,0</a:t>
                      </a:r>
                    </a:p>
                  </a:txBody>
                  <a:tcPr/>
                </a:tc>
                <a:extLst>
                  <a:ext uri="{0D108BD9-81ED-4DB2-BD59-A6C34878D82A}">
                    <a16:rowId xmlns="" xmlns:a16="http://schemas.microsoft.com/office/drawing/2014/main" val="10004"/>
                  </a:ext>
                </a:extLst>
              </a:tr>
              <a:tr h="346837">
                <a:tc>
                  <a:txBody>
                    <a:bodyPr/>
                    <a:lstStyle/>
                    <a:p>
                      <a:r>
                        <a:rPr lang="ru-RU" sz="1200" dirty="0"/>
                        <a:t>2025 год</a:t>
                      </a:r>
                    </a:p>
                  </a:txBody>
                  <a:tcPr/>
                </a:tc>
                <a:tc>
                  <a:txBody>
                    <a:bodyPr/>
                    <a:lstStyle/>
                    <a:p>
                      <a:r>
                        <a:rPr lang="ru-RU" sz="1200" dirty="0"/>
                        <a:t>30,0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a:t>
            </a:r>
            <a:r>
              <a:rPr lang="ru-RU" sz="1200" b="1" dirty="0" smtClean="0"/>
              <a:t>: </a:t>
            </a:r>
            <a:r>
              <a:rPr lang="ru-RU" sz="1200" dirty="0" smtClean="0"/>
              <a:t>Формирование системы мотивации граждан к здоровому образу жизни (ЗОЖ), включая здоровое питание  и отказ от вредных привычек.</a:t>
            </a:r>
            <a:endParaRPr lang="ru-RU" sz="1200" b="1" dirty="0"/>
          </a:p>
          <a:p>
            <a:pPr fontAlgn="auto"/>
            <a:r>
              <a:rPr lang="ru-RU" sz="1200" b="1" dirty="0"/>
              <a:t>ЗАДАЧИ</a:t>
            </a:r>
            <a:r>
              <a:rPr lang="ru-RU" sz="1200" b="1" dirty="0" smtClean="0"/>
              <a:t>: </a:t>
            </a:r>
            <a:r>
              <a:rPr lang="ru-RU" sz="1200" dirty="0" smtClean="0"/>
              <a:t>Разработка и внедрение корпоративных программ укрепления здоровья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503984823"/>
              </p:ext>
            </p:extLst>
          </p:nvPr>
        </p:nvGraphicFramePr>
        <p:xfrm>
          <a:off x="684651" y="2924944"/>
          <a:ext cx="7702690" cy="3176805"/>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990110">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2024год</a:t>
                      </a:r>
                    </a:p>
                  </a:txBody>
                  <a:tcPr/>
                </a:tc>
                <a:tc>
                  <a:txBody>
                    <a:bodyPr/>
                    <a:lstStyle/>
                    <a:p>
                      <a:pPr algn="ctr"/>
                      <a:r>
                        <a:rPr lang="ru-RU" sz="1400" dirty="0"/>
                        <a:t>2025</a:t>
                      </a:r>
                    </a:p>
                    <a:p>
                      <a:pPr algn="ctr"/>
                      <a:r>
                        <a:rPr lang="ru-RU" sz="1400" dirty="0"/>
                        <a:t>год</a:t>
                      </a:r>
                    </a:p>
                  </a:txBody>
                  <a:tcPr/>
                </a:tc>
                <a:extLst>
                  <a:ext uri="{0D108BD9-81ED-4DB2-BD59-A6C34878D82A}">
                    <a16:rowId xmlns="" xmlns:a16="http://schemas.microsoft.com/office/drawing/2014/main" val="10000"/>
                  </a:ext>
                </a:extLst>
              </a:tr>
              <a:tr h="412546">
                <a:tc>
                  <a:txBody>
                    <a:bodyPr/>
                    <a:lstStyle/>
                    <a:p>
                      <a:r>
                        <a:rPr lang="ru-RU" sz="1100" dirty="0" smtClean="0"/>
                        <a:t>Создание условий для систематических занятий граждан старшего поколения физической</a:t>
                      </a:r>
                      <a:r>
                        <a:rPr lang="ru-RU" sz="1100" baseline="0" dirty="0" smtClean="0"/>
                        <a:t> культурой и спортом (мероприятий)</a:t>
                      </a:r>
                      <a:endParaRPr lang="ru-RU" sz="1100" dirty="0"/>
                    </a:p>
                  </a:txBody>
                  <a:tcPr/>
                </a:tc>
                <a:tc>
                  <a:txBody>
                    <a:bodyPr/>
                    <a:lstStyle/>
                    <a:p>
                      <a:r>
                        <a:rPr lang="ru-RU" sz="1200" dirty="0" smtClean="0"/>
                        <a:t>5</a:t>
                      </a:r>
                      <a:endParaRPr lang="ru-RU" sz="1200" dirty="0"/>
                    </a:p>
                  </a:txBody>
                  <a:tcPr/>
                </a:tc>
                <a:tc>
                  <a:txBody>
                    <a:bodyPr/>
                    <a:lstStyle/>
                    <a:p>
                      <a:r>
                        <a:rPr lang="ru-RU" sz="1200" dirty="0" smtClean="0"/>
                        <a:t>5</a:t>
                      </a:r>
                      <a:endParaRPr lang="ru-RU" sz="1200" dirty="0"/>
                    </a:p>
                  </a:txBody>
                  <a:tcPr/>
                </a:tc>
                <a:tc>
                  <a:txBody>
                    <a:bodyPr/>
                    <a:lstStyle/>
                    <a:p>
                      <a:r>
                        <a:rPr lang="ru-RU" sz="1200" dirty="0" smtClean="0"/>
                        <a:t>5</a:t>
                      </a:r>
                      <a:endParaRPr lang="ru-RU" sz="1200" dirty="0"/>
                    </a:p>
                  </a:txBody>
                  <a:tcPr/>
                </a:tc>
                <a:tc>
                  <a:txBody>
                    <a:bodyPr/>
                    <a:lstStyle/>
                    <a:p>
                      <a:r>
                        <a:rPr lang="ru-RU" sz="1200" dirty="0" smtClean="0"/>
                        <a:t>5</a:t>
                      </a:r>
                      <a:endParaRPr lang="ru-RU" sz="1200" dirty="0"/>
                    </a:p>
                  </a:txBody>
                  <a:tcPr/>
                </a:tc>
                <a:tc>
                  <a:txBody>
                    <a:bodyPr/>
                    <a:lstStyle/>
                    <a:p>
                      <a:r>
                        <a:rPr lang="ru-RU" sz="1200" dirty="0" smtClean="0"/>
                        <a:t>5</a:t>
                      </a:r>
                      <a:endParaRPr lang="ru-RU" sz="1200" dirty="0"/>
                    </a:p>
                  </a:txBody>
                  <a:tcPr/>
                </a:tc>
                <a:extLst>
                  <a:ext uri="{0D108BD9-81ED-4DB2-BD59-A6C34878D82A}">
                    <a16:rowId xmlns="" xmlns:a16="http://schemas.microsoft.com/office/drawing/2014/main" val="10001"/>
                  </a:ext>
                </a:extLst>
              </a:tr>
              <a:tr h="495055">
                <a:tc>
                  <a:txBody>
                    <a:bodyPr/>
                    <a:lstStyle/>
                    <a:p>
                      <a:r>
                        <a:rPr lang="ru-RU" sz="1100" dirty="0" smtClean="0"/>
                        <a:t>Проведение массовых тематических профилактических акций</a:t>
                      </a:r>
                      <a:endParaRPr lang="ru-RU" sz="11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extLst>
                  <a:ext uri="{0D108BD9-81ED-4DB2-BD59-A6C34878D82A}">
                    <a16:rowId xmlns="" xmlns:a16="http://schemas.microsoft.com/office/drawing/2014/main" val="10002"/>
                  </a:ext>
                </a:extLst>
              </a:tr>
              <a:tr h="577564">
                <a:tc>
                  <a:txBody>
                    <a:bodyPr/>
                    <a:lstStyle/>
                    <a:p>
                      <a:r>
                        <a:rPr lang="ru-RU" sz="1100" dirty="0" smtClean="0"/>
                        <a:t>Организация информационно-коммуникационных кампаний</a:t>
                      </a:r>
                      <a:r>
                        <a:rPr lang="ru-RU" sz="1100" baseline="0" dirty="0" smtClean="0"/>
                        <a:t>, направленных на мотивацию граждан к здоровому образу жизни, включая здоровое питание, дополнительную активность и отказ от вредных привычек, для различных целевых групп населения</a:t>
                      </a:r>
                      <a:endParaRPr lang="ru-RU" sz="1100" dirty="0"/>
                    </a:p>
                  </a:txBody>
                  <a:tcPr/>
                </a:tc>
                <a:tc>
                  <a:txBody>
                    <a:bodyPr/>
                    <a:lstStyle/>
                    <a:p>
                      <a:r>
                        <a:rPr lang="ru-RU" sz="1200" dirty="0" smtClean="0"/>
                        <a:t>3</a:t>
                      </a:r>
                      <a:endParaRPr lang="ru-RU" sz="1200" dirty="0"/>
                    </a:p>
                  </a:txBody>
                  <a:tcPr/>
                </a:tc>
                <a:tc>
                  <a:txBody>
                    <a:bodyPr/>
                    <a:lstStyle/>
                    <a:p>
                      <a:r>
                        <a:rPr lang="ru-RU" sz="1200" dirty="0" smtClean="0"/>
                        <a:t>3</a:t>
                      </a:r>
                      <a:endParaRPr lang="ru-RU" sz="1200" dirty="0"/>
                    </a:p>
                  </a:txBody>
                  <a:tcPr/>
                </a:tc>
                <a:tc>
                  <a:txBody>
                    <a:bodyPr/>
                    <a:lstStyle/>
                    <a:p>
                      <a:r>
                        <a:rPr lang="ru-RU" sz="1200" dirty="0" smtClean="0"/>
                        <a:t>3</a:t>
                      </a:r>
                      <a:endParaRPr lang="ru-RU" sz="1200" dirty="0"/>
                    </a:p>
                  </a:txBody>
                  <a:tcPr/>
                </a:tc>
                <a:tc>
                  <a:txBody>
                    <a:bodyPr/>
                    <a:lstStyle/>
                    <a:p>
                      <a:r>
                        <a:rPr lang="ru-RU" sz="1200" dirty="0" smtClean="0"/>
                        <a:t>4</a:t>
                      </a:r>
                      <a:endParaRPr lang="ru-RU" sz="1200" dirty="0"/>
                    </a:p>
                  </a:txBody>
                  <a:tcPr/>
                </a:tc>
                <a:tc>
                  <a:txBody>
                    <a:bodyPr/>
                    <a:lstStyle/>
                    <a:p>
                      <a:r>
                        <a:rPr lang="ru-RU" sz="1200" dirty="0" smtClean="0"/>
                        <a:t>5</a:t>
                      </a:r>
                      <a:endParaRPr lang="ru-RU" sz="1200"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157641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«СТРОИТЕЛЬСТВО, РЕКОНСТРУЦИЯ И КАПИТАЛЬНЫЙ  РЕМОНТ ОБЪЕКТОВ СОЦИАЛЬНОЙ СФЕРЫ, ИНЖЕНЕРНОЙ ИНФРАСТРУКТУРЫ, ОБЪЕКТОВ БЛАГОУСТРОЙСТВА НА ТЕРРИТОРИИ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709627315"/>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a:t>2021 год (факт)</a:t>
                      </a:r>
                    </a:p>
                  </a:txBody>
                  <a:tcPr/>
                </a:tc>
                <a:tc>
                  <a:txBody>
                    <a:bodyPr/>
                    <a:lstStyle/>
                    <a:p>
                      <a:r>
                        <a:rPr lang="ru-RU" sz="1200" dirty="0"/>
                        <a:t>,0</a:t>
                      </a:r>
                    </a:p>
                  </a:txBody>
                  <a:tcPr/>
                </a:tc>
                <a:extLst>
                  <a:ext uri="{0D108BD9-81ED-4DB2-BD59-A6C34878D82A}">
                    <a16:rowId xmlns="" xmlns:a16="http://schemas.microsoft.com/office/drawing/2014/main" val="10001"/>
                  </a:ext>
                </a:extLst>
              </a:tr>
              <a:tr h="346837">
                <a:tc>
                  <a:txBody>
                    <a:bodyPr/>
                    <a:lstStyle/>
                    <a:p>
                      <a:r>
                        <a:rPr lang="ru-RU" sz="1200" dirty="0"/>
                        <a:t>2022 год (план)</a:t>
                      </a:r>
                    </a:p>
                  </a:txBody>
                  <a:tcPr/>
                </a:tc>
                <a:tc>
                  <a:txBody>
                    <a:bodyPr/>
                    <a:lstStyle/>
                    <a:p>
                      <a:r>
                        <a:rPr lang="ru-RU" sz="1200" baseline="0" dirty="0"/>
                        <a:t>,0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smtClean="0"/>
                        <a:t>20 875,0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500,0</a:t>
                      </a:r>
                    </a:p>
                  </a:txBody>
                  <a:tcPr/>
                </a:tc>
                <a:extLst>
                  <a:ext uri="{0D108BD9-81ED-4DB2-BD59-A6C34878D82A}">
                    <a16:rowId xmlns="" xmlns:a16="http://schemas.microsoft.com/office/drawing/2014/main" val="10004"/>
                  </a:ext>
                </a:extLst>
              </a:tr>
              <a:tr h="346837">
                <a:tc>
                  <a:txBody>
                    <a:bodyPr/>
                    <a:lstStyle/>
                    <a:p>
                      <a:r>
                        <a:rPr lang="ru-RU" sz="1200" dirty="0"/>
                        <a:t>2025 год</a:t>
                      </a:r>
                    </a:p>
                  </a:txBody>
                  <a:tcPr/>
                </a:tc>
                <a:tc>
                  <a:txBody>
                    <a:bodyPr/>
                    <a:lstStyle/>
                    <a:p>
                      <a:r>
                        <a:rPr lang="ru-RU" sz="1200" dirty="0"/>
                        <a:t>500,0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a:t>
            </a:r>
            <a:r>
              <a:rPr lang="ru-RU" sz="1200" b="1" dirty="0" smtClean="0"/>
              <a:t>: </a:t>
            </a:r>
            <a:r>
              <a:rPr lang="ru-RU" sz="1200" dirty="0" smtClean="0"/>
              <a:t>повышение уровня комфортного проживания и обеспеченности населения МО «</a:t>
            </a:r>
            <a:r>
              <a:rPr lang="ru-RU" sz="1200" dirty="0" err="1" smtClean="0"/>
              <a:t>Тахтамукайского</a:t>
            </a:r>
            <a:r>
              <a:rPr lang="ru-RU" sz="1200" dirty="0" smtClean="0"/>
              <a:t> района» объектами социального назначения</a:t>
            </a:r>
            <a:endParaRPr lang="ru-RU" sz="1200" b="1" dirty="0"/>
          </a:p>
          <a:p>
            <a:pPr fontAlgn="auto"/>
            <a:r>
              <a:rPr lang="ru-RU" sz="1200" b="1" dirty="0"/>
              <a:t>ЗАДАЧИ</a:t>
            </a:r>
            <a:r>
              <a:rPr lang="ru-RU" sz="1200" b="1" dirty="0" smtClean="0"/>
              <a:t>: </a:t>
            </a:r>
            <a:r>
              <a:rPr lang="ru-RU" sz="1200" dirty="0" smtClean="0"/>
              <a:t>предоставление качественных услуг дошкольного и среднего образования. Сохранение или повышение качества зданий и комфорта их внутренней среды. Повышение обеспеченности населения объектам и социально-культурного назначения.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878696739"/>
              </p:ext>
            </p:extLst>
          </p:nvPr>
        </p:nvGraphicFramePr>
        <p:xfrm>
          <a:off x="684651" y="2924944"/>
          <a:ext cx="7702690" cy="2414805"/>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990110">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2023 </a:t>
                      </a:r>
                      <a:r>
                        <a:rPr lang="ru-RU" sz="1400" dirty="0"/>
                        <a:t>год </a:t>
                      </a:r>
                    </a:p>
                  </a:txBody>
                  <a:tcPr/>
                </a:tc>
                <a:tc>
                  <a:txBody>
                    <a:bodyPr/>
                    <a:lstStyle/>
                    <a:p>
                      <a:pPr algn="ctr"/>
                      <a:r>
                        <a:rPr lang="ru-RU" sz="1400" dirty="0" smtClean="0"/>
                        <a:t>2024</a:t>
                      </a:r>
                      <a:r>
                        <a:rPr lang="ru-RU" sz="1400" baseline="0" dirty="0" smtClean="0"/>
                        <a:t> </a:t>
                      </a:r>
                      <a:r>
                        <a:rPr lang="ru-RU" sz="1400" dirty="0" smtClean="0"/>
                        <a:t>год </a:t>
                      </a:r>
                      <a:endParaRPr lang="ru-RU" sz="1400" dirty="0"/>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 год</a:t>
                      </a:r>
                      <a:endParaRPr lang="ru-RU" sz="1400" dirty="0"/>
                    </a:p>
                  </a:txBody>
                  <a:tcPr/>
                </a:tc>
                <a:tc>
                  <a:txBody>
                    <a:bodyPr/>
                    <a:lstStyle/>
                    <a:p>
                      <a:pPr algn="ctr"/>
                      <a:r>
                        <a:rPr lang="ru-RU" sz="1400" dirty="0" smtClean="0"/>
                        <a:t>2027</a:t>
                      </a:r>
                      <a:endParaRPr lang="ru-RU" sz="1400" dirty="0"/>
                    </a:p>
                    <a:p>
                      <a:pPr algn="ctr"/>
                      <a:r>
                        <a:rPr lang="ru-RU" sz="1400" dirty="0"/>
                        <a:t>год</a:t>
                      </a:r>
                    </a:p>
                  </a:txBody>
                  <a:tcPr/>
                </a:tc>
                <a:extLst>
                  <a:ext uri="{0D108BD9-81ED-4DB2-BD59-A6C34878D82A}">
                    <a16:rowId xmlns="" xmlns:a16="http://schemas.microsoft.com/office/drawing/2014/main" val="10000"/>
                  </a:ext>
                </a:extLst>
              </a:tr>
              <a:tr h="412546">
                <a:tc>
                  <a:txBody>
                    <a:bodyPr/>
                    <a:lstStyle/>
                    <a:p>
                      <a:r>
                        <a:rPr lang="ru-RU" sz="1100" dirty="0" smtClean="0"/>
                        <a:t>Повышение уровня комфортного проживания и обеспеченности населения МО «</a:t>
                      </a:r>
                      <a:r>
                        <a:rPr lang="ru-RU" sz="1100" dirty="0" err="1" smtClean="0"/>
                        <a:t>Тахтамукайского</a:t>
                      </a:r>
                      <a:r>
                        <a:rPr lang="ru-RU" sz="1100" dirty="0" smtClean="0"/>
                        <a:t> района» объектами социального назначения (учреждения)</a:t>
                      </a:r>
                    </a:p>
                    <a:p>
                      <a:endParaRPr lang="ru-RU" sz="1100" dirty="0"/>
                    </a:p>
                  </a:txBody>
                  <a:tcPr/>
                </a:tc>
                <a:tc>
                  <a:txBody>
                    <a:bodyPr/>
                    <a:lstStyle/>
                    <a:p>
                      <a:r>
                        <a:rPr lang="ru-RU" sz="1200" dirty="0" smtClean="0"/>
                        <a:t>15</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extLst>
                  <a:ext uri="{0D108BD9-81ED-4DB2-BD59-A6C34878D82A}">
                    <a16:rowId xmlns="" xmlns:a16="http://schemas.microsoft.com/office/drawing/2014/main" val="10001"/>
                  </a:ext>
                </a:extLst>
              </a:tr>
              <a:tr h="495055">
                <a:tc>
                  <a:txBody>
                    <a:bodyPr/>
                    <a:lstStyle/>
                    <a:p>
                      <a:r>
                        <a:rPr lang="ru-RU" sz="1100" dirty="0" smtClean="0"/>
                        <a:t>Подготовка проектно-сметной</a:t>
                      </a:r>
                      <a:r>
                        <a:rPr lang="ru-RU" sz="1100" baseline="0" dirty="0" smtClean="0"/>
                        <a:t> документации</a:t>
                      </a:r>
                      <a:endParaRPr lang="ru-RU" sz="1100" dirty="0"/>
                    </a:p>
                  </a:txBody>
                  <a:tcPr/>
                </a:tc>
                <a:tc>
                  <a:txBody>
                    <a:bodyPr/>
                    <a:lstStyle/>
                    <a:p>
                      <a:r>
                        <a:rPr lang="ru-RU" sz="1200" dirty="0" smtClean="0"/>
                        <a:t>3</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65873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«РЕГУЛИРОВАНИЕ ЗЕМЕЛЬНО-ИМУЩЕСТВЕННЫХ ОТНОШЕНИЙ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405559634"/>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a:t>2021 год (факт)</a:t>
                      </a:r>
                    </a:p>
                  </a:txBody>
                  <a:tcPr/>
                </a:tc>
                <a:tc>
                  <a:txBody>
                    <a:bodyPr/>
                    <a:lstStyle/>
                    <a:p>
                      <a:r>
                        <a:rPr lang="ru-RU" sz="1200" dirty="0"/>
                        <a:t>,0</a:t>
                      </a:r>
                    </a:p>
                  </a:txBody>
                  <a:tcPr/>
                </a:tc>
                <a:extLst>
                  <a:ext uri="{0D108BD9-81ED-4DB2-BD59-A6C34878D82A}">
                    <a16:rowId xmlns="" xmlns:a16="http://schemas.microsoft.com/office/drawing/2014/main" val="10001"/>
                  </a:ext>
                </a:extLst>
              </a:tr>
              <a:tr h="346837">
                <a:tc>
                  <a:txBody>
                    <a:bodyPr/>
                    <a:lstStyle/>
                    <a:p>
                      <a:r>
                        <a:rPr lang="ru-RU" sz="1200" dirty="0"/>
                        <a:t>2022 год (план)</a:t>
                      </a:r>
                    </a:p>
                  </a:txBody>
                  <a:tcPr/>
                </a:tc>
                <a:tc>
                  <a:txBody>
                    <a:bodyPr/>
                    <a:lstStyle/>
                    <a:p>
                      <a:r>
                        <a:rPr lang="ru-RU" sz="1200" baseline="0" dirty="0"/>
                        <a:t>,0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smtClean="0"/>
                        <a:t>920,0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smtClean="0"/>
                        <a:t>920,0</a:t>
                      </a:r>
                      <a:endParaRPr lang="ru-RU" sz="1200" dirty="0"/>
                    </a:p>
                  </a:txBody>
                  <a:tcPr/>
                </a:tc>
                <a:extLst>
                  <a:ext uri="{0D108BD9-81ED-4DB2-BD59-A6C34878D82A}">
                    <a16:rowId xmlns="" xmlns:a16="http://schemas.microsoft.com/office/drawing/2014/main" val="10004"/>
                  </a:ext>
                </a:extLst>
              </a:tr>
              <a:tr h="346837">
                <a:tc>
                  <a:txBody>
                    <a:bodyPr/>
                    <a:lstStyle/>
                    <a:p>
                      <a:r>
                        <a:rPr lang="ru-RU" sz="1200" dirty="0"/>
                        <a:t>2025 год</a:t>
                      </a:r>
                    </a:p>
                  </a:txBody>
                  <a:tcPr/>
                </a:tc>
                <a:tc>
                  <a:txBody>
                    <a:bodyPr/>
                    <a:lstStyle/>
                    <a:p>
                      <a:r>
                        <a:rPr lang="ru-RU" sz="1200" dirty="0"/>
                        <a:t>920,0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Эффективное управление муниципальным имуществом и </a:t>
            </a:r>
            <a:r>
              <a:rPr lang="ru-RU" sz="1200" dirty="0" err="1"/>
              <a:t>земедьными</a:t>
            </a:r>
            <a:r>
              <a:rPr lang="ru-RU" sz="1200" dirty="0"/>
              <a:t> ресурсами МО «Тахтамукайский район»  при сосредоточении функций распоряжения этими объектами с целью увеличения неналоговых доходов местного бюджета.</a:t>
            </a:r>
            <a:endParaRPr lang="ru-RU" sz="1200" b="1" dirty="0"/>
          </a:p>
          <a:p>
            <a:pPr fontAlgn="auto"/>
            <a:r>
              <a:rPr lang="ru-RU" sz="1200" b="1" dirty="0"/>
              <a:t>ЗАДАЧИ: </a:t>
            </a:r>
            <a:r>
              <a:rPr lang="ru-RU" sz="1200" dirty="0"/>
              <a:t>Оптимизация состава и структуры муниципальным имущества МО «Тахтамукайский район». Мобилизация  доходов в бюджет за счет эффективного управления муниципальным имуществом и земельными ресурсами. Контроль и анализ эффективности использования муниципального имущества.</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2542933800"/>
              </p:ext>
            </p:extLst>
          </p:nvPr>
        </p:nvGraphicFramePr>
        <p:xfrm>
          <a:off x="827584" y="3284984"/>
          <a:ext cx="7702690" cy="2489449"/>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990110">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2023 </a:t>
                      </a:r>
                      <a:r>
                        <a:rPr lang="ru-RU" sz="1400" dirty="0"/>
                        <a:t>год </a:t>
                      </a:r>
                    </a:p>
                  </a:txBody>
                  <a:tcPr/>
                </a:tc>
                <a:tc>
                  <a:txBody>
                    <a:bodyPr/>
                    <a:lstStyle/>
                    <a:p>
                      <a:pPr algn="ctr"/>
                      <a:r>
                        <a:rPr lang="ru-RU" sz="1400" dirty="0" smtClean="0"/>
                        <a:t>2024</a:t>
                      </a:r>
                      <a:r>
                        <a:rPr lang="ru-RU" sz="1400" baseline="0" dirty="0" smtClean="0"/>
                        <a:t> </a:t>
                      </a:r>
                      <a:r>
                        <a:rPr lang="ru-RU" sz="1400" dirty="0" smtClean="0"/>
                        <a:t>год </a:t>
                      </a:r>
                      <a:endParaRPr lang="ru-RU" sz="1400" dirty="0"/>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 год</a:t>
                      </a:r>
                      <a:endParaRPr lang="ru-RU" sz="1400" dirty="0"/>
                    </a:p>
                  </a:txBody>
                  <a:tcPr/>
                </a:tc>
                <a:tc>
                  <a:txBody>
                    <a:bodyPr/>
                    <a:lstStyle/>
                    <a:p>
                      <a:pPr algn="ctr"/>
                      <a:r>
                        <a:rPr lang="ru-RU" sz="1400" dirty="0" smtClean="0"/>
                        <a:t>2027</a:t>
                      </a:r>
                      <a:endParaRPr lang="ru-RU" sz="1400" dirty="0"/>
                    </a:p>
                    <a:p>
                      <a:pPr algn="ctr"/>
                      <a:r>
                        <a:rPr lang="ru-RU" sz="1400" dirty="0"/>
                        <a:t>год</a:t>
                      </a:r>
                    </a:p>
                  </a:txBody>
                  <a:tcPr/>
                </a:tc>
                <a:extLst>
                  <a:ext uri="{0D108BD9-81ED-4DB2-BD59-A6C34878D82A}">
                    <a16:rowId xmlns="" xmlns:a16="http://schemas.microsoft.com/office/drawing/2014/main" val="10000"/>
                  </a:ext>
                </a:extLst>
              </a:tr>
              <a:tr h="412546">
                <a:tc>
                  <a:txBody>
                    <a:bodyPr/>
                    <a:lstStyle/>
                    <a:p>
                      <a:r>
                        <a:rPr lang="ru-RU" sz="1100" dirty="0" smtClean="0"/>
                        <a:t>Реализация муниципального имущества и списание имущества</a:t>
                      </a:r>
                      <a:endParaRPr lang="ru-RU" sz="1100" dirty="0"/>
                    </a:p>
                  </a:txBody>
                  <a:tcPr/>
                </a:tc>
                <a:tc>
                  <a:txBody>
                    <a:bodyPr/>
                    <a:lstStyle/>
                    <a:p>
                      <a:r>
                        <a:rPr lang="ru-RU" sz="1200" dirty="0" smtClean="0"/>
                        <a:t>16</a:t>
                      </a:r>
                      <a:endParaRPr lang="ru-RU" sz="1200" dirty="0"/>
                    </a:p>
                  </a:txBody>
                  <a:tcPr/>
                </a:tc>
                <a:tc>
                  <a:txBody>
                    <a:bodyPr/>
                    <a:lstStyle/>
                    <a:p>
                      <a:r>
                        <a:rPr lang="ru-RU" sz="1200" dirty="0" smtClean="0"/>
                        <a:t>16</a:t>
                      </a:r>
                      <a:endParaRPr lang="ru-RU" sz="1200" dirty="0"/>
                    </a:p>
                  </a:txBody>
                  <a:tcPr/>
                </a:tc>
                <a:tc>
                  <a:txBody>
                    <a:bodyPr/>
                    <a:lstStyle/>
                    <a:p>
                      <a:r>
                        <a:rPr lang="ru-RU" sz="1200" dirty="0" smtClean="0"/>
                        <a:t>16</a:t>
                      </a:r>
                      <a:endParaRPr lang="ru-RU" sz="1200" dirty="0"/>
                    </a:p>
                  </a:txBody>
                  <a:tcPr/>
                </a:tc>
                <a:tc>
                  <a:txBody>
                    <a:bodyPr/>
                    <a:lstStyle/>
                    <a:p>
                      <a:r>
                        <a:rPr lang="ru-RU" sz="1200" dirty="0" smtClean="0"/>
                        <a:t>16</a:t>
                      </a:r>
                      <a:endParaRPr lang="ru-RU" sz="1200" dirty="0"/>
                    </a:p>
                  </a:txBody>
                  <a:tcPr/>
                </a:tc>
                <a:tc>
                  <a:txBody>
                    <a:bodyPr/>
                    <a:lstStyle/>
                    <a:p>
                      <a:r>
                        <a:rPr lang="ru-RU" sz="1200" dirty="0" smtClean="0"/>
                        <a:t>16</a:t>
                      </a:r>
                      <a:endParaRPr lang="ru-RU" sz="1200" dirty="0"/>
                    </a:p>
                  </a:txBody>
                  <a:tcPr/>
                </a:tc>
                <a:extLst>
                  <a:ext uri="{0D108BD9-81ED-4DB2-BD59-A6C34878D82A}">
                    <a16:rowId xmlns="" xmlns:a16="http://schemas.microsoft.com/office/drawing/2014/main" val="10001"/>
                  </a:ext>
                </a:extLst>
              </a:tr>
              <a:tr h="495055">
                <a:tc>
                  <a:txBody>
                    <a:bodyPr/>
                    <a:lstStyle/>
                    <a:p>
                      <a:r>
                        <a:rPr lang="ru-RU" sz="1100" dirty="0" smtClean="0"/>
                        <a:t>Введение зданий в эксплуатацию</a:t>
                      </a:r>
                      <a:endParaRPr lang="ru-RU" sz="11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extLst>
                  <a:ext uri="{0D108BD9-81ED-4DB2-BD59-A6C34878D82A}">
                    <a16:rowId xmlns="" xmlns:a16="http://schemas.microsoft.com/office/drawing/2014/main" val="10002"/>
                  </a:ext>
                </a:extLst>
              </a:tr>
              <a:tr h="577564">
                <a:tc>
                  <a:txBody>
                    <a:bodyPr/>
                    <a:lstStyle/>
                    <a:p>
                      <a:r>
                        <a:rPr lang="ru-RU" sz="1100" dirty="0" smtClean="0"/>
                        <a:t>Введение фондов капитального ремонта многоквартирных домов (</a:t>
                      </a:r>
                      <a:r>
                        <a:rPr lang="ru-RU" sz="1100" dirty="0" err="1" smtClean="0"/>
                        <a:t>кв.м</a:t>
                      </a:r>
                      <a:r>
                        <a:rPr lang="ru-RU" sz="1100" dirty="0" smtClean="0"/>
                        <a:t>.)</a:t>
                      </a:r>
                      <a:endParaRPr lang="ru-RU" sz="1100" dirty="0"/>
                    </a:p>
                  </a:txBody>
                  <a:tcPr/>
                </a:tc>
                <a:tc>
                  <a:txBody>
                    <a:bodyPr/>
                    <a:lstStyle/>
                    <a:p>
                      <a:r>
                        <a:rPr lang="ru-RU" sz="1200" dirty="0" smtClean="0"/>
                        <a:t>1409,2</a:t>
                      </a:r>
                      <a:endParaRPr lang="ru-RU" sz="1200" dirty="0"/>
                    </a:p>
                  </a:txBody>
                  <a:tcPr/>
                </a:tc>
                <a:tc>
                  <a:txBody>
                    <a:bodyPr/>
                    <a:lstStyle/>
                    <a:p>
                      <a:r>
                        <a:rPr lang="ru-RU" sz="1200" dirty="0" smtClean="0"/>
                        <a:t>1409,2</a:t>
                      </a:r>
                      <a:endParaRPr lang="ru-RU" sz="1200" dirty="0"/>
                    </a:p>
                  </a:txBody>
                  <a:tcPr/>
                </a:tc>
                <a:tc>
                  <a:txBody>
                    <a:bodyPr/>
                    <a:lstStyle/>
                    <a:p>
                      <a:r>
                        <a:rPr lang="ru-RU" sz="1200" dirty="0" smtClean="0"/>
                        <a:t>1409,2</a:t>
                      </a:r>
                      <a:endParaRPr lang="ru-RU" sz="1200" dirty="0"/>
                    </a:p>
                  </a:txBody>
                  <a:tcPr/>
                </a:tc>
                <a:tc>
                  <a:txBody>
                    <a:bodyPr/>
                    <a:lstStyle/>
                    <a:p>
                      <a:r>
                        <a:rPr lang="ru-RU" sz="1200" dirty="0" smtClean="0"/>
                        <a:t>1409,2</a:t>
                      </a:r>
                      <a:endParaRPr lang="ru-RU" sz="1200" dirty="0"/>
                    </a:p>
                  </a:txBody>
                  <a:tcPr/>
                </a:tc>
                <a:tc>
                  <a:txBody>
                    <a:bodyPr/>
                    <a:lstStyle/>
                    <a:p>
                      <a:r>
                        <a:rPr lang="ru-RU" sz="1200" dirty="0" smtClean="0"/>
                        <a:t>1409,2</a:t>
                      </a:r>
                      <a:endParaRPr lang="ru-RU" sz="1200"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758549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«ПОДДЕРЖКА СОЦИАЛЬНО-ОРИЕНТИРОВАННЫХ НЕКОММЕРЧЕСКИХ ОРГАНИЗАЦИЙ НА ТЕРРИТОРИИ В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081908343"/>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a:t>2021 год (факт)</a:t>
                      </a:r>
                    </a:p>
                  </a:txBody>
                  <a:tcPr/>
                </a:tc>
                <a:tc>
                  <a:txBody>
                    <a:bodyPr/>
                    <a:lstStyle/>
                    <a:p>
                      <a:r>
                        <a:rPr lang="ru-RU" sz="1200" dirty="0"/>
                        <a:t>,0</a:t>
                      </a:r>
                    </a:p>
                  </a:txBody>
                  <a:tcPr/>
                </a:tc>
                <a:extLst>
                  <a:ext uri="{0D108BD9-81ED-4DB2-BD59-A6C34878D82A}">
                    <a16:rowId xmlns="" xmlns:a16="http://schemas.microsoft.com/office/drawing/2014/main" val="10001"/>
                  </a:ext>
                </a:extLst>
              </a:tr>
              <a:tr h="346837">
                <a:tc>
                  <a:txBody>
                    <a:bodyPr/>
                    <a:lstStyle/>
                    <a:p>
                      <a:r>
                        <a:rPr lang="ru-RU" sz="1200" dirty="0"/>
                        <a:t>2022 год (план)</a:t>
                      </a:r>
                    </a:p>
                  </a:txBody>
                  <a:tcPr/>
                </a:tc>
                <a:tc>
                  <a:txBody>
                    <a:bodyPr/>
                    <a:lstStyle/>
                    <a:p>
                      <a:r>
                        <a:rPr lang="ru-RU" sz="1200" baseline="0" dirty="0"/>
                        <a:t>,0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300,0</a:t>
                      </a:r>
                    </a:p>
                  </a:txBody>
                  <a:tcPr/>
                </a:tc>
                <a:extLst>
                  <a:ext uri="{0D108BD9-81ED-4DB2-BD59-A6C34878D82A}">
                    <a16:rowId xmlns="" xmlns:a16="http://schemas.microsoft.com/office/drawing/2014/main"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300,0</a:t>
                      </a:r>
                    </a:p>
                  </a:txBody>
                  <a:tcPr/>
                </a:tc>
                <a:extLst>
                  <a:ext uri="{0D108BD9-81ED-4DB2-BD59-A6C34878D82A}">
                    <a16:rowId xmlns="" xmlns:a16="http://schemas.microsoft.com/office/drawing/2014/main" val="10004"/>
                  </a:ext>
                </a:extLst>
              </a:tr>
              <a:tr h="346837">
                <a:tc>
                  <a:txBody>
                    <a:bodyPr/>
                    <a:lstStyle/>
                    <a:p>
                      <a:r>
                        <a:rPr lang="ru-RU" sz="1200" dirty="0"/>
                        <a:t>2025 год</a:t>
                      </a:r>
                    </a:p>
                  </a:txBody>
                  <a:tcPr/>
                </a:tc>
                <a:tc>
                  <a:txBody>
                    <a:bodyPr/>
                    <a:lstStyle/>
                    <a:p>
                      <a:r>
                        <a:rPr lang="ru-RU" sz="1200" dirty="0"/>
                        <a:t>300,0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Поддержка деятельности социально ориентированных некоммерческих организаций, осуществляющих деятельность на территории МО «Тахтамукайский район»</a:t>
            </a:r>
            <a:endParaRPr lang="ru-RU" sz="1200" dirty="0"/>
          </a:p>
          <a:p>
            <a:pPr fontAlgn="auto"/>
            <a:r>
              <a:rPr lang="ru-RU" sz="1200" b="1" dirty="0"/>
              <a:t>ЗАДАЧИ: </a:t>
            </a:r>
            <a:r>
              <a:rPr lang="ru-RU" sz="1200" dirty="0" smtClean="0"/>
              <a:t>обеспечение поддержки деятельности</a:t>
            </a:r>
            <a:r>
              <a:rPr lang="ru-RU" sz="1200" b="1" dirty="0" smtClean="0"/>
              <a:t> </a:t>
            </a:r>
            <a:r>
              <a:rPr lang="ru-RU" sz="1200" dirty="0" smtClean="0"/>
              <a:t>социально </a:t>
            </a:r>
            <a:r>
              <a:rPr lang="ru-RU" sz="1200" dirty="0"/>
              <a:t>ориентированных некоммерческих </a:t>
            </a:r>
            <a:r>
              <a:rPr lang="ru-RU" sz="1200" dirty="0" smtClean="0"/>
              <a:t>организаций; формирование и развитие механизмов взаимодействия между Администрацией, бизнес – сообществом и СОНКО в решении задач социально-экономического развития </a:t>
            </a:r>
            <a:r>
              <a:rPr lang="ru-RU" sz="1200" smtClean="0"/>
              <a:t>муниципального образования</a:t>
            </a:r>
            <a:r>
              <a:rPr lang="ru-RU" sz="1200" dirty="0" smtClean="0"/>
              <a:t>.</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1949934604"/>
              </p:ext>
            </p:extLst>
          </p:nvPr>
        </p:nvGraphicFramePr>
        <p:xfrm>
          <a:off x="684651" y="2924944"/>
          <a:ext cx="7702690" cy="3663995"/>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990110">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2023 </a:t>
                      </a:r>
                      <a:r>
                        <a:rPr lang="ru-RU" sz="1400" dirty="0"/>
                        <a:t>год </a:t>
                      </a:r>
                    </a:p>
                  </a:txBody>
                  <a:tcPr/>
                </a:tc>
                <a:tc>
                  <a:txBody>
                    <a:bodyPr/>
                    <a:lstStyle/>
                    <a:p>
                      <a:pPr algn="ctr"/>
                      <a:r>
                        <a:rPr lang="ru-RU" sz="1400" dirty="0" smtClean="0"/>
                        <a:t>2024 </a:t>
                      </a:r>
                      <a:r>
                        <a:rPr lang="ru-RU" sz="1400" dirty="0"/>
                        <a:t>год </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a:t>
                      </a:r>
                    </a:p>
                    <a:p>
                      <a:pPr algn="ctr"/>
                      <a:r>
                        <a:rPr lang="ru-RU" sz="1400" dirty="0" smtClean="0"/>
                        <a:t>год</a:t>
                      </a:r>
                      <a:endParaRPr lang="ru-RU" sz="1400" dirty="0"/>
                    </a:p>
                  </a:txBody>
                  <a:tcPr/>
                </a:tc>
                <a:tc>
                  <a:txBody>
                    <a:bodyPr/>
                    <a:lstStyle/>
                    <a:p>
                      <a:pPr algn="ctr"/>
                      <a:r>
                        <a:rPr lang="ru-RU" sz="1400" dirty="0" smtClean="0"/>
                        <a:t>2027</a:t>
                      </a:r>
                      <a:endParaRPr lang="ru-RU" sz="1400" dirty="0"/>
                    </a:p>
                    <a:p>
                      <a:pPr algn="ctr"/>
                      <a:r>
                        <a:rPr lang="ru-RU" sz="1400" dirty="0"/>
                        <a:t>год</a:t>
                      </a:r>
                    </a:p>
                  </a:txBody>
                  <a:tcPr/>
                </a:tc>
                <a:extLst>
                  <a:ext uri="{0D108BD9-81ED-4DB2-BD59-A6C34878D82A}">
                    <a16:rowId xmlns="" xmlns:a16="http://schemas.microsoft.com/office/drawing/2014/main" val="10000"/>
                  </a:ext>
                </a:extLst>
              </a:tr>
              <a:tr h="412546">
                <a:tc>
                  <a:txBody>
                    <a:bodyPr/>
                    <a:lstStyle/>
                    <a:p>
                      <a:r>
                        <a:rPr lang="ru-RU" sz="1100" dirty="0" smtClean="0"/>
                        <a:t>Количество СОНКО на территории </a:t>
                      </a:r>
                      <a:r>
                        <a:rPr lang="ru-RU" sz="1100" dirty="0" err="1" smtClean="0"/>
                        <a:t>Тахтамукайского</a:t>
                      </a:r>
                      <a:r>
                        <a:rPr lang="ru-RU" sz="1100" dirty="0" smtClean="0"/>
                        <a:t> района, состоящих в базе СОНКО МО «Тахтамукайский район»</a:t>
                      </a:r>
                      <a:endParaRPr lang="ru-RU" sz="11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extLst>
                  <a:ext uri="{0D108BD9-81ED-4DB2-BD59-A6C34878D82A}">
                    <a16:rowId xmlns="" xmlns:a16="http://schemas.microsoft.com/office/drawing/2014/main" val="10001"/>
                  </a:ext>
                </a:extLst>
              </a:tr>
              <a:tr h="495055">
                <a:tc>
                  <a:txBody>
                    <a:bodyPr/>
                    <a:lstStyle/>
                    <a:p>
                      <a:r>
                        <a:rPr lang="ru-RU" sz="1100" dirty="0" smtClean="0"/>
                        <a:t>Количество мероприятий с участием СОНКО</a:t>
                      </a:r>
                      <a:endParaRPr lang="ru-RU" sz="11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extLst>
                  <a:ext uri="{0D108BD9-81ED-4DB2-BD59-A6C34878D82A}">
                    <a16:rowId xmlns="" xmlns:a16="http://schemas.microsoft.com/office/drawing/2014/main" val="10002"/>
                  </a:ext>
                </a:extLst>
              </a:tr>
              <a:tr h="577564">
                <a:tc>
                  <a:txBody>
                    <a:bodyPr/>
                    <a:lstStyle/>
                    <a:p>
                      <a:r>
                        <a:rPr lang="ru-RU" sz="1100" dirty="0" smtClean="0"/>
                        <a:t>Количество СОНКО, которым предоставлена субсидия из местного бюджета на</a:t>
                      </a:r>
                      <a:r>
                        <a:rPr lang="ru-RU" sz="1100" baseline="0" dirty="0" smtClean="0"/>
                        <a:t> реализацию проектов</a:t>
                      </a:r>
                      <a:endParaRPr lang="ru-RU" sz="11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extLst>
                  <a:ext uri="{0D108BD9-81ED-4DB2-BD59-A6C34878D82A}">
                    <a16:rowId xmlns="" xmlns:a16="http://schemas.microsoft.com/office/drawing/2014/main" val="10003"/>
                  </a:ext>
                </a:extLst>
              </a:tr>
              <a:tr h="495055">
                <a:tc>
                  <a:txBody>
                    <a:bodyPr/>
                    <a:lstStyle/>
                    <a:p>
                      <a:r>
                        <a:rPr lang="ru-RU" sz="1100" dirty="0" smtClean="0"/>
                        <a:t>Количество СОНКО, которым оказана имущественная поддержка</a:t>
                      </a:r>
                      <a:endParaRPr lang="ru-RU" sz="11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extLst>
                  <a:ext uri="{0D108BD9-81ED-4DB2-BD59-A6C34878D82A}">
                    <a16:rowId xmlns="" xmlns:a16="http://schemas.microsoft.com/office/drawing/2014/main" val="10004"/>
                  </a:ext>
                </a:extLst>
              </a:tr>
              <a:tr h="495055">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561508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92888" cy="441094"/>
          </a:xfrm>
        </p:spPr>
        <p:txBody>
          <a:bodyPr>
            <a:normAutofit/>
          </a:bodyPr>
          <a:lstStyle/>
          <a:p>
            <a:pPr algn="ctr"/>
            <a:r>
              <a:rPr lang="ru-RU" sz="1200" dirty="0"/>
              <a:t>Перечень муниципальных программ МО «Тахтамукайский район» на </a:t>
            </a:r>
            <a:r>
              <a:rPr lang="ru-RU" sz="1200" dirty="0" smtClean="0"/>
              <a:t>2023 </a:t>
            </a:r>
            <a:r>
              <a:rPr lang="ru-RU" sz="1200" dirty="0"/>
              <a:t>г. (</a:t>
            </a:r>
            <a:r>
              <a:rPr lang="ru-RU" sz="1200" dirty="0" err="1"/>
              <a:t>тыс.руб</a:t>
            </a:r>
            <a:r>
              <a:rPr lang="ru-RU" sz="1200" dirty="0"/>
              <a:t>.)</a:t>
            </a:r>
          </a:p>
        </p:txBody>
      </p:sp>
      <p:graphicFrame>
        <p:nvGraphicFramePr>
          <p:cNvPr id="3" name="Таблица 2"/>
          <p:cNvGraphicFramePr>
            <a:graphicFrameLocks noGrp="1"/>
          </p:cNvGraphicFramePr>
          <p:nvPr>
            <p:extLst>
              <p:ext uri="{D42A27DB-BD31-4B8C-83A1-F6EECF244321}">
                <p14:modId xmlns:p14="http://schemas.microsoft.com/office/powerpoint/2010/main" val="387878168"/>
              </p:ext>
            </p:extLst>
          </p:nvPr>
        </p:nvGraphicFramePr>
        <p:xfrm>
          <a:off x="395536" y="620688"/>
          <a:ext cx="8424936" cy="4981168"/>
        </p:xfrm>
        <a:graphic>
          <a:graphicData uri="http://schemas.openxmlformats.org/drawingml/2006/table">
            <a:tbl>
              <a:tblPr firstRow="1" bandRow="1">
                <a:tableStyleId>{5C22544A-7EE6-4342-B048-85BDC9FD1C3A}</a:tableStyleId>
              </a:tblPr>
              <a:tblGrid>
                <a:gridCol w="432048">
                  <a:extLst>
                    <a:ext uri="{9D8B030D-6E8A-4147-A177-3AD203B41FA5}">
                      <a16:colId xmlns="" xmlns:a16="http://schemas.microsoft.com/office/drawing/2014/main" val="20000"/>
                    </a:ext>
                  </a:extLst>
                </a:gridCol>
                <a:gridCol w="6768752">
                  <a:extLst>
                    <a:ext uri="{9D8B030D-6E8A-4147-A177-3AD203B41FA5}">
                      <a16:colId xmlns="" xmlns:a16="http://schemas.microsoft.com/office/drawing/2014/main" val="20001"/>
                    </a:ext>
                  </a:extLst>
                </a:gridCol>
                <a:gridCol w="1224136">
                  <a:extLst>
                    <a:ext uri="{9D8B030D-6E8A-4147-A177-3AD203B41FA5}">
                      <a16:colId xmlns="" xmlns:a16="http://schemas.microsoft.com/office/drawing/2014/main" val="20002"/>
                    </a:ext>
                  </a:extLst>
                </a:gridCol>
              </a:tblGrid>
              <a:tr h="360040">
                <a:tc>
                  <a:txBody>
                    <a:bodyPr/>
                    <a:lstStyle/>
                    <a:p>
                      <a:r>
                        <a:rPr lang="ru-RU" sz="1200" dirty="0"/>
                        <a:t>№</a:t>
                      </a:r>
                    </a:p>
                  </a:txBody>
                  <a:tcPr/>
                </a:tc>
                <a:tc>
                  <a:txBody>
                    <a:bodyPr/>
                    <a:lstStyle/>
                    <a:p>
                      <a:r>
                        <a:rPr lang="ru-RU" sz="1200" dirty="0"/>
                        <a:t>Наименование программы</a:t>
                      </a:r>
                    </a:p>
                  </a:txBody>
                  <a:tcPr/>
                </a:tc>
                <a:tc>
                  <a:txBody>
                    <a:bodyPr/>
                    <a:lstStyle/>
                    <a:p>
                      <a:r>
                        <a:rPr lang="ru-RU" sz="1200" dirty="0"/>
                        <a:t>Сумма</a:t>
                      </a:r>
                    </a:p>
                  </a:txBody>
                  <a:tcPr/>
                </a:tc>
                <a:extLst>
                  <a:ext uri="{0D108BD9-81ED-4DB2-BD59-A6C34878D82A}">
                    <a16:rowId xmlns="" xmlns:a16="http://schemas.microsoft.com/office/drawing/2014/main" val="10000"/>
                  </a:ext>
                </a:extLst>
              </a:tr>
              <a:tr h="360040">
                <a:tc>
                  <a:txBody>
                    <a:bodyPr/>
                    <a:lstStyle/>
                    <a:p>
                      <a:r>
                        <a:rPr lang="ru-RU" sz="1200" i="1" dirty="0"/>
                        <a:t>1</a:t>
                      </a:r>
                    </a:p>
                  </a:txBody>
                  <a:tcPr/>
                </a:tc>
                <a:tc>
                  <a:txBody>
                    <a:bodyPr/>
                    <a:lstStyle/>
                    <a:p>
                      <a:r>
                        <a:rPr lang="ru-RU" sz="1200" i="1" dirty="0"/>
                        <a:t>МП МО «Тахтамукайский район» «Обеспечение деятельности учреждений физической культуры</a:t>
                      </a:r>
                      <a:r>
                        <a:rPr lang="ru-RU" sz="1200" i="1" baseline="0" dirty="0"/>
                        <a:t> и спорта» на </a:t>
                      </a:r>
                      <a:r>
                        <a:rPr lang="ru-RU" sz="1200" i="1" baseline="0" dirty="0" smtClean="0"/>
                        <a:t>2023-2028 </a:t>
                      </a:r>
                      <a:r>
                        <a:rPr lang="ru-RU" sz="1200" i="1" baseline="0" dirty="0"/>
                        <a:t>гг.»</a:t>
                      </a:r>
                      <a:endParaRPr lang="ru-RU" sz="1200" i="1" dirty="0"/>
                    </a:p>
                  </a:txBody>
                  <a:tcPr/>
                </a:tc>
                <a:tc>
                  <a:txBody>
                    <a:bodyPr/>
                    <a:lstStyle/>
                    <a:p>
                      <a:r>
                        <a:rPr lang="ru-RU" sz="1200" i="1" dirty="0" smtClean="0"/>
                        <a:t>96 648,0</a:t>
                      </a:r>
                      <a:endParaRPr lang="ru-RU" sz="1200" i="1" dirty="0"/>
                    </a:p>
                  </a:txBody>
                  <a:tcPr/>
                </a:tc>
                <a:extLst>
                  <a:ext uri="{0D108BD9-81ED-4DB2-BD59-A6C34878D82A}">
                    <a16:rowId xmlns="" xmlns:a16="http://schemas.microsoft.com/office/drawing/2014/main" val="10002"/>
                  </a:ext>
                </a:extLst>
              </a:tr>
              <a:tr h="343272">
                <a:tc>
                  <a:txBody>
                    <a:bodyPr/>
                    <a:lstStyle/>
                    <a:p>
                      <a:r>
                        <a:rPr lang="ru-RU" sz="1200" i="1" dirty="0"/>
                        <a:t>2</a:t>
                      </a:r>
                    </a:p>
                  </a:txBody>
                  <a:tcPr/>
                </a:tc>
                <a:tc>
                  <a:txBody>
                    <a:bodyPr/>
                    <a:lstStyle/>
                    <a:p>
                      <a:r>
                        <a:rPr lang="ru-RU" sz="1200" i="1" dirty="0"/>
                        <a:t>МП</a:t>
                      </a:r>
                      <a:r>
                        <a:rPr lang="ru-RU" sz="1200" i="1" baseline="0" dirty="0"/>
                        <a:t> «Обеспечение деятельности учреждений культуры на </a:t>
                      </a:r>
                      <a:r>
                        <a:rPr lang="ru-RU" sz="1200" i="1" baseline="0" dirty="0" smtClean="0"/>
                        <a:t>2023-2028 </a:t>
                      </a:r>
                      <a:r>
                        <a:rPr lang="ru-RU" sz="1200" i="1" baseline="0" dirty="0"/>
                        <a:t>гг.»</a:t>
                      </a:r>
                      <a:endParaRPr lang="ru-RU" sz="1200" i="1" dirty="0"/>
                    </a:p>
                  </a:txBody>
                  <a:tcPr/>
                </a:tc>
                <a:tc>
                  <a:txBody>
                    <a:bodyPr/>
                    <a:lstStyle/>
                    <a:p>
                      <a:r>
                        <a:rPr lang="ru-RU" sz="1200" i="1" baseline="0" dirty="0" smtClean="0"/>
                        <a:t>182 247</a:t>
                      </a:r>
                      <a:r>
                        <a:rPr lang="ru-RU" sz="1200" i="1" dirty="0" smtClean="0"/>
                        <a:t>,0</a:t>
                      </a:r>
                      <a:endParaRPr lang="ru-RU" sz="1200" i="1" dirty="0"/>
                    </a:p>
                  </a:txBody>
                  <a:tcPr/>
                </a:tc>
                <a:extLst>
                  <a:ext uri="{0D108BD9-81ED-4DB2-BD59-A6C34878D82A}">
                    <a16:rowId xmlns="" xmlns:a16="http://schemas.microsoft.com/office/drawing/2014/main" val="10004"/>
                  </a:ext>
                </a:extLst>
              </a:tr>
              <a:tr h="343272">
                <a:tc>
                  <a:txBody>
                    <a:bodyPr/>
                    <a:lstStyle/>
                    <a:p>
                      <a:r>
                        <a:rPr lang="ru-RU" sz="1200" i="1" dirty="0"/>
                        <a:t>3</a:t>
                      </a:r>
                    </a:p>
                  </a:txBody>
                  <a:tcPr/>
                </a:tc>
                <a:tc>
                  <a:txBody>
                    <a:bodyPr/>
                    <a:lstStyle/>
                    <a:p>
                      <a:r>
                        <a:rPr lang="ru-RU" sz="1200" i="1" dirty="0"/>
                        <a:t>МП</a:t>
                      </a:r>
                      <a:r>
                        <a:rPr lang="ru-RU" sz="1200" i="1" baseline="0" dirty="0"/>
                        <a:t> «Развитие малого и среднего предпринимательства МО «Тахтамукайский район» на </a:t>
                      </a:r>
                      <a:r>
                        <a:rPr lang="ru-RU" sz="1200" i="1" baseline="0" dirty="0" smtClean="0"/>
                        <a:t>2023-2028 </a:t>
                      </a:r>
                      <a:r>
                        <a:rPr lang="ru-RU" sz="1200" i="1" baseline="0" dirty="0"/>
                        <a:t>гг.</a:t>
                      </a:r>
                      <a:endParaRPr lang="ru-RU" sz="1200" i="1" dirty="0"/>
                    </a:p>
                  </a:txBody>
                  <a:tcPr/>
                </a:tc>
                <a:tc>
                  <a:txBody>
                    <a:bodyPr/>
                    <a:lstStyle/>
                    <a:p>
                      <a:r>
                        <a:rPr lang="ru-RU" sz="1200" i="1" dirty="0" smtClean="0"/>
                        <a:t>100,0</a:t>
                      </a:r>
                      <a:endParaRPr lang="ru-RU" sz="1200" i="1" dirty="0"/>
                    </a:p>
                  </a:txBody>
                  <a:tcPr/>
                </a:tc>
                <a:extLst>
                  <a:ext uri="{0D108BD9-81ED-4DB2-BD59-A6C34878D82A}">
                    <a16:rowId xmlns="" xmlns:a16="http://schemas.microsoft.com/office/drawing/2014/main" val="10006"/>
                  </a:ext>
                </a:extLst>
              </a:tr>
              <a:tr h="360040">
                <a:tc>
                  <a:txBody>
                    <a:bodyPr/>
                    <a:lstStyle/>
                    <a:p>
                      <a:r>
                        <a:rPr lang="ru-RU" sz="1200" i="1" dirty="0"/>
                        <a:t>4</a:t>
                      </a:r>
                    </a:p>
                  </a:txBody>
                  <a:tcPr/>
                </a:tc>
                <a:tc>
                  <a:txBody>
                    <a:bodyPr/>
                    <a:lstStyle/>
                    <a:p>
                      <a:pPr algn="l"/>
                      <a:r>
                        <a:rPr lang="ru-RU" sz="1200" i="1" dirty="0"/>
                        <a:t>МП «Градостроительное развитие и формирование земельных участков» на </a:t>
                      </a:r>
                      <a:r>
                        <a:rPr lang="ru-RU" sz="1200" i="1" dirty="0" smtClean="0"/>
                        <a:t>2023-2028 </a:t>
                      </a:r>
                      <a:r>
                        <a:rPr lang="ru-RU" sz="1200" i="1" dirty="0"/>
                        <a:t>гг.</a:t>
                      </a:r>
                    </a:p>
                  </a:txBody>
                  <a:tcPr/>
                </a:tc>
                <a:tc>
                  <a:txBody>
                    <a:bodyPr/>
                    <a:lstStyle/>
                    <a:p>
                      <a:r>
                        <a:rPr lang="ru-RU" sz="1200" i="1" dirty="0" smtClean="0"/>
                        <a:t>14 600,0</a:t>
                      </a:r>
                      <a:endParaRPr lang="ru-RU" sz="1200" b="0" i="1" dirty="0"/>
                    </a:p>
                  </a:txBody>
                  <a:tcPr/>
                </a:tc>
                <a:extLst>
                  <a:ext uri="{0D108BD9-81ED-4DB2-BD59-A6C34878D82A}">
                    <a16:rowId xmlns="" xmlns:a16="http://schemas.microsoft.com/office/drawing/2014/main" val="10007"/>
                  </a:ext>
                </a:extLst>
              </a:tr>
              <a:tr h="345936">
                <a:tc>
                  <a:txBody>
                    <a:bodyPr/>
                    <a:lstStyle/>
                    <a:p>
                      <a:r>
                        <a:rPr lang="ru-RU" sz="1200" i="1" dirty="0"/>
                        <a:t>5</a:t>
                      </a:r>
                    </a:p>
                  </a:txBody>
                  <a:tcPr/>
                </a:tc>
                <a:tc>
                  <a:txBody>
                    <a:bodyPr/>
                    <a:lstStyle/>
                    <a:p>
                      <a:r>
                        <a:rPr lang="ru-RU" sz="1200" i="1" dirty="0" smtClean="0"/>
                        <a:t>МП</a:t>
                      </a:r>
                      <a:r>
                        <a:rPr lang="ru-RU" sz="1200" i="1" baseline="0" dirty="0" smtClean="0"/>
                        <a:t> </a:t>
                      </a:r>
                      <a:r>
                        <a:rPr lang="ru-RU" sz="1200" i="1" baseline="0" dirty="0"/>
                        <a:t>«Профилактика правонарушений в МО «Тахтамукайский район» на </a:t>
                      </a:r>
                      <a:r>
                        <a:rPr lang="ru-RU" sz="1200" i="1" baseline="0" dirty="0" smtClean="0"/>
                        <a:t>2023-2028 </a:t>
                      </a:r>
                      <a:r>
                        <a:rPr lang="ru-RU" sz="1200" i="1" baseline="0" dirty="0"/>
                        <a:t>гг.</a:t>
                      </a:r>
                      <a:endParaRPr lang="ru-RU" sz="1200" i="1" dirty="0"/>
                    </a:p>
                  </a:txBody>
                  <a:tcPr/>
                </a:tc>
                <a:tc>
                  <a:txBody>
                    <a:bodyPr/>
                    <a:lstStyle/>
                    <a:p>
                      <a:r>
                        <a:rPr lang="ru-RU" sz="1200" i="1" dirty="0"/>
                        <a:t>900,0</a:t>
                      </a:r>
                    </a:p>
                  </a:txBody>
                  <a:tcPr/>
                </a:tc>
                <a:extLst>
                  <a:ext uri="{0D108BD9-81ED-4DB2-BD59-A6C34878D82A}">
                    <a16:rowId xmlns="" xmlns:a16="http://schemas.microsoft.com/office/drawing/2014/main" val="10009"/>
                  </a:ext>
                </a:extLst>
              </a:tr>
              <a:tr h="525780">
                <a:tc>
                  <a:txBody>
                    <a:bodyPr/>
                    <a:lstStyle/>
                    <a:p>
                      <a:r>
                        <a:rPr lang="ru-RU" sz="1200" i="1" dirty="0"/>
                        <a:t>6</a:t>
                      </a:r>
                    </a:p>
                  </a:txBody>
                  <a:tcPr/>
                </a:tc>
                <a:tc>
                  <a:txBody>
                    <a:bodyPr/>
                    <a:lstStyle/>
                    <a:p>
                      <a:r>
                        <a:rPr lang="ru-RU" sz="1200" i="1" dirty="0" smtClean="0"/>
                        <a:t>МП </a:t>
                      </a:r>
                      <a:r>
                        <a:rPr lang="ru-RU" sz="1200" i="1" dirty="0"/>
                        <a:t>«Основные</a:t>
                      </a:r>
                      <a:r>
                        <a:rPr lang="ru-RU" sz="1200" i="1" baseline="0" dirty="0"/>
                        <a:t> мероприятия по противодействию проявлений терроризма и экстремизма на территории МО «Тахтамукайский район» на </a:t>
                      </a:r>
                      <a:r>
                        <a:rPr lang="ru-RU" sz="1200" i="1" baseline="0" dirty="0" smtClean="0"/>
                        <a:t>2023-2028 </a:t>
                      </a:r>
                      <a:r>
                        <a:rPr lang="ru-RU" sz="1200" i="1" baseline="0" dirty="0"/>
                        <a:t>гг.»</a:t>
                      </a:r>
                      <a:endParaRPr lang="ru-RU" sz="1200" i="1" dirty="0"/>
                    </a:p>
                  </a:txBody>
                  <a:tcPr/>
                </a:tc>
                <a:tc>
                  <a:txBody>
                    <a:bodyPr/>
                    <a:lstStyle/>
                    <a:p>
                      <a:r>
                        <a:rPr lang="ru-RU" sz="1200" i="1" dirty="0" smtClean="0"/>
                        <a:t>2 203,0</a:t>
                      </a:r>
                      <a:endParaRPr lang="ru-RU" sz="1200" i="1" dirty="0"/>
                    </a:p>
                  </a:txBody>
                  <a:tcPr/>
                </a:tc>
                <a:extLst>
                  <a:ext uri="{0D108BD9-81ED-4DB2-BD59-A6C34878D82A}">
                    <a16:rowId xmlns="" xmlns:a16="http://schemas.microsoft.com/office/drawing/2014/main" val="10010"/>
                  </a:ext>
                </a:extLst>
              </a:tr>
              <a:tr h="525780">
                <a:tc>
                  <a:txBody>
                    <a:bodyPr/>
                    <a:lstStyle/>
                    <a:p>
                      <a:r>
                        <a:rPr lang="ru-RU" sz="1200" i="1" dirty="0"/>
                        <a:t>7</a:t>
                      </a:r>
                    </a:p>
                  </a:txBody>
                  <a:tcPr/>
                </a:tc>
                <a:tc>
                  <a:txBody>
                    <a:bodyPr/>
                    <a:lstStyle/>
                    <a:p>
                      <a:r>
                        <a:rPr lang="ru-RU" sz="1200" i="1" dirty="0" smtClean="0"/>
                        <a:t>МП </a:t>
                      </a:r>
                      <a:r>
                        <a:rPr lang="ru-RU" sz="1200" i="1" dirty="0"/>
                        <a:t>«Комплексные меры противодействия злоупотреблению наркотиками и их незаконному обороту на территории </a:t>
                      </a:r>
                      <a:r>
                        <a:rPr lang="ru-RU" sz="1200" i="1" dirty="0" err="1"/>
                        <a:t>Тахтамукайского</a:t>
                      </a:r>
                      <a:r>
                        <a:rPr lang="ru-RU" sz="1200" i="1" dirty="0"/>
                        <a:t> района» на </a:t>
                      </a:r>
                      <a:r>
                        <a:rPr lang="ru-RU" sz="1200" i="1" dirty="0" smtClean="0"/>
                        <a:t>2023-2028 </a:t>
                      </a:r>
                      <a:r>
                        <a:rPr lang="ru-RU" sz="1200" i="1" dirty="0"/>
                        <a:t>гг.</a:t>
                      </a:r>
                    </a:p>
                  </a:txBody>
                  <a:tcPr/>
                </a:tc>
                <a:tc>
                  <a:txBody>
                    <a:bodyPr/>
                    <a:lstStyle/>
                    <a:p>
                      <a:r>
                        <a:rPr lang="ru-RU" sz="1200" i="1" dirty="0" smtClean="0"/>
                        <a:t>150,0</a:t>
                      </a:r>
                      <a:endParaRPr lang="ru-RU" sz="1200" i="1" dirty="0"/>
                    </a:p>
                  </a:txBody>
                  <a:tcPr/>
                </a:tc>
                <a:extLst>
                  <a:ext uri="{0D108BD9-81ED-4DB2-BD59-A6C34878D82A}">
                    <a16:rowId xmlns="" xmlns:a16="http://schemas.microsoft.com/office/drawing/2014/main" val="10011"/>
                  </a:ext>
                </a:extLst>
              </a:tr>
              <a:tr h="316592">
                <a:tc>
                  <a:txBody>
                    <a:bodyPr/>
                    <a:lstStyle/>
                    <a:p>
                      <a:r>
                        <a:rPr lang="ru-RU" sz="1200" i="1" dirty="0"/>
                        <a:t>8</a:t>
                      </a:r>
                    </a:p>
                  </a:txBody>
                  <a:tcPr/>
                </a:tc>
                <a:tc>
                  <a:txBody>
                    <a:bodyPr/>
                    <a:lstStyle/>
                    <a:p>
                      <a:r>
                        <a:rPr lang="ru-RU" sz="1200" i="1" dirty="0" smtClean="0"/>
                        <a:t>МП</a:t>
                      </a:r>
                      <a:r>
                        <a:rPr lang="ru-RU" sz="1200" i="1" baseline="0" dirty="0" smtClean="0"/>
                        <a:t> </a:t>
                      </a:r>
                      <a:r>
                        <a:rPr lang="ru-RU" sz="1200" i="1" baseline="0" dirty="0"/>
                        <a:t>«Обеспечение безопасности дорожного движения в МО «Тахтамукайский район» на </a:t>
                      </a:r>
                      <a:r>
                        <a:rPr lang="ru-RU" sz="1200" i="1" baseline="0" dirty="0" smtClean="0"/>
                        <a:t>2023-2028 </a:t>
                      </a:r>
                      <a:r>
                        <a:rPr lang="ru-RU" sz="1200" i="1" baseline="0" dirty="0"/>
                        <a:t>гг.»</a:t>
                      </a:r>
                      <a:endParaRPr lang="ru-RU" sz="1200" i="1" dirty="0"/>
                    </a:p>
                  </a:txBody>
                  <a:tcPr/>
                </a:tc>
                <a:tc>
                  <a:txBody>
                    <a:bodyPr/>
                    <a:lstStyle/>
                    <a:p>
                      <a:r>
                        <a:rPr lang="ru-RU" sz="1200" i="1" dirty="0"/>
                        <a:t>2</a:t>
                      </a:r>
                      <a:r>
                        <a:rPr lang="ru-RU" sz="1200" i="1" dirty="0" smtClean="0"/>
                        <a:t>10,0</a:t>
                      </a:r>
                      <a:endParaRPr lang="ru-RU" sz="1200" i="1" dirty="0"/>
                    </a:p>
                  </a:txBody>
                  <a:tcPr/>
                </a:tc>
                <a:extLst>
                  <a:ext uri="{0D108BD9-81ED-4DB2-BD59-A6C34878D82A}">
                    <a16:rowId xmlns="" xmlns:a16="http://schemas.microsoft.com/office/drawing/2014/main" val="10012"/>
                  </a:ext>
                </a:extLst>
              </a:tr>
              <a:tr h="525780">
                <a:tc>
                  <a:txBody>
                    <a:bodyPr/>
                    <a:lstStyle/>
                    <a:p>
                      <a:r>
                        <a:rPr lang="ru-RU" sz="1200" i="1" dirty="0"/>
                        <a:t>9</a:t>
                      </a:r>
                    </a:p>
                  </a:txBody>
                  <a:tcPr/>
                </a:tc>
                <a:tc>
                  <a:txBody>
                    <a:bodyPr/>
                    <a:lstStyle/>
                    <a:p>
                      <a:r>
                        <a:rPr lang="ru-RU" sz="1200" i="1" dirty="0" smtClean="0"/>
                        <a:t>МП </a:t>
                      </a:r>
                      <a:r>
                        <a:rPr lang="ru-RU" sz="1200" i="1" dirty="0"/>
                        <a:t>«Санитарное и экологическое благополучие МО «Тахтамукайский район» на </a:t>
                      </a:r>
                      <a:r>
                        <a:rPr lang="ru-RU" sz="1200" i="1" dirty="0" smtClean="0"/>
                        <a:t>2023-2028 </a:t>
                      </a:r>
                      <a:r>
                        <a:rPr lang="ru-RU" sz="1200" i="1" dirty="0"/>
                        <a:t>гг.»</a:t>
                      </a:r>
                    </a:p>
                  </a:txBody>
                  <a:tcPr/>
                </a:tc>
                <a:tc>
                  <a:txBody>
                    <a:bodyPr/>
                    <a:lstStyle/>
                    <a:p>
                      <a:r>
                        <a:rPr lang="ru-RU" sz="1200" i="1" dirty="0" smtClean="0"/>
                        <a:t>425,0</a:t>
                      </a:r>
                      <a:endParaRPr lang="ru-RU" sz="1200" i="1" dirty="0"/>
                    </a:p>
                  </a:txBody>
                  <a:tcPr/>
                </a:tc>
                <a:extLst>
                  <a:ext uri="{0D108BD9-81ED-4DB2-BD59-A6C34878D82A}">
                    <a16:rowId xmlns="" xmlns:a16="http://schemas.microsoft.com/office/drawing/2014/main" val="10013"/>
                  </a:ext>
                </a:extLst>
              </a:tr>
              <a:tr h="525780">
                <a:tc>
                  <a:txBody>
                    <a:bodyPr/>
                    <a:lstStyle/>
                    <a:p>
                      <a:r>
                        <a:rPr lang="ru-RU" sz="1200" i="1" dirty="0"/>
                        <a:t>10</a:t>
                      </a:r>
                    </a:p>
                  </a:txBody>
                  <a:tcPr/>
                </a:tc>
                <a:tc>
                  <a:txBody>
                    <a:bodyPr/>
                    <a:lstStyle/>
                    <a:p>
                      <a:r>
                        <a:rPr lang="ru-RU" sz="1200" i="1" dirty="0" smtClean="0"/>
                        <a:t>МП </a:t>
                      </a:r>
                      <a:r>
                        <a:rPr lang="ru-RU" sz="1200" i="1" dirty="0"/>
                        <a:t>«Профилактика безнадзорности и правонарушений среди несовершеннолетних на </a:t>
                      </a:r>
                      <a:r>
                        <a:rPr lang="ru-RU" sz="1200" i="1" dirty="0" smtClean="0"/>
                        <a:t>2023-2028 </a:t>
                      </a:r>
                      <a:r>
                        <a:rPr lang="ru-RU" sz="1200" i="1" dirty="0"/>
                        <a:t>гг.»</a:t>
                      </a:r>
                    </a:p>
                  </a:txBody>
                  <a:tcPr/>
                </a:tc>
                <a:tc>
                  <a:txBody>
                    <a:bodyPr/>
                    <a:lstStyle/>
                    <a:p>
                      <a:r>
                        <a:rPr lang="ru-RU" sz="1200" i="1" dirty="0"/>
                        <a:t>200,0</a:t>
                      </a:r>
                    </a:p>
                  </a:txBody>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5996424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202315150"/>
              </p:ext>
            </p:extLst>
          </p:nvPr>
        </p:nvGraphicFramePr>
        <p:xfrm>
          <a:off x="107504" y="404664"/>
          <a:ext cx="8712968" cy="6050895"/>
        </p:xfrm>
        <a:graphic>
          <a:graphicData uri="http://schemas.openxmlformats.org/drawingml/2006/table">
            <a:tbl>
              <a:tblPr>
                <a:tableStyleId>{5C22544A-7EE6-4342-B048-85BDC9FD1C3A}</a:tableStyleId>
              </a:tblPr>
              <a:tblGrid>
                <a:gridCol w="504056">
                  <a:extLst>
                    <a:ext uri="{9D8B030D-6E8A-4147-A177-3AD203B41FA5}">
                      <a16:colId xmlns="" xmlns:a16="http://schemas.microsoft.com/office/drawing/2014/main" val="20000"/>
                    </a:ext>
                  </a:extLst>
                </a:gridCol>
                <a:gridCol w="7128792">
                  <a:extLst>
                    <a:ext uri="{9D8B030D-6E8A-4147-A177-3AD203B41FA5}">
                      <a16:colId xmlns="" xmlns:a16="http://schemas.microsoft.com/office/drawing/2014/main" val="20001"/>
                    </a:ext>
                  </a:extLst>
                </a:gridCol>
                <a:gridCol w="1080120">
                  <a:extLst>
                    <a:ext uri="{9D8B030D-6E8A-4147-A177-3AD203B41FA5}">
                      <a16:colId xmlns="" xmlns:a16="http://schemas.microsoft.com/office/drawing/2014/main" val="20002"/>
                    </a:ext>
                  </a:extLst>
                </a:gridCol>
              </a:tblGrid>
              <a:tr h="320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11</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МП </a:t>
                      </a:r>
                      <a:r>
                        <a:rPr kumimoji="0" lang="ru-RU" sz="1200" i="1" u="none" strike="noStrike" cap="none" normalizeH="0" baseline="0" dirty="0">
                          <a:ln>
                            <a:noFill/>
                          </a:ln>
                          <a:effectLst/>
                        </a:rPr>
                        <a:t>«Энергосбережение и </a:t>
                      </a:r>
                      <a:r>
                        <a:rPr kumimoji="0" lang="ru-RU" sz="1200" i="1" u="none" strike="noStrike" cap="none" normalizeH="0" baseline="0" dirty="0" err="1">
                          <a:ln>
                            <a:noFill/>
                          </a:ln>
                          <a:effectLst/>
                        </a:rPr>
                        <a:t>энергоэффективность</a:t>
                      </a:r>
                      <a:r>
                        <a:rPr kumimoji="0" lang="ru-RU" sz="1200" i="1" u="none" strike="noStrike" cap="none" normalizeH="0" baseline="0" dirty="0">
                          <a:ln>
                            <a:noFill/>
                          </a:ln>
                          <a:effectLst/>
                        </a:rPr>
                        <a:t> на объектах социальной сферы МО «Тахтамукайский район» РА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620,0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 xmlns:a16="http://schemas.microsoft.com/office/drawing/2014/main" val="10000"/>
                  </a:ext>
                </a:extLst>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12</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МП «Гармонизация межнациональных отношений и развития национальных культур на территории МО «Тахтамукайский район»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100,0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 xmlns:a16="http://schemas.microsoft.com/office/drawing/2014/main" val="10001"/>
                  </a:ext>
                </a:extLst>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13</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МП </a:t>
                      </a:r>
                      <a:r>
                        <a:rPr kumimoji="0" lang="ru-RU" sz="1200" i="1" u="none" strike="noStrike" cap="none" normalizeH="0" baseline="0" dirty="0">
                          <a:ln>
                            <a:noFill/>
                          </a:ln>
                          <a:effectLst/>
                        </a:rPr>
                        <a:t>«Обеспечение социально-значимых объектов жизнеобеспечения резервными источниками энергосбережения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2 134,0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 xmlns:a16="http://schemas.microsoft.com/office/drawing/2014/main" val="10002"/>
                  </a:ext>
                </a:extLst>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14</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МП «Управление муниципальными финансами и муниципальным долгом»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58 821,0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 xmlns:a16="http://schemas.microsoft.com/office/drawing/2014/main" val="10003"/>
                  </a:ext>
                </a:extLst>
              </a:tr>
              <a:tr h="433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a:ln>
                            <a:noFill/>
                          </a:ln>
                          <a:solidFill>
                            <a:srgbClr val="000000"/>
                          </a:solidFill>
                          <a:effectLst/>
                          <a:latin typeface="+mn-lt"/>
                          <a:cs typeface="Arial" charset="0"/>
                        </a:rPr>
                        <a:t>15</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a:t>
                      </a:r>
                      <a:r>
                        <a:rPr kumimoji="0" lang="ru-RU" sz="1200" b="0" i="1" u="none" strike="noStrike" cap="none" normalizeH="0" baseline="0" dirty="0">
                          <a:ln>
                            <a:noFill/>
                          </a:ln>
                          <a:solidFill>
                            <a:srgbClr val="000000"/>
                          </a:solidFill>
                          <a:effectLst/>
                          <a:latin typeface="+mn-lt"/>
                          <a:cs typeface="Arial" charset="0"/>
                        </a:rPr>
                        <a:t>«Улучшение демографической ситуации в МО «Тахтамукайский район» на </a:t>
                      </a:r>
                      <a:r>
                        <a:rPr kumimoji="0" lang="ru-RU" sz="1200" b="0" i="1" u="none" strike="noStrike" cap="none" normalizeH="0" baseline="0" dirty="0" smtClean="0">
                          <a:ln>
                            <a:noFill/>
                          </a:ln>
                          <a:solidFill>
                            <a:srgbClr val="000000"/>
                          </a:solidFill>
                          <a:effectLst/>
                          <a:latin typeface="+mn-lt"/>
                          <a:cs typeface="Arial" charset="0"/>
                        </a:rPr>
                        <a:t>2023-2028 </a:t>
                      </a:r>
                      <a:r>
                        <a:rPr kumimoji="0" lang="ru-RU" sz="1200" b="0" i="1" u="none" strike="noStrike" cap="none" normalizeH="0" baseline="0" dirty="0">
                          <a:ln>
                            <a:noFill/>
                          </a:ln>
                          <a:solidFill>
                            <a:srgbClr val="000000"/>
                          </a:solidFill>
                          <a:effectLst/>
                          <a:latin typeface="+mn-lt"/>
                          <a:cs typeface="Arial" charset="0"/>
                        </a:rPr>
                        <a:t>гг.»</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1 100,0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extLst>
                  <a:ext uri="{0D108BD9-81ED-4DB2-BD59-A6C34878D82A}">
                    <a16:rowId xmlns="" xmlns:a16="http://schemas.microsoft.com/office/drawing/2014/main" val="10004"/>
                  </a:ext>
                </a:extLst>
              </a:tr>
              <a:tr h="5302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solidFill>
                            <a:schemeClr val="tx1"/>
                          </a:solidFill>
                          <a:effectLst/>
                        </a:rPr>
                        <a:t>16</a:t>
                      </a:r>
                      <a:endParaRPr kumimoji="0" lang="ru-RU" sz="1200" b="0" i="1" u="none" strike="noStrike" cap="none" normalizeH="0" baseline="0" dirty="0">
                        <a:ln>
                          <a:noFill/>
                        </a:ln>
                        <a:solidFill>
                          <a:schemeClr val="tx1"/>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solidFill>
                            <a:schemeClr val="tx1"/>
                          </a:solidFill>
                          <a:effectLst/>
                        </a:rPr>
                        <a:t>МП </a:t>
                      </a:r>
                      <a:r>
                        <a:rPr kumimoji="0" lang="ru-RU" sz="1200" i="1" u="none" strike="noStrike" cap="none" normalizeH="0" baseline="0" dirty="0">
                          <a:ln>
                            <a:noFill/>
                          </a:ln>
                          <a:solidFill>
                            <a:schemeClr val="tx1"/>
                          </a:solidFill>
                          <a:effectLst/>
                        </a:rPr>
                        <a:t>«Комплексное развитие сельских территорий МО «Тахтамукайский район» на </a:t>
                      </a:r>
                      <a:r>
                        <a:rPr kumimoji="0" lang="ru-RU" sz="1200" i="1" u="none" strike="noStrike" cap="none" normalizeH="0" baseline="0" dirty="0" smtClean="0">
                          <a:ln>
                            <a:noFill/>
                          </a:ln>
                          <a:solidFill>
                            <a:schemeClr val="tx1"/>
                          </a:solidFill>
                          <a:effectLst/>
                        </a:rPr>
                        <a:t>2023-2028 </a:t>
                      </a:r>
                      <a:r>
                        <a:rPr kumimoji="0" lang="ru-RU" sz="1200" i="1" u="none" strike="noStrike" cap="none" normalizeH="0" baseline="0" dirty="0">
                          <a:ln>
                            <a:noFill/>
                          </a:ln>
                          <a:solidFill>
                            <a:schemeClr val="tx1"/>
                          </a:solidFill>
                          <a:effectLst/>
                        </a:rPr>
                        <a:t>гг.»</a:t>
                      </a:r>
                      <a:endParaRPr kumimoji="0" lang="ru-RU" sz="1200" b="0" i="1" u="none" strike="noStrike" cap="none" normalizeH="0" baseline="0" dirty="0">
                        <a:ln>
                          <a:noFill/>
                        </a:ln>
                        <a:solidFill>
                          <a:schemeClr val="tx1"/>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mn-lt"/>
                          <a:cs typeface="+mn-cs"/>
                        </a:rPr>
                        <a:t>50,00</a:t>
                      </a:r>
                      <a:endParaRPr kumimoji="0" lang="ru-RU" sz="1200" b="0" i="1" u="none" strike="noStrike" cap="none" normalizeH="0" baseline="0" dirty="0">
                        <a:ln>
                          <a:noFill/>
                        </a:ln>
                        <a:solidFill>
                          <a:schemeClr val="tx1"/>
                        </a:solidFill>
                        <a:effectLst/>
                        <a:latin typeface="Calibri" pitchFamily="34" charset="0"/>
                        <a:cs typeface="Arial" charset="0"/>
                      </a:endParaRPr>
                    </a:p>
                  </a:txBody>
                  <a:tcPr horzOverflow="overflow"/>
                </a:tc>
                <a:extLst>
                  <a:ext uri="{0D108BD9-81ED-4DB2-BD59-A6C34878D82A}">
                    <a16:rowId xmlns="" xmlns:a16="http://schemas.microsoft.com/office/drawing/2014/main" val="10006"/>
                  </a:ext>
                </a:extLst>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17</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МП </a:t>
                      </a:r>
                      <a:r>
                        <a:rPr kumimoji="0" lang="ru-RU" sz="1200" i="1" u="none" strike="noStrike" cap="none" normalizeH="0" baseline="0" dirty="0">
                          <a:ln>
                            <a:noFill/>
                          </a:ln>
                          <a:effectLst/>
                        </a:rPr>
                        <a:t>«Обеспечение жильем молодых семей на территории  сельских поселений МО «Тахтамукайский район»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dk1"/>
                          </a:solidFill>
                          <a:effectLst/>
                          <a:latin typeface="+mn-lt"/>
                          <a:cs typeface="+mn-cs"/>
                        </a:rPr>
                        <a:t>43 078,0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 xmlns:a16="http://schemas.microsoft.com/office/drawing/2014/main" val="10007"/>
                  </a:ext>
                </a:extLst>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latin typeface="+mn-lt"/>
                        </a:rPr>
                        <a:t>18</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a:t>
                      </a:r>
                      <a:r>
                        <a:rPr kumimoji="0" lang="ru-RU" sz="1200" b="0" i="1" u="none" strike="noStrike" cap="none" normalizeH="0" baseline="0" dirty="0">
                          <a:ln>
                            <a:noFill/>
                          </a:ln>
                          <a:solidFill>
                            <a:srgbClr val="000000"/>
                          </a:solidFill>
                          <a:effectLst/>
                          <a:latin typeface="+mn-lt"/>
                          <a:cs typeface="Arial" charset="0"/>
                        </a:rPr>
                        <a:t>«Молодежная политика в МО «Тахтамукайский район» на </a:t>
                      </a:r>
                      <a:r>
                        <a:rPr kumimoji="0" lang="ru-RU" sz="1200" b="0" i="1" u="none" strike="noStrike" cap="none" normalizeH="0" baseline="0" dirty="0" smtClean="0">
                          <a:ln>
                            <a:noFill/>
                          </a:ln>
                          <a:solidFill>
                            <a:srgbClr val="000000"/>
                          </a:solidFill>
                          <a:effectLst/>
                          <a:latin typeface="+mn-lt"/>
                          <a:cs typeface="Arial" charset="0"/>
                        </a:rPr>
                        <a:t>2023-2028 </a:t>
                      </a:r>
                      <a:r>
                        <a:rPr kumimoji="0" lang="ru-RU" sz="1200" b="0" i="1" u="none" strike="noStrike" cap="none" normalizeH="0" baseline="0" dirty="0">
                          <a:ln>
                            <a:noFill/>
                          </a:ln>
                          <a:solidFill>
                            <a:srgbClr val="000000"/>
                          </a:solidFill>
                          <a:effectLst/>
                          <a:latin typeface="+mn-lt"/>
                          <a:cs typeface="Arial" charset="0"/>
                        </a:rPr>
                        <a:t>гг.</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latin typeface="+mn-lt"/>
                        </a:rPr>
                        <a:t>500,0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extLst>
                  <a:ext uri="{0D108BD9-81ED-4DB2-BD59-A6C34878D82A}">
                    <a16:rowId xmlns="" xmlns:a16="http://schemas.microsoft.com/office/drawing/2014/main" val="10009"/>
                  </a:ext>
                </a:extLst>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latin typeface="+mn-lt"/>
                        </a:rPr>
                        <a:t>19</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a:ln>
                            <a:noFill/>
                          </a:ln>
                          <a:solidFill>
                            <a:srgbClr val="000000"/>
                          </a:solidFill>
                          <a:effectLst/>
                          <a:latin typeface="+mn-lt"/>
                          <a:cs typeface="Arial" charset="0"/>
                        </a:rPr>
                        <a:t>МП «Развитие образования» на </a:t>
                      </a:r>
                      <a:r>
                        <a:rPr kumimoji="0" lang="ru-RU" sz="1200" b="0" i="1" u="none" strike="noStrike" cap="none" normalizeH="0" baseline="0" dirty="0" smtClean="0">
                          <a:ln>
                            <a:noFill/>
                          </a:ln>
                          <a:solidFill>
                            <a:srgbClr val="000000"/>
                          </a:solidFill>
                          <a:effectLst/>
                          <a:latin typeface="+mn-lt"/>
                          <a:cs typeface="Arial" charset="0"/>
                        </a:rPr>
                        <a:t>2023-2028 </a:t>
                      </a:r>
                      <a:r>
                        <a:rPr kumimoji="0" lang="ru-RU" sz="1200" b="0" i="1" u="none" strike="noStrike" cap="none" normalizeH="0" baseline="0" dirty="0">
                          <a:ln>
                            <a:noFill/>
                          </a:ln>
                          <a:solidFill>
                            <a:srgbClr val="000000"/>
                          </a:solidFill>
                          <a:effectLst/>
                          <a:latin typeface="+mn-lt"/>
                          <a:cs typeface="Arial" charset="0"/>
                        </a:rPr>
                        <a:t>гг.»</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4 020 244,0</a:t>
                      </a:r>
                      <a:endParaRPr kumimoji="0" lang="ru-RU" sz="1200" b="0" i="1" u="none" strike="noStrike" cap="none" normalizeH="0" baseline="0" dirty="0">
                        <a:ln>
                          <a:noFill/>
                        </a:ln>
                        <a:solidFill>
                          <a:srgbClr val="000000"/>
                        </a:solidFill>
                        <a:effectLst/>
                        <a:latin typeface="+mn-lt"/>
                        <a:cs typeface="Arial" charset="0"/>
                      </a:endParaRPr>
                    </a:p>
                  </a:txBody>
                  <a:tcPr horzOverflow="overflow"/>
                </a:tc>
                <a:extLst>
                  <a:ext uri="{0D108BD9-81ED-4DB2-BD59-A6C34878D82A}">
                    <a16:rowId xmlns="" xmlns:a16="http://schemas.microsoft.com/office/drawing/2014/main" val="10010"/>
                  </a:ext>
                </a:extLst>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20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МО «Тахтамукайский район» «Укрепление общественного здоровья в МО «Тахтамукайский район» на 2023-2028 гг.»</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30,0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21</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«Строительство, реконструкция и капитальный ремонт объектов социальной сферы, инженерной инфраструктуры, объектов благоустройства на территории МО «Тахтамукайский район» на 2023-2028 гг.»</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20 875,0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r>
            </a:tbl>
          </a:graphicData>
        </a:graphic>
      </p:graphicFrame>
    </p:spTree>
    <p:extLst>
      <p:ext uri="{BB962C8B-B14F-4D97-AF65-F5344CB8AC3E}">
        <p14:creationId xmlns:p14="http://schemas.microsoft.com/office/powerpoint/2010/main" val="2098386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91480"/>
          </a:xfrm>
        </p:spPr>
        <p:txBody>
          <a:bodyPr>
            <a:normAutofit fontScale="90000"/>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617804054"/>
              </p:ext>
            </p:extLst>
          </p:nvPr>
        </p:nvGraphicFramePr>
        <p:xfrm>
          <a:off x="4" y="116617"/>
          <a:ext cx="9036494" cy="8828064"/>
        </p:xfrm>
        <a:graphic>
          <a:graphicData uri="http://schemas.openxmlformats.org/drawingml/2006/table">
            <a:tbl>
              <a:tblPr>
                <a:tableStyleId>{5C22544A-7EE6-4342-B048-85BDC9FD1C3A}</a:tableStyleId>
              </a:tblPr>
              <a:tblGrid>
                <a:gridCol w="2161324"/>
                <a:gridCol w="420530"/>
                <a:gridCol w="645464"/>
                <a:gridCol w="645464"/>
                <a:gridCol w="645464"/>
                <a:gridCol w="645464"/>
                <a:gridCol w="645464"/>
                <a:gridCol w="645464"/>
                <a:gridCol w="645464"/>
                <a:gridCol w="645464"/>
                <a:gridCol w="645464"/>
                <a:gridCol w="645464"/>
              </a:tblGrid>
              <a:tr h="254746">
                <a:tc>
                  <a:txBody>
                    <a:bodyPr/>
                    <a:lstStyle/>
                    <a:p>
                      <a:pPr algn="l" fontAlgn="ctr"/>
                      <a:r>
                        <a:rPr lang="ru-RU" sz="800" u="none" strike="noStrike" dirty="0">
                          <a:effectLst/>
                        </a:rPr>
                        <a:t>Подраздел C10: Производство пищевых продуктов</a:t>
                      </a:r>
                      <a:endParaRPr lang="ru-RU" sz="800" b="0" i="0" u="none" strike="noStrike" dirty="0">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6059,500</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6330,650</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6401,610</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6596,283</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6661,224</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6863,865</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7036,144</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7321,342</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104,47</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104,20</a:t>
                      </a:r>
                      <a:endParaRPr lang="ru-RU" sz="800" b="0" i="1" u="none" strike="noStrike">
                        <a:effectLst/>
                        <a:latin typeface="Times New Roman"/>
                      </a:endParaRPr>
                    </a:p>
                  </a:txBody>
                  <a:tcPr marL="3318" marR="3318" marT="3318" marB="0" anchor="ctr"/>
                </a:tc>
              </a:tr>
              <a:tr h="129083">
                <a:tc>
                  <a:txBody>
                    <a:bodyPr/>
                    <a:lstStyle/>
                    <a:p>
                      <a:pPr algn="l" fontAlgn="ctr"/>
                      <a:r>
                        <a:rPr lang="ru-RU" sz="800" u="none" strike="noStrike">
                          <a:effectLst/>
                        </a:rPr>
                        <a:t>Подраздел </a:t>
                      </a:r>
                      <a:r>
                        <a:rPr lang="en-US" sz="800" u="none" strike="noStrike">
                          <a:effectLst/>
                        </a:rPr>
                        <a:t>C11: </a:t>
                      </a:r>
                      <a:r>
                        <a:rPr lang="ru-RU" sz="800" u="none" strike="noStrike">
                          <a:effectLst/>
                        </a:rPr>
                        <a:t>Производство напитков</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702,434</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789,536</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806,906</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820,358</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845,944</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860,046</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896,514</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920,396</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112,40</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103,90</a:t>
                      </a:r>
                      <a:endParaRPr lang="ru-RU" sz="800" b="0" i="1" u="none" strike="noStrike">
                        <a:effectLst/>
                        <a:latin typeface="Times New Roman"/>
                      </a:endParaRPr>
                    </a:p>
                  </a:txBody>
                  <a:tcPr marL="3318" marR="3318" marT="3318" marB="0" anchor="ctr"/>
                </a:tc>
              </a:tr>
              <a:tr h="254746">
                <a:tc>
                  <a:txBody>
                    <a:bodyPr/>
                    <a:lstStyle/>
                    <a:p>
                      <a:pPr algn="l" fontAlgn="ctr"/>
                      <a:r>
                        <a:rPr lang="ru-RU" sz="800" u="none" strike="noStrike">
                          <a:effectLst/>
                        </a:rPr>
                        <a:t>Подраздел  C17: Производство бумаги и бумажных изделий</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2708,146</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3046,850</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dirty="0">
                          <a:effectLst/>
                        </a:rPr>
                        <a:t>3083,451</a:t>
                      </a:r>
                      <a:endParaRPr lang="ru-RU" sz="800" b="0" i="1" u="none" strike="noStrike" dirty="0">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3161,893</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3196,652</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3272,777</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3380,335</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3495,365</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112,51</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103,78</a:t>
                      </a:r>
                      <a:endParaRPr lang="ru-RU" sz="800" b="0" i="1" u="none" strike="noStrike">
                        <a:effectLst/>
                        <a:latin typeface="Times New Roman"/>
                      </a:endParaRPr>
                    </a:p>
                  </a:txBody>
                  <a:tcPr marL="3318" marR="3318" marT="3318" marB="0" anchor="ctr"/>
                </a:tc>
              </a:tr>
              <a:tr h="254746">
                <a:tc>
                  <a:txBody>
                    <a:bodyPr/>
                    <a:lstStyle/>
                    <a:p>
                      <a:pPr algn="l" fontAlgn="ctr"/>
                      <a:r>
                        <a:rPr lang="ru-RU" sz="800" u="none" strike="noStrike">
                          <a:effectLst/>
                        </a:rPr>
                        <a:t>Подраздел C20: Производство химических веществ и химических продуктов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567,094</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850,978</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865,054</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877,002</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884,217</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905,136</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908,809</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936,756</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150,06</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103,06</a:t>
                      </a:r>
                      <a:endParaRPr lang="ru-RU" sz="800" b="0" i="1" u="none" strike="noStrike">
                        <a:effectLst/>
                        <a:latin typeface="Times New Roman"/>
                      </a:endParaRPr>
                    </a:p>
                  </a:txBody>
                  <a:tcPr marL="3318" marR="3318" marT="3318" marB="0" anchor="ctr"/>
                </a:tc>
              </a:tr>
              <a:tr h="254746">
                <a:tc>
                  <a:txBody>
                    <a:bodyPr/>
                    <a:lstStyle/>
                    <a:p>
                      <a:pPr algn="l" fontAlgn="ctr"/>
                      <a:r>
                        <a:rPr lang="ru-RU" sz="800" u="none" strike="noStrike">
                          <a:effectLst/>
                        </a:rPr>
                        <a:t>Подраздел C22: Производство резиновых и пластмассовых изделий</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3547,274</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4284,028</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4298,070</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4477,892</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4481,802</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4671,039</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4696,322</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4895,538</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120,77</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104,53</a:t>
                      </a:r>
                      <a:endParaRPr lang="ru-RU" sz="800" b="0" i="1" u="none" strike="noStrike">
                        <a:effectLst/>
                        <a:latin typeface="Times New Roman"/>
                      </a:endParaRPr>
                    </a:p>
                  </a:txBody>
                  <a:tcPr marL="3318" marR="3318" marT="3318" marB="0" anchor="ctr"/>
                </a:tc>
              </a:tr>
              <a:tr h="254746">
                <a:tc>
                  <a:txBody>
                    <a:bodyPr/>
                    <a:lstStyle/>
                    <a:p>
                      <a:pPr algn="l" fontAlgn="ctr"/>
                      <a:r>
                        <a:rPr lang="ru-RU" sz="800" u="none" strike="noStrike">
                          <a:effectLst/>
                        </a:rPr>
                        <a:t>Подраздел C23: Производство прочей неметаллической минеральной продукции</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210,294</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280,434</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283,771</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289,920</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291,322</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300,284</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300,559</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311,842</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133,35</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103,38</a:t>
                      </a:r>
                      <a:endParaRPr lang="ru-RU" sz="800" b="0" i="1" u="none" strike="noStrike">
                        <a:effectLst/>
                        <a:latin typeface="Times New Roman"/>
                      </a:endParaRPr>
                    </a:p>
                  </a:txBody>
                  <a:tcPr marL="3318" marR="3318" marT="3318" marB="0" anchor="ctr"/>
                </a:tc>
              </a:tr>
              <a:tr h="380408">
                <a:tc>
                  <a:txBody>
                    <a:bodyPr/>
                    <a:lstStyle/>
                    <a:p>
                      <a:pPr algn="l" fontAlgn="ctr"/>
                      <a:r>
                        <a:rPr lang="ru-RU" sz="800" u="none" strike="noStrike">
                          <a:effectLst/>
                        </a:rPr>
                        <a:t>Подраздел C25: Производство готовых металлических изделий, кроме машин и оборудования</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1929,554</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2119,654</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2120,340</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2217,532</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2221,118</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2323,808</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2321,395</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2411,388</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109,85</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104,62</a:t>
                      </a:r>
                      <a:endParaRPr lang="ru-RU" sz="800" b="0" i="1" u="none" strike="noStrike">
                        <a:effectLst/>
                        <a:latin typeface="Times New Roman"/>
                      </a:endParaRPr>
                    </a:p>
                  </a:txBody>
                  <a:tcPr marL="3318" marR="3318" marT="3318" marB="0" anchor="ctr"/>
                </a:tc>
              </a:tr>
              <a:tr h="254746">
                <a:tc>
                  <a:txBody>
                    <a:bodyPr/>
                    <a:lstStyle/>
                    <a:p>
                      <a:pPr algn="l" fontAlgn="ctr"/>
                      <a:r>
                        <a:rPr lang="ru-RU" sz="800" u="none" strike="noStrike">
                          <a:effectLst/>
                        </a:rPr>
                        <a:t>Подраздел C27: Производство электрического оборудования</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28,995</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28,415</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28,699</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29,045</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29,390</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29,773</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30,659</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31,088</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98,00</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102,22</a:t>
                      </a:r>
                      <a:endParaRPr lang="ru-RU" sz="800" b="0" i="1" u="none" strike="noStrike">
                        <a:effectLst/>
                        <a:latin typeface="Times New Roman"/>
                      </a:endParaRPr>
                    </a:p>
                  </a:txBody>
                  <a:tcPr marL="3318" marR="3318" marT="3318" marB="0" anchor="ctr"/>
                </a:tc>
              </a:tr>
              <a:tr h="129083">
                <a:tc>
                  <a:txBody>
                    <a:bodyPr/>
                    <a:lstStyle/>
                    <a:p>
                      <a:pPr algn="l" fontAlgn="ctr"/>
                      <a:r>
                        <a:rPr lang="ru-RU" sz="800" u="none" strike="noStrike">
                          <a:effectLst/>
                        </a:rPr>
                        <a:t>Подраздел </a:t>
                      </a:r>
                      <a:r>
                        <a:rPr lang="en-US" sz="800" u="none" strike="noStrike">
                          <a:effectLst/>
                        </a:rPr>
                        <a:t>C31: </a:t>
                      </a:r>
                      <a:r>
                        <a:rPr lang="ru-RU" sz="800" u="none" strike="noStrike">
                          <a:effectLst/>
                        </a:rPr>
                        <a:t>Производство мебели</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"_"</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40,868</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41,686</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41,894</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43,605</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43,407</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44,663</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45,369</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46,816</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102,00</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104,60</a:t>
                      </a:r>
                      <a:endParaRPr lang="ru-RU" sz="800" b="0" i="1" u="none" strike="noStrike">
                        <a:effectLst/>
                        <a:latin typeface="Times New Roman"/>
                      </a:endParaRPr>
                    </a:p>
                  </a:txBody>
                  <a:tcPr marL="3318" marR="3318" marT="3318" marB="0" anchor="ctr"/>
                </a:tc>
              </a:tr>
              <a:tr h="254746">
                <a:tc>
                  <a:txBody>
                    <a:bodyPr/>
                    <a:lstStyle/>
                    <a:p>
                      <a:pPr algn="l" fontAlgn="ctr"/>
                      <a:r>
                        <a:rPr lang="ru-RU" sz="800" u="none" strike="noStrike">
                          <a:effectLst/>
                        </a:rPr>
                        <a:t>Подраздел C32: Производство прочих готовых изделий</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739,127</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761,300</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770,436</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788,734</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792,066</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811,669</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823,091</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844,277</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103,00</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103,60</a:t>
                      </a:r>
                      <a:endParaRPr lang="ru-RU" sz="800" b="0" i="1" u="none" strike="noStrike">
                        <a:effectLst/>
                        <a:latin typeface="Times New Roman"/>
                      </a:endParaRPr>
                    </a:p>
                  </a:txBody>
                  <a:tcPr marL="3318" marR="3318" marT="3318" marB="0" anchor="ctr"/>
                </a:tc>
              </a:tr>
              <a:tr h="380408">
                <a:tc>
                  <a:txBody>
                    <a:bodyPr/>
                    <a:lstStyle/>
                    <a:p>
                      <a:pPr algn="l" fontAlgn="ctr"/>
                      <a:r>
                        <a:rPr lang="ru-RU" sz="800" u="none" strike="noStrike">
                          <a:effectLst/>
                        </a:rPr>
                        <a:t>Раздел D: Обеспечение электрической энергией, газом и паром; кондиционирование воздуха</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105,941</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112,578</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112,806</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115,182</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116,308</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120,180</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125,436</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131,139</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106,26</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102,31</a:t>
                      </a:r>
                      <a:endParaRPr lang="ru-RU" sz="800" b="1" i="0" u="none" strike="noStrike">
                        <a:effectLst/>
                        <a:latin typeface="Times New Roman"/>
                      </a:endParaRPr>
                    </a:p>
                  </a:txBody>
                  <a:tcPr marL="3318" marR="3318" marT="3318" marB="0" anchor="ctr"/>
                </a:tc>
              </a:tr>
              <a:tr h="380408">
                <a:tc>
                  <a:txBody>
                    <a:bodyPr/>
                    <a:lstStyle/>
                    <a:p>
                      <a:pPr algn="l" fontAlgn="ctr"/>
                      <a:r>
                        <a:rPr lang="ru-RU" sz="800" u="none" strike="noStrike">
                          <a:effectLst/>
                        </a:rPr>
                        <a:t>Раздел Е: Водоснабжение; водоотведение, организация сбора и утилизации отходов, деятельность по ликвидации загрязнений</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992,251</a:t>
                      </a:r>
                      <a:endParaRPr lang="ru-RU" sz="800" b="1"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1171,694</a:t>
                      </a:r>
                      <a:endParaRPr lang="ru-RU" sz="800" b="1"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1183,127</a:t>
                      </a:r>
                      <a:endParaRPr lang="ru-RU" sz="800" b="1"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1232,706</a:t>
                      </a:r>
                      <a:endParaRPr lang="ru-RU" sz="800" b="1"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1252,546</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1318,219</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1354,622</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1441,040</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118,08</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105,21</a:t>
                      </a:r>
                      <a:endParaRPr lang="ru-RU" sz="800" b="1" i="0" u="none" strike="noStrike">
                        <a:effectLst/>
                        <a:latin typeface="Times New Roman"/>
                      </a:endParaRPr>
                    </a:p>
                  </a:txBody>
                  <a:tcPr marL="3318" marR="3318" marT="3318" marB="0" anchor="ctr"/>
                </a:tc>
              </a:tr>
              <a:tr h="254746">
                <a:tc>
                  <a:txBody>
                    <a:bodyPr/>
                    <a:lstStyle/>
                    <a:p>
                      <a:pPr algn="l" fontAlgn="ctr"/>
                      <a:r>
                        <a:rPr lang="ru-RU" sz="800" u="none" strike="noStrike" dirty="0">
                          <a:effectLst/>
                        </a:rPr>
                        <a:t>Производство важнейших видов промышленной продукции:</a:t>
                      </a:r>
                      <a:endParaRPr lang="ru-RU" sz="800" b="1" i="1" u="none" strike="noStrike" dirty="0">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dirty="0">
                          <a:effectLst/>
                        </a:rPr>
                        <a:t> </a:t>
                      </a:r>
                      <a:endParaRPr lang="ru-RU" sz="800" b="0" i="0" u="none" strike="noStrike" dirty="0">
                        <a:effectLst/>
                        <a:latin typeface="Times New Roman"/>
                      </a:endParaRPr>
                    </a:p>
                  </a:txBody>
                  <a:tcPr marL="3318" marR="3318" marT="3318" marB="0" anchor="ctr"/>
                </a:tc>
              </a:tr>
              <a:tr h="129083">
                <a:tc>
                  <a:txBody>
                    <a:bodyPr/>
                    <a:lstStyle/>
                    <a:p>
                      <a:pPr algn="l" fontAlgn="ctr"/>
                      <a:r>
                        <a:rPr lang="ru-RU" sz="800" u="none" strike="noStrike">
                          <a:effectLst/>
                        </a:rPr>
                        <a:t>гравий керамзитовый</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тыс.м3</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115,100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147,000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151,000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153,000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155,000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157,000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158,000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160,000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127,72</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104,08</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керамзит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тыс.м3</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52,400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53,000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55,000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57,000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57,000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59,000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57,000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59,000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101,15</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107,55</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блоки</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тыс.шт.</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110,000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120,000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121,000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125,000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125,000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130,000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125,000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130,000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109,09</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104,17</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производство ПЭТ -преформ</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млн. шт.</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1157,000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1250,000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1350,000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1400,000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1450,000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1550,000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1600,000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108,04</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112,00</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водоснабжение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тыс.м3</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7382,000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6213,000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6358,000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6429,000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6503,000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6574,000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6652,000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6725,000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84,16</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103,48</a:t>
                      </a:r>
                      <a:endParaRPr lang="ru-RU" sz="800" b="0" i="0" u="none" strike="noStrike">
                        <a:effectLst/>
                        <a:latin typeface="Times New Roman"/>
                      </a:endParaRPr>
                    </a:p>
                  </a:txBody>
                  <a:tcPr marL="3318" marR="3318" marT="3318" marB="0" anchor="ctr"/>
                </a:tc>
              </a:tr>
              <a:tr h="254746">
                <a:tc>
                  <a:txBody>
                    <a:bodyPr/>
                    <a:lstStyle/>
                    <a:p>
                      <a:pPr algn="l" fontAlgn="ctr"/>
                      <a:r>
                        <a:rPr lang="ru-RU" sz="800" u="none" strike="noStrike">
                          <a:effectLst/>
                        </a:rPr>
                        <a:t>производство теплоэнергии</a:t>
                      </a:r>
                      <a:endParaRPr lang="ru-RU" sz="800" b="0" i="0" u="none" strike="noStrike">
                        <a:solidFill>
                          <a:srgbClr val="000000"/>
                        </a:solidFill>
                        <a:effectLst/>
                        <a:latin typeface="Times New Roman"/>
                      </a:endParaRPr>
                    </a:p>
                  </a:txBody>
                  <a:tcPr marL="3318" marR="3318" marT="3318" marB="0" anchor="ctr"/>
                </a:tc>
                <a:tc>
                  <a:txBody>
                    <a:bodyPr/>
                    <a:lstStyle/>
                    <a:p>
                      <a:pPr algn="ctr" fontAlgn="t"/>
                      <a:r>
                        <a:rPr lang="ru-RU" sz="800" u="none" strike="noStrike">
                          <a:effectLst/>
                        </a:rPr>
                        <a:t>тыс.Гкал</a:t>
                      </a:r>
                      <a:endParaRPr lang="ru-RU" sz="800" b="0" i="0" u="none" strike="noStrike">
                        <a:solidFill>
                          <a:srgbClr val="000000"/>
                        </a:solidFill>
                        <a:effectLst/>
                        <a:latin typeface="Times New Roman"/>
                      </a:endParaRPr>
                    </a:p>
                  </a:txBody>
                  <a:tcPr marL="3318" marR="3318" marT="3318" marB="0"/>
                </a:tc>
                <a:tc>
                  <a:txBody>
                    <a:bodyPr/>
                    <a:lstStyle/>
                    <a:p>
                      <a:pPr algn="ctr" fontAlgn="ctr"/>
                      <a:r>
                        <a:rPr lang="ru-RU" sz="800" u="none" strike="noStrike">
                          <a:effectLst/>
                        </a:rPr>
                        <a:t>70,700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54,550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59,550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62,100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62,550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64,100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66,800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69,600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77,16</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113,84</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химическая продукция</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т</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13390,000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17600,000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17800,000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17800,000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18000,000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18000,000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18500,000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19000,000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131,44</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101,14</a:t>
                      </a:r>
                      <a:endParaRPr lang="ru-RU" sz="800" b="0" i="0" u="none" strike="noStrike">
                        <a:effectLst/>
                        <a:latin typeface="Times New Roman"/>
                      </a:endParaRPr>
                    </a:p>
                  </a:txBody>
                  <a:tcPr marL="3318" marR="3318" marT="3318" marB="0" anchor="ctr"/>
                </a:tc>
              </a:tr>
              <a:tr h="254746">
                <a:tc>
                  <a:txBody>
                    <a:bodyPr/>
                    <a:lstStyle/>
                    <a:p>
                      <a:pPr algn="l" fontAlgn="ctr"/>
                      <a:r>
                        <a:rPr lang="ru-RU" sz="800" u="none" strike="noStrike">
                          <a:effectLst/>
                        </a:rPr>
                        <a:t>стиральные машины</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тыс.штук</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50,000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49,000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85,000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95,000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99,000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102,000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98,00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173,47</a:t>
                      </a:r>
                      <a:endParaRPr lang="ru-RU" sz="800" b="0" i="0" u="none" strike="noStrike">
                        <a:effectLst/>
                        <a:latin typeface="Times New Roman"/>
                      </a:endParaRPr>
                    </a:p>
                  </a:txBody>
                  <a:tcPr marL="3318" marR="3318" marT="3318" marB="0" anchor="ctr"/>
                </a:tc>
              </a:tr>
              <a:tr h="254746">
                <a:tc>
                  <a:txBody>
                    <a:bodyPr/>
                    <a:lstStyle/>
                    <a:p>
                      <a:pPr algn="l" fontAlgn="ctr"/>
                      <a:r>
                        <a:rPr lang="ru-RU" sz="800" u="none" strike="noStrike">
                          <a:effectLst/>
                        </a:rPr>
                        <a:t>металлические банки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тыс.штук</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268231,0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330000,0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332000,0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333500,0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335000,0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340000,0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345000,0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360000,0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123,03</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101,06</a:t>
                      </a:r>
                      <a:endParaRPr lang="ru-RU" sz="800" b="0" i="0" u="none" strike="noStrike">
                        <a:effectLst/>
                        <a:latin typeface="Times New Roman"/>
                      </a:endParaRPr>
                    </a:p>
                  </a:txBody>
                  <a:tcPr marL="3318" marR="3318" marT="3318" marB="0" anchor="ctr"/>
                </a:tc>
              </a:tr>
              <a:tr h="254746">
                <a:tc>
                  <a:txBody>
                    <a:bodyPr/>
                    <a:lstStyle/>
                    <a:p>
                      <a:pPr algn="l" fontAlgn="ctr"/>
                      <a:r>
                        <a:rPr lang="ru-RU" sz="800" u="none" strike="noStrike">
                          <a:effectLst/>
                        </a:rPr>
                        <a:t>металлические крышки</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тыс.штук</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117313,0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237000,0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239500,0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241000,0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242000,0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244000,0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245000,0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247000,0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202,02</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101,69</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 Продукты питания</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кондитерские изделия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тонн</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30110,000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31200,000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31500,000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31700,000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32000,000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32500,000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33000,000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33500,000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103,62</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101,60</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фруктовые напитки</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туб.</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254467,370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260000,000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261000,000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263000,000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265000,000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267000,000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269000,000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271000,000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102,17</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101,15</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замороженная плодоовощная продукция</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тонн</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34268,000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34700,000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34900,000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35200,000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35000,000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35000,000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35500,000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35500,000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101,26</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101,44</a:t>
                      </a:r>
                      <a:endParaRPr lang="ru-RU" sz="800" b="0" i="0" u="none" strike="noStrike">
                        <a:effectLst/>
                        <a:latin typeface="Times New Roman"/>
                      </a:endParaRPr>
                    </a:p>
                  </a:txBody>
                  <a:tcPr marL="3318" marR="3318" marT="3318" marB="0" anchor="ctr"/>
                </a:tc>
              </a:tr>
              <a:tr h="129083">
                <a:tc gridSpan="12">
                  <a:txBody>
                    <a:bodyPr/>
                    <a:lstStyle/>
                    <a:p>
                      <a:pPr algn="ctr" fontAlgn="ctr"/>
                      <a:r>
                        <a:rPr lang="ru-RU" sz="800" u="none" strike="noStrike">
                          <a:effectLst/>
                        </a:rPr>
                        <a:t>              Сельское хозяйство</a:t>
                      </a:r>
                      <a:endParaRPr lang="ru-RU" sz="800" b="1" i="1" u="none" strike="noStrike">
                        <a:solidFill>
                          <a:srgbClr val="000000"/>
                        </a:solidFill>
                        <a:effectLst/>
                        <a:latin typeface="Times New Roman"/>
                      </a:endParaRPr>
                    </a:p>
                  </a:txBody>
                  <a:tcPr marL="3318" marR="3318" marT="331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54746">
                <a:tc>
                  <a:txBody>
                    <a:bodyPr/>
                    <a:lstStyle/>
                    <a:p>
                      <a:pPr algn="l" fontAlgn="ctr"/>
                      <a:r>
                        <a:rPr lang="ru-RU" sz="800" u="none" strike="noStrike">
                          <a:effectLst/>
                        </a:rPr>
                        <a:t>Валовая продукция сельского хозяйства в сельскохозяйствен-ных предприятиях</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млн.руб.</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1922,900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2191,100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2283,300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2290,100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2381,800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2391,200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2491,900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2504,300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113,95</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104,52</a:t>
                      </a:r>
                      <a:endParaRPr lang="ru-RU" sz="800" b="0" i="0" u="none" strike="noStrike">
                        <a:effectLst/>
                        <a:latin typeface="Times New Roman"/>
                      </a:endParaRPr>
                    </a:p>
                  </a:txBody>
                  <a:tcPr marL="3318" marR="3318" marT="3318" marB="0" anchor="ctr"/>
                </a:tc>
              </a:tr>
              <a:tr h="129083">
                <a:tc gridSpan="12">
                  <a:txBody>
                    <a:bodyPr/>
                    <a:lstStyle/>
                    <a:p>
                      <a:pPr algn="ctr" fontAlgn="ctr"/>
                      <a:r>
                        <a:rPr lang="ru-RU" sz="800" u="none" strike="noStrike">
                          <a:effectLst/>
                        </a:rPr>
                        <a:t>Строительство </a:t>
                      </a:r>
                      <a:endParaRPr lang="ru-RU" sz="800" b="1" i="1" u="none" strike="noStrike">
                        <a:solidFill>
                          <a:srgbClr val="000000"/>
                        </a:solidFill>
                        <a:effectLst/>
                        <a:latin typeface="Times New Roman"/>
                      </a:endParaRPr>
                    </a:p>
                  </a:txBody>
                  <a:tcPr marL="3318" marR="3318" marT="331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54746">
                <a:tc>
                  <a:txBody>
                    <a:bodyPr/>
                    <a:lstStyle/>
                    <a:p>
                      <a:pPr algn="l" fontAlgn="ctr"/>
                      <a:r>
                        <a:rPr lang="ru-RU" sz="800" u="none" strike="noStrike">
                          <a:effectLst/>
                        </a:rPr>
                        <a:t>Объем работ, выполненных по договорам строительного подряда</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млн.руб.</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3829,050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5270,000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5428,100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5480,800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5676,160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5727,440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5988,350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6071,080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137,63</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104,00</a:t>
                      </a:r>
                      <a:endParaRPr lang="ru-RU" sz="800" b="0" i="0" u="none" strike="noStrike">
                        <a:effectLst/>
                        <a:latin typeface="Times New Roman"/>
                      </a:endParaRPr>
                    </a:p>
                  </a:txBody>
                  <a:tcPr marL="3318" marR="3318" marT="3318" marB="0" anchor="ctr"/>
                </a:tc>
              </a:tr>
              <a:tr h="129083">
                <a:tc gridSpan="12">
                  <a:txBody>
                    <a:bodyPr/>
                    <a:lstStyle/>
                    <a:p>
                      <a:pPr algn="ctr" fontAlgn="ctr"/>
                      <a:r>
                        <a:rPr lang="ru-RU" sz="800" u="none" strike="noStrike">
                          <a:effectLst/>
                        </a:rPr>
                        <a:t>Розничная торговля</a:t>
                      </a:r>
                      <a:endParaRPr lang="ru-RU" sz="800" b="1" i="1" u="none" strike="noStrike">
                        <a:solidFill>
                          <a:srgbClr val="000000"/>
                        </a:solidFill>
                        <a:effectLst/>
                        <a:latin typeface="Times New Roman"/>
                      </a:endParaRPr>
                    </a:p>
                  </a:txBody>
                  <a:tcPr marL="3318" marR="3318" marT="331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9083">
                <a:tc>
                  <a:txBody>
                    <a:bodyPr/>
                    <a:lstStyle/>
                    <a:p>
                      <a:pPr algn="l" fontAlgn="ctr"/>
                      <a:r>
                        <a:rPr lang="ru-RU" sz="800" u="none" strike="noStrike">
                          <a:effectLst/>
                        </a:rPr>
                        <a:t>Оборот розничной торговли</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млн.руб.</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77503,000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92048,760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98848,410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99559,940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105372,400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108719,460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112874,910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119852,330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118,77</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108,16</a:t>
                      </a:r>
                      <a:endParaRPr lang="ru-RU" sz="800" b="0" i="0" u="none" strike="noStrike">
                        <a:effectLst/>
                        <a:latin typeface="Times New Roman"/>
                      </a:endParaRPr>
                    </a:p>
                  </a:txBody>
                  <a:tcPr marL="3318" marR="3318" marT="3318" marB="0" anchor="ctr"/>
                </a:tc>
              </a:tr>
              <a:tr h="129083">
                <a:tc gridSpan="12">
                  <a:txBody>
                    <a:bodyPr/>
                    <a:lstStyle/>
                    <a:p>
                      <a:pPr algn="ctr" fontAlgn="ctr"/>
                      <a:r>
                        <a:rPr lang="ru-RU" sz="800" u="none" strike="noStrike">
                          <a:effectLst/>
                        </a:rPr>
                        <a:t>Общественное питание </a:t>
                      </a:r>
                      <a:endParaRPr lang="ru-RU" sz="800" b="1" i="1" u="none" strike="noStrike">
                        <a:effectLst/>
                        <a:latin typeface="Times New Roman"/>
                      </a:endParaRPr>
                    </a:p>
                  </a:txBody>
                  <a:tcPr marL="3318" marR="3318" marT="331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9083">
                <a:tc>
                  <a:txBody>
                    <a:bodyPr/>
                    <a:lstStyle/>
                    <a:p>
                      <a:pPr algn="l" fontAlgn="ctr"/>
                      <a:r>
                        <a:rPr lang="ru-RU" sz="800" u="none" strike="noStrike">
                          <a:effectLst/>
                        </a:rPr>
                        <a:t>Оборот общественного питания</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млн.руб.</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1528,600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1792,020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1935,660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1947,470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2043,280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2100,310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2167,510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2271,700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117,23</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108,67</a:t>
                      </a:r>
                      <a:endParaRPr lang="ru-RU" sz="800" b="0" i="0" u="none" strike="noStrike">
                        <a:effectLst/>
                        <a:latin typeface="Times New Roman"/>
                      </a:endParaRPr>
                    </a:p>
                  </a:txBody>
                  <a:tcPr marL="3318" marR="3318" marT="3318" marB="0" anchor="ctr"/>
                </a:tc>
              </a:tr>
              <a:tr h="129083">
                <a:tc gridSpan="12">
                  <a:txBody>
                    <a:bodyPr/>
                    <a:lstStyle/>
                    <a:p>
                      <a:pPr algn="ctr" fontAlgn="ctr"/>
                      <a:r>
                        <a:rPr lang="ru-RU" sz="800" u="none" strike="noStrike">
                          <a:effectLst/>
                        </a:rPr>
                        <a:t>Объем платных услуг населению</a:t>
                      </a:r>
                      <a:endParaRPr lang="ru-RU" sz="800" b="1" i="1" u="none" strike="noStrike">
                        <a:effectLst/>
                        <a:latin typeface="Times New Roman"/>
                      </a:endParaRPr>
                    </a:p>
                  </a:txBody>
                  <a:tcPr marL="3318" marR="3318" marT="331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9083">
                <a:tc>
                  <a:txBody>
                    <a:bodyPr/>
                    <a:lstStyle/>
                    <a:p>
                      <a:pPr algn="l" fontAlgn="ctr"/>
                      <a:r>
                        <a:rPr lang="ru-RU" sz="800" u="none" strike="noStrike">
                          <a:effectLst/>
                        </a:rPr>
                        <a:t>Объем платных услуг населению</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млн.руб.</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2522,600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2957,300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3197,530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3220,050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3358,690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3482,810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3545,430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3777,870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117,23</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108,88</a:t>
                      </a:r>
                      <a:endParaRPr lang="ru-RU" sz="800" b="0" i="0" u="none" strike="noStrike">
                        <a:effectLst/>
                        <a:latin typeface="Times New Roman"/>
                      </a:endParaRPr>
                    </a:p>
                  </a:txBody>
                  <a:tcPr marL="3318" marR="3318" marT="3318" marB="0" anchor="ctr"/>
                </a:tc>
              </a:tr>
              <a:tr h="129083">
                <a:tc gridSpan="12">
                  <a:txBody>
                    <a:bodyPr/>
                    <a:lstStyle/>
                    <a:p>
                      <a:pPr algn="ctr" fontAlgn="ctr"/>
                      <a:r>
                        <a:rPr lang="ru-RU" sz="800" u="none" strike="noStrike">
                          <a:effectLst/>
                        </a:rPr>
                        <a:t>Финансы</a:t>
                      </a:r>
                      <a:endParaRPr lang="ru-RU" sz="800" b="1" i="1" u="none" strike="noStrike">
                        <a:solidFill>
                          <a:srgbClr val="000000"/>
                        </a:solidFill>
                        <a:effectLst/>
                        <a:latin typeface="Times New Roman"/>
                      </a:endParaRPr>
                    </a:p>
                  </a:txBody>
                  <a:tcPr marL="3318" marR="3318" marT="331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9083">
                <a:tc>
                  <a:txBody>
                    <a:bodyPr/>
                    <a:lstStyle/>
                    <a:p>
                      <a:pPr algn="l" fontAlgn="ctr"/>
                      <a:r>
                        <a:rPr lang="ru-RU" sz="800" u="none" strike="noStrike">
                          <a:effectLst/>
                        </a:rPr>
                        <a:t>Налогооблагаемая прибыль </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млн.руб.</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8448,102</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8505,499</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8548,026</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8556,532</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8616,411</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8633,541</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8702,575</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8719,876</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100,68</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100,60</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Налог на прибыль</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млн.руб.</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1520,658</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1530,989</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1538,644</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1540,175</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1550,954</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1554,037</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1566,464</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1569,578</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100,68</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100,60</a:t>
                      </a:r>
                      <a:endParaRPr lang="ru-RU" sz="800" b="0" i="0" u="none" strike="noStrike">
                        <a:effectLst/>
                        <a:latin typeface="Times New Roman"/>
                      </a:endParaRPr>
                    </a:p>
                  </a:txBody>
                  <a:tcPr marL="3318" marR="3318" marT="3318" marB="0" anchor="ctr"/>
                </a:tc>
              </a:tr>
              <a:tr h="254746">
                <a:tc>
                  <a:txBody>
                    <a:bodyPr/>
                    <a:lstStyle/>
                    <a:p>
                      <a:pPr algn="l" fontAlgn="ctr"/>
                      <a:r>
                        <a:rPr lang="ru-RU" sz="800" u="none" strike="noStrike">
                          <a:effectLst/>
                        </a:rPr>
                        <a:t>Стоимость основных фондов</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млн. руб.</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23905,159</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25110,800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26065,010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26366,314</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27368,260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27684,630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28900,883</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29234,970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105,04</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105,00</a:t>
                      </a:r>
                      <a:endParaRPr lang="ru-RU" sz="800" b="0" i="0" u="none" strike="noStrike">
                        <a:effectLst/>
                        <a:latin typeface="Times New Roman"/>
                      </a:endParaRPr>
                    </a:p>
                  </a:txBody>
                  <a:tcPr marL="3318" marR="3318" marT="3318" marB="0" anchor="ctr"/>
                </a:tc>
              </a:tr>
              <a:tr h="254746">
                <a:tc>
                  <a:txBody>
                    <a:bodyPr/>
                    <a:lstStyle/>
                    <a:p>
                      <a:pPr algn="l" fontAlgn="ctr"/>
                      <a:r>
                        <a:rPr lang="ru-RU" sz="800" u="none" strike="noStrike">
                          <a:effectLst/>
                        </a:rPr>
                        <a:t>Амортизационные отчисления </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млн. руб.</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1895,721</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1977,122</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2059,711</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2084,500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2162,696</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2194,978</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2268,668</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2309,117</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104,29</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105,43</a:t>
                      </a:r>
                      <a:endParaRPr lang="ru-RU" sz="800" b="0" i="0" u="none" strike="noStrike">
                        <a:effectLst/>
                        <a:latin typeface="Times New Roman"/>
                      </a:endParaRPr>
                    </a:p>
                  </a:txBody>
                  <a:tcPr marL="3318" marR="3318" marT="3318" marB="0" anchor="ctr"/>
                </a:tc>
              </a:tr>
              <a:tr h="129083">
                <a:tc gridSpan="12">
                  <a:txBody>
                    <a:bodyPr/>
                    <a:lstStyle/>
                    <a:p>
                      <a:pPr algn="ctr" fontAlgn="ctr"/>
                      <a:r>
                        <a:rPr lang="ru-RU" sz="800" u="none" strike="noStrike">
                          <a:effectLst/>
                        </a:rPr>
                        <a:t>ФОТ</a:t>
                      </a:r>
                      <a:endParaRPr lang="ru-RU" sz="800" b="1" i="1" u="none" strike="noStrike">
                        <a:solidFill>
                          <a:srgbClr val="000000"/>
                        </a:solidFill>
                        <a:effectLst/>
                        <a:latin typeface="Times New Roman"/>
                      </a:endParaRPr>
                    </a:p>
                  </a:txBody>
                  <a:tcPr marL="3318" marR="3318" marT="331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54746">
                <a:tc>
                  <a:txBody>
                    <a:bodyPr/>
                    <a:lstStyle/>
                    <a:p>
                      <a:pPr algn="l" fontAlgn="ctr"/>
                      <a:r>
                        <a:rPr lang="ru-RU" sz="800" u="none" strike="noStrike">
                          <a:effectLst/>
                        </a:rPr>
                        <a:t>Фонд оплаты труда по полному кругу предприятий</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8473,268</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9069,806</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9886,741</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9917,589</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10755,406</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10796,273</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11552,321</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11613,173</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107,04</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109,35</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 по крупным и средним предприятиям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7090,100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7586,047</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8296,154</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8319,93</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9053,992</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9085,669</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9731,78</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9783,296</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106,99</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109,67</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по малым и микро-  предприятиям</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1383,168</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1483,759</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1590,587</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1597,659</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1701,414</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1710,604</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1820,541</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1829,877</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107,27</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dirty="0">
                          <a:effectLst/>
                        </a:rPr>
                        <a:t>107,68</a:t>
                      </a:r>
                      <a:endParaRPr lang="ru-RU" sz="800" b="0" i="0" u="none" strike="noStrike" dirty="0">
                        <a:effectLst/>
                        <a:latin typeface="Times New Roman"/>
                      </a:endParaRPr>
                    </a:p>
                  </a:txBody>
                  <a:tcPr marL="3318" marR="3318" marT="3318" marB="0" anchor="ctr"/>
                </a:tc>
              </a:tr>
            </a:tbl>
          </a:graphicData>
        </a:graphic>
      </p:graphicFrame>
    </p:spTree>
    <p:extLst>
      <p:ext uri="{BB962C8B-B14F-4D97-AF65-F5344CB8AC3E}">
        <p14:creationId xmlns:p14="http://schemas.microsoft.com/office/powerpoint/2010/main" val="3908687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23970503"/>
              </p:ext>
            </p:extLst>
          </p:nvPr>
        </p:nvGraphicFramePr>
        <p:xfrm>
          <a:off x="323528" y="188641"/>
          <a:ext cx="8291264" cy="3645363"/>
        </p:xfrm>
        <a:graphic>
          <a:graphicData uri="http://schemas.openxmlformats.org/drawingml/2006/table">
            <a:tbl>
              <a:tblPr>
                <a:tableStyleId>{5C22544A-7EE6-4342-B048-85BDC9FD1C3A}</a:tableStyleId>
              </a:tblPr>
              <a:tblGrid>
                <a:gridCol w="491257">
                  <a:extLst>
                    <a:ext uri="{9D8B030D-6E8A-4147-A177-3AD203B41FA5}">
                      <a16:colId xmlns="" xmlns:a16="http://schemas.microsoft.com/office/drawing/2014/main" val="20000"/>
                    </a:ext>
                  </a:extLst>
                </a:gridCol>
                <a:gridCol w="6637535">
                  <a:extLst>
                    <a:ext uri="{9D8B030D-6E8A-4147-A177-3AD203B41FA5}">
                      <a16:colId xmlns="" xmlns:a16="http://schemas.microsoft.com/office/drawing/2014/main" val="20001"/>
                    </a:ext>
                  </a:extLst>
                </a:gridCol>
                <a:gridCol w="1162472">
                  <a:extLst>
                    <a:ext uri="{9D8B030D-6E8A-4147-A177-3AD203B41FA5}">
                      <a16:colId xmlns="" xmlns:a16="http://schemas.microsoft.com/office/drawing/2014/main" val="20002"/>
                    </a:ext>
                  </a:extLst>
                </a:gridCol>
              </a:tblGrid>
              <a:tr h="576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dk1"/>
                          </a:solidFill>
                          <a:effectLst/>
                          <a:latin typeface="+mn-lt"/>
                          <a:cs typeface="+mn-cs"/>
                        </a:rPr>
                        <a:t>22</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МП «Формирование современной городской среды  в МО «</a:t>
                      </a:r>
                      <a:r>
                        <a:rPr kumimoji="0" lang="ru-RU" sz="1200" i="1" u="none" strike="noStrike" cap="none" normalizeH="0" baseline="0" dirty="0" err="1">
                          <a:ln>
                            <a:noFill/>
                          </a:ln>
                          <a:effectLst/>
                        </a:rPr>
                        <a:t>Тахтамукайкий</a:t>
                      </a:r>
                      <a:r>
                        <a:rPr kumimoji="0" lang="ru-RU" sz="1200" i="1" u="none" strike="noStrike" cap="none" normalizeH="0" baseline="0" dirty="0">
                          <a:ln>
                            <a:noFill/>
                          </a:ln>
                          <a:effectLst/>
                        </a:rPr>
                        <a:t> район»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dk1"/>
                          </a:solidFill>
                          <a:effectLst/>
                          <a:latin typeface="+mn-lt"/>
                          <a:cs typeface="+mn-cs"/>
                        </a:rPr>
                        <a:t>15 202,0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 xmlns:a16="http://schemas.microsoft.com/office/drawing/2014/main" val="10001"/>
                  </a:ext>
                </a:extLst>
              </a:tr>
              <a:tr h="7696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23</a:t>
                      </a:r>
                      <a:endParaRPr kumimoji="0" lang="ru-RU" sz="1200" b="0" i="1" u="none" strike="noStrike" cap="none" normalizeH="0" baseline="0" dirty="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МП </a:t>
                      </a:r>
                      <a:r>
                        <a:rPr kumimoji="0" lang="ru-RU" sz="1200" i="1" u="none" strike="noStrike" cap="none" normalizeH="0" baseline="0" dirty="0">
                          <a:ln>
                            <a:noFill/>
                          </a:ln>
                          <a:effectLst/>
                        </a:rPr>
                        <a:t>«Поддержка и развитие печатного средства массовой информации МО «Тахтамукайский район»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6 333,0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 xmlns:a16="http://schemas.microsoft.com/office/drawing/2014/main" val="10003"/>
                  </a:ext>
                </a:extLst>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24</a:t>
                      </a:r>
                      <a:endParaRPr kumimoji="0" lang="ru-RU" sz="1200" b="0" i="1" u="none" strike="noStrike" cap="none" normalizeH="0" baseline="0" dirty="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a:t>
                      </a:r>
                      <a:r>
                        <a:rPr kumimoji="0" lang="ru-RU" sz="1200" b="0" i="1" u="none" strike="noStrike" cap="none" normalizeH="0" baseline="0" dirty="0">
                          <a:ln>
                            <a:noFill/>
                          </a:ln>
                          <a:solidFill>
                            <a:srgbClr val="000000"/>
                          </a:solidFill>
                          <a:effectLst/>
                          <a:latin typeface="+mn-lt"/>
                          <a:cs typeface="Arial" charset="0"/>
                        </a:rPr>
                        <a:t>«Развитие телевидения на территории </a:t>
                      </a:r>
                      <a:r>
                        <a:rPr kumimoji="0" lang="ru-RU" sz="1200" b="0" i="1" u="none" strike="noStrike" cap="none" normalizeH="0" baseline="0" dirty="0" err="1">
                          <a:ln>
                            <a:noFill/>
                          </a:ln>
                          <a:solidFill>
                            <a:srgbClr val="000000"/>
                          </a:solidFill>
                          <a:effectLst/>
                          <a:latin typeface="+mn-lt"/>
                          <a:cs typeface="Arial" charset="0"/>
                        </a:rPr>
                        <a:t>Тахтамукайского</a:t>
                      </a:r>
                      <a:r>
                        <a:rPr kumimoji="0" lang="ru-RU" sz="1200" b="0" i="1" u="none" strike="noStrike" cap="none" normalizeH="0" baseline="0" dirty="0">
                          <a:ln>
                            <a:noFill/>
                          </a:ln>
                          <a:solidFill>
                            <a:srgbClr val="000000"/>
                          </a:solidFill>
                          <a:effectLst/>
                          <a:latin typeface="+mn-lt"/>
                          <a:cs typeface="Arial" charset="0"/>
                        </a:rPr>
                        <a:t> района» на </a:t>
                      </a:r>
                      <a:r>
                        <a:rPr kumimoji="0" lang="ru-RU" sz="1200" b="0" i="1" u="none" strike="noStrike" cap="none" normalizeH="0" baseline="0" dirty="0" smtClean="0">
                          <a:ln>
                            <a:noFill/>
                          </a:ln>
                          <a:solidFill>
                            <a:srgbClr val="000000"/>
                          </a:solidFill>
                          <a:effectLst/>
                          <a:latin typeface="+mn-lt"/>
                          <a:cs typeface="Arial" charset="0"/>
                        </a:rPr>
                        <a:t>2023-2028 </a:t>
                      </a:r>
                      <a:r>
                        <a:rPr kumimoji="0" lang="ru-RU" sz="1200" b="0" i="1" u="none" strike="noStrike" cap="none" normalizeH="0" baseline="0" dirty="0">
                          <a:ln>
                            <a:noFill/>
                          </a:ln>
                          <a:solidFill>
                            <a:srgbClr val="000000"/>
                          </a:solidFill>
                          <a:effectLst/>
                          <a:latin typeface="+mn-lt"/>
                          <a:cs typeface="Arial" charset="0"/>
                        </a:rPr>
                        <a:t>гг.»</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15 488,0</a:t>
                      </a:r>
                      <a:endParaRPr kumimoji="0" lang="ru-RU" sz="1200" b="0" i="1" u="none" strike="noStrike" cap="none" normalizeH="0" baseline="0" dirty="0">
                        <a:ln>
                          <a:noFill/>
                        </a:ln>
                        <a:solidFill>
                          <a:srgbClr val="000000"/>
                        </a:solidFill>
                        <a:effectLst/>
                        <a:latin typeface="+mn-lt"/>
                        <a:cs typeface="Arial" charset="0"/>
                      </a:endParaRPr>
                    </a:p>
                  </a:txBody>
                  <a:tcPr horzOverflow="overflow"/>
                </a:tc>
                <a:extLst>
                  <a:ext uri="{0D108BD9-81ED-4DB2-BD59-A6C34878D82A}">
                    <a16:rowId xmlns="" xmlns:a16="http://schemas.microsoft.com/office/drawing/2014/main" val="10004"/>
                  </a:ext>
                </a:extLst>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25</a:t>
                      </a:r>
                      <a:endParaRPr kumimoji="0" lang="ru-RU" sz="1200" b="0" i="1" u="none" strike="noStrike" cap="none" normalizeH="0" baseline="0" dirty="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«Регулирование земельно-имущественных отношений на 2023-2028 гг.»</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920,0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26</a:t>
                      </a:r>
                      <a:endParaRPr kumimoji="0" lang="ru-RU" sz="1200" b="0" i="1" u="none" strike="noStrike" cap="none" normalizeH="0" baseline="0" dirty="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«Поддержка социально-ориентированных некоммерческих организаций на территории МО «Тахтамукайский район» на 2023-2028 гг.»</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300,0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dk1"/>
                          </a:solidFill>
                          <a:effectLst/>
                          <a:latin typeface="+mn-lt"/>
                          <a:cs typeface="+mn-cs"/>
                        </a:rPr>
                        <a:t>ВСЕГО:</a:t>
                      </a:r>
                      <a:endParaRPr kumimoji="0" lang="ru-RU" sz="1200" b="1" i="0"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4 483 478,0</a:t>
                      </a:r>
                      <a:endParaRPr kumimoji="0" lang="ru-RU" sz="1200" b="1" i="0"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580583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ВЕДОМСТВЕННАЯ ЦЕЛЕВАЯ  </a:t>
            </a:r>
            <a:r>
              <a:rPr lang="ru-RU" sz="1200" dirty="0"/>
              <a:t>ПРОГРАММА МО «ТАХТАМУКАЙСКИЙ РАЙОН»</a:t>
            </a:r>
            <a:br>
              <a:rPr lang="ru-RU" sz="1200" dirty="0"/>
            </a:br>
            <a:r>
              <a:rPr lang="ru-RU" sz="1200" dirty="0" smtClean="0"/>
              <a:t>«РАЗВИТИЕ МАССОВОЙ ФИЗИЧЕСКОЙ </a:t>
            </a:r>
            <a:r>
              <a:rPr lang="ru-RU" sz="1200" dirty="0"/>
              <a:t>КУЛЬТУРЫ И </a:t>
            </a:r>
            <a:r>
              <a:rPr lang="ru-RU" sz="1200" dirty="0" smtClean="0"/>
              <a:t>СПОРТА СРЕДИ НАСЕЛЕНИЯ МО «ТАХТАМУКАЙСКИЙ РАЙОН»</a:t>
            </a:r>
            <a:r>
              <a:rPr lang="ru-RU" sz="1200" dirty="0"/>
              <a:t/>
            </a:r>
            <a:br>
              <a:rPr lang="ru-RU" sz="1200" dirty="0"/>
            </a:br>
            <a:r>
              <a:rPr lang="ru-RU" sz="1200" dirty="0"/>
              <a:t>СРОК РЕАЛИЗАЦИИ :</a:t>
            </a:r>
            <a:r>
              <a:rPr lang="ru-RU" sz="1200" dirty="0" smtClean="0"/>
              <a:t>2023-2025 </a:t>
            </a:r>
            <a:r>
              <a:rPr lang="ru-RU" sz="1200" dirty="0"/>
              <a:t>ГОДЫ</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089615714"/>
              </p:ext>
            </p:extLst>
          </p:nvPr>
        </p:nvGraphicFramePr>
        <p:xfrm>
          <a:off x="6444208" y="568801"/>
          <a:ext cx="2592288" cy="1497711"/>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400" dirty="0"/>
                        <a:t>2023</a:t>
                      </a:r>
                      <a:r>
                        <a:rPr lang="ru-RU" sz="1400" baseline="0" dirty="0"/>
                        <a:t> год</a:t>
                      </a:r>
                      <a:endParaRPr lang="ru-RU" sz="1400" dirty="0"/>
                    </a:p>
                  </a:txBody>
                  <a:tcPr/>
                </a:tc>
                <a:tc>
                  <a:txBody>
                    <a:bodyPr/>
                    <a:lstStyle/>
                    <a:p>
                      <a:r>
                        <a:rPr lang="ru-RU" sz="1400" dirty="0" smtClean="0"/>
                        <a:t>2 500,0</a:t>
                      </a:r>
                      <a:endParaRPr lang="ru-RU" sz="1400" dirty="0"/>
                    </a:p>
                  </a:txBody>
                  <a:tcPr/>
                </a:tc>
                <a:extLst>
                  <a:ext uri="{0D108BD9-81ED-4DB2-BD59-A6C34878D82A}">
                    <a16:rowId xmlns:a16="http://schemas.microsoft.com/office/drawing/2014/main" xmlns="" val="10003"/>
                  </a:ext>
                </a:extLst>
              </a:tr>
              <a:tr h="346837">
                <a:tc>
                  <a:txBody>
                    <a:bodyPr/>
                    <a:lstStyle/>
                    <a:p>
                      <a:r>
                        <a:rPr lang="ru-RU" sz="1400" dirty="0"/>
                        <a:t>2024 год</a:t>
                      </a:r>
                    </a:p>
                  </a:txBody>
                  <a:tcPr/>
                </a:tc>
                <a:tc>
                  <a:txBody>
                    <a:bodyPr/>
                    <a:lstStyle/>
                    <a:p>
                      <a:r>
                        <a:rPr lang="ru-RU" sz="1400" dirty="0" smtClean="0"/>
                        <a:t>2 500,0</a:t>
                      </a:r>
                      <a:endParaRPr lang="ru-RU" sz="1400" dirty="0"/>
                    </a:p>
                  </a:txBody>
                  <a:tcPr/>
                </a:tc>
                <a:extLst>
                  <a:ext uri="{0D108BD9-81ED-4DB2-BD59-A6C34878D82A}">
                    <a16:rowId xmlns:a16="http://schemas.microsoft.com/office/drawing/2014/main" xmlns="" val="10004"/>
                  </a:ext>
                </a:extLst>
              </a:tr>
              <a:tr h="346837">
                <a:tc>
                  <a:txBody>
                    <a:bodyPr/>
                    <a:lstStyle/>
                    <a:p>
                      <a:r>
                        <a:rPr lang="ru-RU" sz="1400" dirty="0"/>
                        <a:t>2025 год</a:t>
                      </a:r>
                    </a:p>
                  </a:txBody>
                  <a:tcPr/>
                </a:tc>
                <a:tc>
                  <a:txBody>
                    <a:bodyPr/>
                    <a:lstStyle/>
                    <a:p>
                      <a:r>
                        <a:rPr lang="ru-RU" sz="1400" dirty="0" smtClean="0"/>
                        <a:t>2 500,0</a:t>
                      </a:r>
                      <a:endParaRPr lang="ru-RU" sz="14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683568" y="764704"/>
            <a:ext cx="5760640"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создание условий, ориентирующих граждан на здоровый образ жизни, в </a:t>
            </a:r>
            <a:r>
              <a:rPr lang="ru-RU" sz="1200" dirty="0" err="1"/>
              <a:t>т.ч</a:t>
            </a:r>
            <a:r>
              <a:rPr lang="ru-RU" sz="1200" dirty="0"/>
              <a:t>. на занятия физической культурой и спортом, развитие спортивной инфраструктуры.</a:t>
            </a:r>
            <a:endParaRPr lang="ru-RU" sz="1200" b="1" dirty="0"/>
          </a:p>
          <a:p>
            <a:pPr algn="just" fontAlgn="auto"/>
            <a:r>
              <a:rPr lang="ru-RU" sz="1200" b="1" dirty="0"/>
              <a:t>ЗАДАЧИ: </a:t>
            </a:r>
            <a:r>
              <a:rPr lang="ru-RU" sz="1200" dirty="0"/>
              <a:t>организация спортивной подготовки по олимпийским и неолимпийским видам спорта; организация и проведение официальных физкультурно-оздоровительных и спортивных мероприятий; укрепление здоровья  жителей МО «</a:t>
            </a:r>
            <a:r>
              <a:rPr lang="ru-RU" sz="1200" dirty="0" err="1"/>
              <a:t>Тахтамукайский</a:t>
            </a:r>
            <a:r>
              <a:rPr lang="ru-RU" sz="1200" dirty="0"/>
              <a:t> район» средствами физической культуры и спорта; повышение безопасности и антитеррористической защищенности учреждений физической культуры и спорта.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098187163"/>
              </p:ext>
            </p:extLst>
          </p:nvPr>
        </p:nvGraphicFramePr>
        <p:xfrm>
          <a:off x="251520" y="2780928"/>
          <a:ext cx="8892479" cy="3177520"/>
        </p:xfrm>
        <a:graphic>
          <a:graphicData uri="http://schemas.openxmlformats.org/drawingml/2006/table">
            <a:tbl>
              <a:tblPr firstRow="1" bandRow="1">
                <a:tableStyleId>{5C22544A-7EE6-4342-B048-85BDC9FD1C3A}</a:tableStyleId>
              </a:tblPr>
              <a:tblGrid>
                <a:gridCol w="6192688">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899591">
                  <a:extLst>
                    <a:ext uri="{9D8B030D-6E8A-4147-A177-3AD203B41FA5}">
                      <a16:colId xmlns:a16="http://schemas.microsoft.com/office/drawing/2014/main" xmlns="" val="20005"/>
                    </a:ext>
                  </a:extLst>
                </a:gridCol>
              </a:tblGrid>
              <a:tr h="288032">
                <a:tc>
                  <a:txBody>
                    <a:bodyPr/>
                    <a:lstStyle/>
                    <a:p>
                      <a:pPr algn="ctr"/>
                      <a:r>
                        <a:rPr lang="ru-RU" sz="1200" dirty="0" smtClean="0"/>
                        <a:t>Цели</a:t>
                      </a:r>
                      <a:endParaRPr lang="ru-RU" sz="1200" dirty="0"/>
                    </a:p>
                  </a:txBody>
                  <a:tcPr/>
                </a:tc>
                <a:tc>
                  <a:txBody>
                    <a:bodyPr/>
                    <a:lstStyle/>
                    <a:p>
                      <a:r>
                        <a:rPr lang="ru-RU" sz="1200" dirty="0" smtClean="0"/>
                        <a:t>2023 год</a:t>
                      </a:r>
                      <a:endParaRPr lang="ru-RU" sz="1200" dirty="0"/>
                    </a:p>
                  </a:txBody>
                  <a:tcPr/>
                </a:tc>
                <a:tc>
                  <a:txBody>
                    <a:bodyPr/>
                    <a:lstStyle/>
                    <a:p>
                      <a:r>
                        <a:rPr lang="ru-RU" sz="1200" dirty="0" smtClean="0"/>
                        <a:t>2024 год</a:t>
                      </a:r>
                      <a:r>
                        <a:rPr lang="ru-RU" sz="1200" baseline="0" dirty="0" smtClean="0"/>
                        <a:t> </a:t>
                      </a:r>
                      <a:endParaRPr lang="ru-RU" sz="1200" dirty="0"/>
                    </a:p>
                  </a:txBody>
                  <a:tcPr/>
                </a:tc>
                <a:tc>
                  <a:txBody>
                    <a:bodyPr/>
                    <a:lstStyle/>
                    <a:p>
                      <a:r>
                        <a:rPr lang="ru-RU" sz="1200" dirty="0" smtClean="0"/>
                        <a:t>2025 год</a:t>
                      </a:r>
                      <a:endParaRPr lang="ru-RU" sz="1200" dirty="0"/>
                    </a:p>
                  </a:txBody>
                  <a:tcPr/>
                </a:tc>
                <a:extLst>
                  <a:ext uri="{0D108BD9-81ED-4DB2-BD59-A6C34878D82A}">
                    <a16:rowId xmlns:a16="http://schemas.microsoft.com/office/drawing/2014/main" xmlns="" val="10001"/>
                  </a:ext>
                </a:extLst>
              </a:tr>
              <a:tr h="432394">
                <a:tc>
                  <a:txBody>
                    <a:bodyPr/>
                    <a:lstStyle/>
                    <a:p>
                      <a:r>
                        <a:rPr lang="ru-RU" sz="1200" dirty="0" smtClean="0"/>
                        <a:t>Проведение оздоровительных культурно-массовых мероприятий.</a:t>
                      </a:r>
                      <a:endParaRPr lang="ru-RU" sz="1200" dirty="0"/>
                    </a:p>
                  </a:txBody>
                  <a:tcPr/>
                </a:tc>
                <a:tc>
                  <a:txBody>
                    <a:bodyPr/>
                    <a:lstStyle/>
                    <a:p>
                      <a:r>
                        <a:rPr lang="ru-RU" sz="1200" dirty="0" smtClean="0"/>
                        <a:t>1340,0</a:t>
                      </a:r>
                      <a:endParaRPr lang="ru-RU" sz="1200" dirty="0"/>
                    </a:p>
                  </a:txBody>
                  <a:tcPr/>
                </a:tc>
                <a:tc>
                  <a:txBody>
                    <a:bodyPr/>
                    <a:lstStyle/>
                    <a:p>
                      <a:r>
                        <a:rPr lang="ru-RU" sz="1200" dirty="0" smtClean="0"/>
                        <a:t>1340,0</a:t>
                      </a:r>
                      <a:endParaRPr lang="ru-RU" sz="1200" dirty="0"/>
                    </a:p>
                  </a:txBody>
                  <a:tcPr/>
                </a:tc>
                <a:tc>
                  <a:txBody>
                    <a:bodyPr/>
                    <a:lstStyle/>
                    <a:p>
                      <a:r>
                        <a:rPr lang="ru-RU" sz="1200" dirty="0" smtClean="0"/>
                        <a:t>1340,0</a:t>
                      </a:r>
                      <a:endParaRPr lang="ru-RU" sz="1200" dirty="0"/>
                    </a:p>
                  </a:txBody>
                  <a:tcPr/>
                </a:tc>
                <a:extLst>
                  <a:ext uri="{0D108BD9-81ED-4DB2-BD59-A6C34878D82A}">
                    <a16:rowId xmlns:a16="http://schemas.microsoft.com/office/drawing/2014/main" xmlns="" val="10003"/>
                  </a:ext>
                </a:extLst>
              </a:tr>
              <a:tr h="719734">
                <a:tc>
                  <a:txBody>
                    <a:bodyPr/>
                    <a:lstStyle/>
                    <a:p>
                      <a:r>
                        <a:rPr lang="ru-RU" sz="1200" dirty="0" smtClean="0"/>
                        <a:t>Стимулирование ведущих работников физической культуры и спорта,</a:t>
                      </a:r>
                      <a:r>
                        <a:rPr lang="ru-RU" sz="1200" baseline="0" dirty="0" smtClean="0"/>
                        <a:t> спортсменов и их тренеров за высокие достижения.</a:t>
                      </a:r>
                      <a:endParaRPr lang="ru-RU" sz="1200" dirty="0"/>
                    </a:p>
                  </a:txBody>
                  <a:tcPr/>
                </a:tc>
                <a:tc>
                  <a:txBody>
                    <a:bodyPr/>
                    <a:lstStyle/>
                    <a:p>
                      <a:r>
                        <a:rPr lang="ru-RU" sz="1200" dirty="0" smtClean="0"/>
                        <a:t>320,0</a:t>
                      </a:r>
                      <a:endParaRPr lang="ru-RU" sz="1200" dirty="0"/>
                    </a:p>
                  </a:txBody>
                  <a:tcPr/>
                </a:tc>
                <a:tc>
                  <a:txBody>
                    <a:bodyPr/>
                    <a:lstStyle/>
                    <a:p>
                      <a:r>
                        <a:rPr lang="ru-RU" sz="1200" dirty="0" smtClean="0"/>
                        <a:t>320,0</a:t>
                      </a:r>
                      <a:endParaRPr lang="ru-RU" sz="1200" dirty="0"/>
                    </a:p>
                  </a:txBody>
                  <a:tcPr/>
                </a:tc>
                <a:tc>
                  <a:txBody>
                    <a:bodyPr/>
                    <a:lstStyle/>
                    <a:p>
                      <a:r>
                        <a:rPr lang="ru-RU" sz="1200" dirty="0" smtClean="0"/>
                        <a:t>320,0</a:t>
                      </a:r>
                      <a:endParaRPr lang="ru-RU" sz="1200" dirty="0"/>
                    </a:p>
                  </a:txBody>
                  <a:tcPr/>
                </a:tc>
                <a:extLst>
                  <a:ext uri="{0D108BD9-81ED-4DB2-BD59-A6C34878D82A}">
                    <a16:rowId xmlns:a16="http://schemas.microsoft.com/office/drawing/2014/main" xmlns="" val="10004"/>
                  </a:ext>
                </a:extLst>
              </a:tr>
              <a:tr h="489697">
                <a:tc>
                  <a:txBody>
                    <a:bodyPr/>
                    <a:lstStyle/>
                    <a:p>
                      <a:r>
                        <a:rPr lang="ru-RU" sz="1200" dirty="0" smtClean="0"/>
                        <a:t>Обеспечение спортсменов дополнительным питанием и фармакологическими средствами</a:t>
                      </a:r>
                    </a:p>
                    <a:p>
                      <a:endParaRPr lang="ru-RU" sz="1200" dirty="0"/>
                    </a:p>
                  </a:txBody>
                  <a:tcPr/>
                </a:tc>
                <a:tc>
                  <a:txBody>
                    <a:bodyPr/>
                    <a:lstStyle/>
                    <a:p>
                      <a:r>
                        <a:rPr lang="ru-RU" sz="1200" dirty="0" smtClean="0"/>
                        <a:t>360,0</a:t>
                      </a:r>
                      <a:endParaRPr lang="ru-RU" sz="1200" dirty="0"/>
                    </a:p>
                  </a:txBody>
                  <a:tcPr/>
                </a:tc>
                <a:tc>
                  <a:txBody>
                    <a:bodyPr/>
                    <a:lstStyle/>
                    <a:p>
                      <a:r>
                        <a:rPr lang="ru-RU" sz="1200" dirty="0" smtClean="0"/>
                        <a:t>360,0</a:t>
                      </a:r>
                      <a:endParaRPr lang="ru-RU" sz="1200" dirty="0"/>
                    </a:p>
                  </a:txBody>
                  <a:tcPr/>
                </a:tc>
                <a:tc>
                  <a:txBody>
                    <a:bodyPr/>
                    <a:lstStyle/>
                    <a:p>
                      <a:r>
                        <a:rPr lang="ru-RU" sz="1200" dirty="0" smtClean="0"/>
                        <a:t>360,0</a:t>
                      </a:r>
                      <a:endParaRPr lang="ru-RU" sz="1200" dirty="0"/>
                    </a:p>
                  </a:txBody>
                  <a:tcPr/>
                </a:tc>
              </a:tr>
              <a:tr h="626813">
                <a:tc>
                  <a:txBody>
                    <a:bodyPr/>
                    <a:lstStyle/>
                    <a:p>
                      <a:r>
                        <a:rPr lang="ru-RU" sz="1200" dirty="0" smtClean="0"/>
                        <a:t>Укрепление материально-технической базы учреждений и объектов спортивной направленности</a:t>
                      </a:r>
                    </a:p>
                    <a:p>
                      <a:endParaRPr lang="ru-RU" sz="1200" dirty="0"/>
                    </a:p>
                  </a:txBody>
                  <a:tcPr/>
                </a:tc>
                <a:tc>
                  <a:txBody>
                    <a:bodyPr/>
                    <a:lstStyle/>
                    <a:p>
                      <a:r>
                        <a:rPr lang="ru-RU" sz="1200" dirty="0" smtClean="0"/>
                        <a:t>280,0</a:t>
                      </a:r>
                      <a:endParaRPr lang="ru-RU" sz="1200" dirty="0"/>
                    </a:p>
                  </a:txBody>
                  <a:tcPr/>
                </a:tc>
                <a:tc>
                  <a:txBody>
                    <a:bodyPr/>
                    <a:lstStyle/>
                    <a:p>
                      <a:r>
                        <a:rPr lang="ru-RU" sz="1200" dirty="0" smtClean="0"/>
                        <a:t>280,0</a:t>
                      </a:r>
                      <a:endParaRPr lang="ru-RU" sz="1200" dirty="0"/>
                    </a:p>
                  </a:txBody>
                  <a:tcPr/>
                </a:tc>
                <a:tc>
                  <a:txBody>
                    <a:bodyPr/>
                    <a:lstStyle/>
                    <a:p>
                      <a:r>
                        <a:rPr lang="ru-RU" sz="1200" dirty="0" smtClean="0"/>
                        <a:t>280,0</a:t>
                      </a:r>
                      <a:endParaRPr lang="ru-RU" sz="1200" dirty="0"/>
                    </a:p>
                  </a:txBody>
                  <a:tcPr/>
                </a:tc>
              </a:tr>
              <a:tr h="433673">
                <a:tc>
                  <a:txBody>
                    <a:bodyPr/>
                    <a:lstStyle/>
                    <a:p>
                      <a:r>
                        <a:rPr lang="ru-RU" sz="1200" dirty="0" smtClean="0"/>
                        <a:t>Приобретение инвентаря, необходимого</a:t>
                      </a:r>
                      <a:r>
                        <a:rPr lang="ru-RU" sz="1200" baseline="0" dirty="0" smtClean="0"/>
                        <a:t> для соблюдения требований техники безопасности при проведении учебно-тренировочного процесса</a:t>
                      </a:r>
                      <a:endParaRPr lang="ru-RU" sz="1200" dirty="0"/>
                    </a:p>
                  </a:txBody>
                  <a:tcPr/>
                </a:tc>
                <a:tc>
                  <a:txBody>
                    <a:bodyPr/>
                    <a:lstStyle/>
                    <a:p>
                      <a:r>
                        <a:rPr lang="ru-RU" sz="1200" dirty="0" smtClean="0"/>
                        <a:t>200,0</a:t>
                      </a:r>
                      <a:endParaRPr lang="ru-RU" sz="1200" dirty="0"/>
                    </a:p>
                  </a:txBody>
                  <a:tcPr/>
                </a:tc>
                <a:tc>
                  <a:txBody>
                    <a:bodyPr/>
                    <a:lstStyle/>
                    <a:p>
                      <a:r>
                        <a:rPr lang="ru-RU" sz="1200" dirty="0" smtClean="0"/>
                        <a:t>200,0</a:t>
                      </a:r>
                      <a:endParaRPr lang="ru-RU" sz="1200" dirty="0"/>
                    </a:p>
                  </a:txBody>
                  <a:tcPr/>
                </a:tc>
                <a:tc>
                  <a:txBody>
                    <a:bodyPr/>
                    <a:lstStyle/>
                    <a:p>
                      <a:r>
                        <a:rPr lang="ru-RU" sz="1200" dirty="0" smtClean="0"/>
                        <a:t>200,0</a:t>
                      </a:r>
                      <a:endParaRPr lang="ru-RU" sz="1200"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709813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ВЕДОМСТВЕННАЯ ЦЕЛЕВАЯ  </a:t>
            </a:r>
            <a:r>
              <a:rPr lang="ru-RU" sz="1200" dirty="0"/>
              <a:t>ПРОГРАММА МО «ТАХТАМУКАЙСКИЙ РАЙОН»</a:t>
            </a:r>
            <a:br>
              <a:rPr lang="ru-RU" sz="1200" dirty="0"/>
            </a:br>
            <a:r>
              <a:rPr lang="ru-RU" sz="1200" dirty="0" smtClean="0"/>
              <a:t>«РАЗВИТИЕ  КУЛЬТУРЫ МО «ТАХТАМУКАЙСКИЙ РАЙОН»</a:t>
            </a:r>
            <a:r>
              <a:rPr lang="ru-RU" sz="1200" dirty="0"/>
              <a:t/>
            </a:r>
            <a:br>
              <a:rPr lang="ru-RU" sz="1200" dirty="0"/>
            </a:br>
            <a:r>
              <a:rPr lang="ru-RU" sz="1200" dirty="0"/>
              <a:t>СРОК РЕАЛИЗАЦИИ :</a:t>
            </a:r>
            <a:r>
              <a:rPr lang="ru-RU" sz="1200" dirty="0" smtClean="0"/>
              <a:t>2023-2025 </a:t>
            </a:r>
            <a:r>
              <a:rPr lang="ru-RU" sz="1200" dirty="0"/>
              <a:t>ГОДЫ</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491610450"/>
              </p:ext>
            </p:extLst>
          </p:nvPr>
        </p:nvGraphicFramePr>
        <p:xfrm>
          <a:off x="6444208" y="568801"/>
          <a:ext cx="2592288" cy="1497711"/>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400" dirty="0"/>
                        <a:t>2023</a:t>
                      </a:r>
                      <a:r>
                        <a:rPr lang="ru-RU" sz="1400" baseline="0" dirty="0"/>
                        <a:t> год</a:t>
                      </a:r>
                      <a:endParaRPr lang="ru-RU" sz="1400" dirty="0"/>
                    </a:p>
                  </a:txBody>
                  <a:tcPr/>
                </a:tc>
                <a:tc>
                  <a:txBody>
                    <a:bodyPr/>
                    <a:lstStyle/>
                    <a:p>
                      <a:r>
                        <a:rPr lang="ru-RU" sz="1400" dirty="0" smtClean="0"/>
                        <a:t>6 843,0</a:t>
                      </a:r>
                      <a:endParaRPr lang="ru-RU" sz="1400" dirty="0"/>
                    </a:p>
                  </a:txBody>
                  <a:tcPr/>
                </a:tc>
                <a:extLst>
                  <a:ext uri="{0D108BD9-81ED-4DB2-BD59-A6C34878D82A}">
                    <a16:rowId xmlns:a16="http://schemas.microsoft.com/office/drawing/2014/main" xmlns="" val="10003"/>
                  </a:ext>
                </a:extLst>
              </a:tr>
              <a:tr h="346837">
                <a:tc>
                  <a:txBody>
                    <a:bodyPr/>
                    <a:lstStyle/>
                    <a:p>
                      <a:r>
                        <a:rPr lang="ru-RU" sz="1400" dirty="0"/>
                        <a:t>2024 год</a:t>
                      </a:r>
                    </a:p>
                  </a:txBody>
                  <a:tcPr/>
                </a:tc>
                <a:tc>
                  <a:txBody>
                    <a:bodyPr/>
                    <a:lstStyle/>
                    <a:p>
                      <a:r>
                        <a:rPr lang="ru-RU" sz="1400" dirty="0" smtClean="0"/>
                        <a:t>7 117,0</a:t>
                      </a:r>
                      <a:endParaRPr lang="ru-RU" sz="1400" dirty="0"/>
                    </a:p>
                  </a:txBody>
                  <a:tcPr/>
                </a:tc>
                <a:extLst>
                  <a:ext uri="{0D108BD9-81ED-4DB2-BD59-A6C34878D82A}">
                    <a16:rowId xmlns:a16="http://schemas.microsoft.com/office/drawing/2014/main" xmlns="" val="10004"/>
                  </a:ext>
                </a:extLst>
              </a:tr>
              <a:tr h="346837">
                <a:tc>
                  <a:txBody>
                    <a:bodyPr/>
                    <a:lstStyle/>
                    <a:p>
                      <a:r>
                        <a:rPr lang="ru-RU" sz="1400" dirty="0"/>
                        <a:t>2025 год</a:t>
                      </a:r>
                    </a:p>
                  </a:txBody>
                  <a:tcPr/>
                </a:tc>
                <a:tc>
                  <a:txBody>
                    <a:bodyPr/>
                    <a:lstStyle/>
                    <a:p>
                      <a:r>
                        <a:rPr lang="ru-RU" sz="1400" dirty="0" smtClean="0"/>
                        <a:t>7 544,0</a:t>
                      </a:r>
                      <a:endParaRPr lang="ru-RU" sz="14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755576" y="764704"/>
            <a:ext cx="5555162" cy="174206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Формирование культурного единого пространства, создание условий для выравнивания доступа населения к культурным ценностям, информационным ресурсам и пользованию услугами учреждений культура.</a:t>
            </a:r>
          </a:p>
          <a:p>
            <a:pPr fontAlgn="auto"/>
            <a:r>
              <a:rPr lang="ru-RU" sz="1200" b="1" dirty="0"/>
              <a:t>ЗАДАЧИ: </a:t>
            </a:r>
            <a:r>
              <a:rPr lang="ru-RU" sz="1200" dirty="0"/>
              <a:t>Создание условий для сохранения и развития культурного потенциала района;  обеспечение деятельности учреждений культуры;  сохранение и развитие детских школ искусств; развитие библиотечного дела; обеспечение организации культурно-досуговой деятельности.</a:t>
            </a:r>
          </a:p>
          <a:p>
            <a:pPr marL="45720" indent="0" fontAlgn="auto">
              <a:buFont typeface="Georgia" pitchFamily="18" charset="0"/>
              <a:buNone/>
            </a:pP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699960079"/>
              </p:ext>
            </p:extLst>
          </p:nvPr>
        </p:nvGraphicFramePr>
        <p:xfrm>
          <a:off x="179512" y="2782477"/>
          <a:ext cx="8712967" cy="2692381"/>
        </p:xfrm>
        <a:graphic>
          <a:graphicData uri="http://schemas.openxmlformats.org/drawingml/2006/table">
            <a:tbl>
              <a:tblPr firstRow="1" bandRow="1">
                <a:tableStyleId>{5C22544A-7EE6-4342-B048-85BDC9FD1C3A}</a:tableStyleId>
              </a:tblPr>
              <a:tblGrid>
                <a:gridCol w="5976664">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1080119">
                  <a:extLst>
                    <a:ext uri="{9D8B030D-6E8A-4147-A177-3AD203B41FA5}">
                      <a16:colId xmlns:a16="http://schemas.microsoft.com/office/drawing/2014/main" xmlns="" val="20005"/>
                    </a:ext>
                  </a:extLst>
                </a:gridCol>
              </a:tblGrid>
              <a:tr h="456410">
                <a:tc>
                  <a:txBody>
                    <a:bodyPr/>
                    <a:lstStyle/>
                    <a:p>
                      <a:pPr algn="ctr"/>
                      <a:r>
                        <a:rPr lang="ru-RU" sz="1400" dirty="0" smtClean="0"/>
                        <a:t>Цели</a:t>
                      </a:r>
                      <a:endParaRPr lang="ru-RU" sz="1400" dirty="0"/>
                    </a:p>
                  </a:txBody>
                  <a:tcPr/>
                </a:tc>
                <a:tc>
                  <a:txBody>
                    <a:bodyPr/>
                    <a:lstStyle/>
                    <a:p>
                      <a:pPr algn="ctr"/>
                      <a:r>
                        <a:rPr lang="ru-RU" sz="1400" dirty="0"/>
                        <a:t>2023 год</a:t>
                      </a:r>
                    </a:p>
                  </a:txBody>
                  <a:tcPr/>
                </a:tc>
                <a:tc>
                  <a:txBody>
                    <a:bodyPr/>
                    <a:lstStyle/>
                    <a:p>
                      <a:pPr algn="ctr"/>
                      <a:r>
                        <a:rPr lang="ru-RU" sz="1400" dirty="0"/>
                        <a:t>2024 год</a:t>
                      </a:r>
                    </a:p>
                  </a:txBody>
                  <a:tcPr/>
                </a:tc>
                <a:tc>
                  <a:txBody>
                    <a:bodyPr/>
                    <a:lstStyle/>
                    <a:p>
                      <a:pPr algn="ctr"/>
                      <a:r>
                        <a:rPr lang="ru-RU" sz="1400" dirty="0"/>
                        <a:t>2025</a:t>
                      </a:r>
                    </a:p>
                    <a:p>
                      <a:pPr algn="ctr"/>
                      <a:r>
                        <a:rPr lang="ru-RU" sz="1400" dirty="0"/>
                        <a:t> год</a:t>
                      </a:r>
                    </a:p>
                  </a:txBody>
                  <a:tcPr/>
                </a:tc>
                <a:extLst>
                  <a:ext uri="{0D108BD9-81ED-4DB2-BD59-A6C34878D82A}">
                    <a16:rowId xmlns:a16="http://schemas.microsoft.com/office/drawing/2014/main" xmlns="" val="10000"/>
                  </a:ext>
                </a:extLst>
              </a:tr>
              <a:tr h="488403">
                <a:tc>
                  <a:txBody>
                    <a:bodyPr/>
                    <a:lstStyle/>
                    <a:p>
                      <a:r>
                        <a:rPr lang="ru-RU" sz="1200" dirty="0" smtClean="0"/>
                        <a:t>Проведение</a:t>
                      </a:r>
                      <a:r>
                        <a:rPr lang="ru-RU" sz="1200" baseline="0" dirty="0" smtClean="0"/>
                        <a:t> культурно-массовых мероприятий</a:t>
                      </a:r>
                      <a:endParaRPr lang="ru-RU" sz="1200" dirty="0"/>
                    </a:p>
                  </a:txBody>
                  <a:tcPr/>
                </a:tc>
                <a:tc>
                  <a:txBody>
                    <a:bodyPr/>
                    <a:lstStyle/>
                    <a:p>
                      <a:r>
                        <a:rPr lang="ru-RU" sz="1200" dirty="0" smtClean="0"/>
                        <a:t>7</a:t>
                      </a:r>
                      <a:endParaRPr lang="ru-RU" sz="1200" dirty="0"/>
                    </a:p>
                  </a:txBody>
                  <a:tcPr/>
                </a:tc>
                <a:tc>
                  <a:txBody>
                    <a:bodyPr/>
                    <a:lstStyle/>
                    <a:p>
                      <a:r>
                        <a:rPr lang="ru-RU" sz="1200" dirty="0" smtClean="0"/>
                        <a:t>7</a:t>
                      </a:r>
                      <a:endParaRPr lang="ru-RU" sz="1200" dirty="0"/>
                    </a:p>
                  </a:txBody>
                  <a:tcPr/>
                </a:tc>
                <a:tc>
                  <a:txBody>
                    <a:bodyPr/>
                    <a:lstStyle/>
                    <a:p>
                      <a:r>
                        <a:rPr lang="ru-RU" sz="1200" dirty="0" smtClean="0"/>
                        <a:t>7</a:t>
                      </a:r>
                      <a:endParaRPr lang="ru-RU" sz="1200" dirty="0"/>
                    </a:p>
                  </a:txBody>
                  <a:tcPr/>
                </a:tc>
                <a:extLst>
                  <a:ext uri="{0D108BD9-81ED-4DB2-BD59-A6C34878D82A}">
                    <a16:rowId xmlns:a16="http://schemas.microsoft.com/office/drawing/2014/main" xmlns="" val="10001"/>
                  </a:ext>
                </a:extLst>
              </a:tr>
              <a:tr h="516320">
                <a:tc>
                  <a:txBody>
                    <a:bodyPr/>
                    <a:lstStyle/>
                    <a:p>
                      <a:r>
                        <a:rPr lang="ru-RU" sz="1200" dirty="0" smtClean="0"/>
                        <a:t>Участие в республиканском фестивале – конкурсе «Адыгейский сыр»</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extLst>
                  <a:ext uri="{0D108BD9-81ED-4DB2-BD59-A6C34878D82A}">
                    <a16:rowId xmlns:a16="http://schemas.microsoft.com/office/drawing/2014/main" xmlns="" val="10003"/>
                  </a:ext>
                </a:extLst>
              </a:tr>
              <a:tr h="432048">
                <a:tc>
                  <a:txBody>
                    <a:bodyPr/>
                    <a:lstStyle/>
                    <a:p>
                      <a:r>
                        <a:rPr lang="ru-RU" sz="1200" dirty="0" smtClean="0"/>
                        <a:t>Проведение фестивалей-конкурсов</a:t>
                      </a:r>
                      <a:endParaRPr lang="ru-RU" sz="1200" dirty="0"/>
                    </a:p>
                  </a:txBody>
                  <a:tcPr/>
                </a:tc>
                <a:tc>
                  <a:txBody>
                    <a:bodyPr/>
                    <a:lstStyle/>
                    <a:p>
                      <a:r>
                        <a:rPr lang="ru-RU" sz="1200" dirty="0" smtClean="0"/>
                        <a:t>3</a:t>
                      </a:r>
                      <a:endParaRPr lang="ru-RU" sz="1200" dirty="0"/>
                    </a:p>
                  </a:txBody>
                  <a:tcPr/>
                </a:tc>
                <a:tc>
                  <a:txBody>
                    <a:bodyPr/>
                    <a:lstStyle/>
                    <a:p>
                      <a:r>
                        <a:rPr lang="ru-RU" sz="1200" dirty="0" smtClean="0"/>
                        <a:t>4</a:t>
                      </a:r>
                      <a:endParaRPr lang="ru-RU" sz="1200" dirty="0"/>
                    </a:p>
                  </a:txBody>
                  <a:tcPr/>
                </a:tc>
                <a:tc>
                  <a:txBody>
                    <a:bodyPr/>
                    <a:lstStyle/>
                    <a:p>
                      <a:r>
                        <a:rPr lang="ru-RU" sz="1200" dirty="0" smtClean="0"/>
                        <a:t>5</a:t>
                      </a:r>
                      <a:endParaRPr lang="ru-RU" sz="1200" dirty="0"/>
                    </a:p>
                  </a:txBody>
                  <a:tcPr/>
                </a:tc>
                <a:extLst>
                  <a:ext uri="{0D108BD9-81ED-4DB2-BD59-A6C34878D82A}">
                    <a16:rowId xmlns:a16="http://schemas.microsoft.com/office/drawing/2014/main" xmlns="" val="10004"/>
                  </a:ext>
                </a:extLst>
              </a:tr>
              <a:tr h="463130">
                <a:tc>
                  <a:txBody>
                    <a:bodyPr/>
                    <a:lstStyle/>
                    <a:p>
                      <a:r>
                        <a:rPr lang="ru-RU" sz="1200" dirty="0" smtClean="0"/>
                        <a:t>Поддержка добровольческих</a:t>
                      </a:r>
                      <a:r>
                        <a:rPr lang="ru-RU" sz="1200" baseline="0" dirty="0" smtClean="0"/>
                        <a:t> (волонтерских) организаций в целях стимулирования их работы</a:t>
                      </a:r>
                      <a:endParaRPr lang="ru-RU" sz="1200" dirty="0"/>
                    </a:p>
                  </a:txBody>
                  <a:tcPr/>
                </a:tc>
                <a:tc>
                  <a:txBody>
                    <a:bodyPr/>
                    <a:lstStyle/>
                    <a:p>
                      <a:r>
                        <a:rPr lang="ru-RU" sz="1200" dirty="0" smtClean="0"/>
                        <a:t>1</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extLst>
                  <a:ext uri="{0D108BD9-81ED-4DB2-BD59-A6C34878D82A}">
                    <a16:rowId xmlns:a16="http://schemas.microsoft.com/office/drawing/2014/main" xmlns="" val="10005"/>
                  </a:ext>
                </a:extLst>
              </a:tr>
              <a:tr h="269812">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135379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ВЕДОМСТВЕННАЯ ЦЕЛЕВАЯ   </a:t>
            </a:r>
            <a:r>
              <a:rPr lang="ru-RU" sz="1200" dirty="0"/>
              <a:t>ПРОГРАММА </a:t>
            </a:r>
            <a:r>
              <a:rPr lang="ru-RU" sz="1200" dirty="0" smtClean="0"/>
              <a:t>«О ПРОТИВОДЕЙСТВИИ КОРРУПЦИИ  </a:t>
            </a:r>
            <a:r>
              <a:rPr lang="ru-RU" sz="1200" dirty="0"/>
              <a:t>В МО ТАХТАМУКАЙСКИЙ РАЙОН   на </a:t>
            </a:r>
            <a:r>
              <a:rPr lang="ru-RU" sz="1200" dirty="0" smtClean="0"/>
              <a:t>2023-2025 </a:t>
            </a:r>
            <a:r>
              <a:rPr lang="ru-RU" sz="1200" dirty="0"/>
              <a:t>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81080"/>
              </p:ext>
            </p:extLst>
          </p:nvPr>
        </p:nvGraphicFramePr>
        <p:xfrm>
          <a:off x="6559502" y="620687"/>
          <a:ext cx="2592288" cy="1497711"/>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smtClean="0"/>
                        <a:t>6 668,0</a:t>
                      </a:r>
                      <a:endParaRPr lang="ru-RU" sz="1200" dirty="0"/>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smtClean="0"/>
                        <a:t>6 668,0</a:t>
                      </a:r>
                      <a:endParaRPr lang="ru-RU" sz="1200" dirty="0"/>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smtClean="0"/>
                        <a:t>6 668,0</a:t>
                      </a:r>
                      <a:endParaRPr lang="ru-RU" sz="12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Создание системы предупреждения и профилактики коррупционных проявлений; совершенствование системы запретов, ограничений и требований, установленных в целях противодействия коррупции и т.д.</a:t>
            </a:r>
            <a:endParaRPr lang="ru-RU" sz="1200" dirty="0"/>
          </a:p>
          <a:p>
            <a:pPr fontAlgn="auto"/>
            <a:r>
              <a:rPr lang="ru-RU" sz="1200" b="1" dirty="0"/>
              <a:t>ЗАДАЧИ</a:t>
            </a:r>
            <a:r>
              <a:rPr lang="ru-RU" sz="1200" b="1" dirty="0" smtClean="0"/>
              <a:t>: </a:t>
            </a:r>
            <a:r>
              <a:rPr lang="ru-RU" sz="1200" dirty="0" smtClean="0"/>
              <a:t>совершенствование мер по противодействию коррупции в сфере закупок товаров, работ, услуг для обеспечения государственных или муниципальных нужд</a:t>
            </a:r>
            <a:r>
              <a:rPr lang="ru-RU" sz="1200" dirty="0"/>
              <a:t>; совершенствование мер по противодействию коррупции в </a:t>
            </a:r>
            <a:r>
              <a:rPr lang="ru-RU" sz="1200" dirty="0" smtClean="0"/>
              <a:t>сфере бизнеса.</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435048856"/>
              </p:ext>
            </p:extLst>
          </p:nvPr>
        </p:nvGraphicFramePr>
        <p:xfrm>
          <a:off x="684650" y="2924944"/>
          <a:ext cx="8207831" cy="2489449"/>
        </p:xfrm>
        <a:graphic>
          <a:graphicData uri="http://schemas.openxmlformats.org/drawingml/2006/table">
            <a:tbl>
              <a:tblPr firstRow="1" bandRow="1">
                <a:tableStyleId>{5C22544A-7EE6-4342-B048-85BDC9FD1C3A}</a:tableStyleId>
              </a:tblPr>
              <a:tblGrid>
                <a:gridCol w="4761091">
                  <a:extLst>
                    <a:ext uri="{9D8B030D-6E8A-4147-A177-3AD203B41FA5}">
                      <a16:colId xmlns:a16="http://schemas.microsoft.com/office/drawing/2014/main" xmlns="" val="20000"/>
                    </a:ext>
                  </a:extLst>
                </a:gridCol>
                <a:gridCol w="1230979">
                  <a:extLst>
                    <a:ext uri="{9D8B030D-6E8A-4147-A177-3AD203B41FA5}">
                      <a16:colId xmlns:a16="http://schemas.microsoft.com/office/drawing/2014/main" xmlns="" val="20001"/>
                    </a:ext>
                  </a:extLst>
                </a:gridCol>
                <a:gridCol w="1230979">
                  <a:extLst>
                    <a:ext uri="{9D8B030D-6E8A-4147-A177-3AD203B41FA5}">
                      <a16:colId xmlns:a16="http://schemas.microsoft.com/office/drawing/2014/main" xmlns="" val="20002"/>
                    </a:ext>
                  </a:extLst>
                </a:gridCol>
                <a:gridCol w="984782">
                  <a:extLst>
                    <a:ext uri="{9D8B030D-6E8A-4147-A177-3AD203B41FA5}">
                      <a16:colId xmlns:a16="http://schemas.microsoft.com/office/drawing/2014/main" xmlns="" val="20003"/>
                    </a:ext>
                  </a:extLst>
                </a:gridCol>
              </a:tblGrid>
              <a:tr h="990110">
                <a:tc>
                  <a:txBody>
                    <a:bodyPr/>
                    <a:lstStyle/>
                    <a:p>
                      <a:pPr algn="ctr"/>
                      <a:r>
                        <a:rPr lang="ru-RU" sz="1400" dirty="0" smtClean="0"/>
                        <a:t>Цели </a:t>
                      </a:r>
                      <a:endParaRPr lang="ru-RU" sz="1400" dirty="0"/>
                    </a:p>
                  </a:txBody>
                  <a:tcPr/>
                </a:tc>
                <a:tc>
                  <a:txBody>
                    <a:bodyPr/>
                    <a:lstStyle/>
                    <a:p>
                      <a:pPr algn="ctr"/>
                      <a:r>
                        <a:rPr lang="ru-RU" sz="1400" dirty="0" smtClean="0"/>
                        <a:t>2023 </a:t>
                      </a:r>
                      <a:r>
                        <a:rPr lang="ru-RU" sz="1400" dirty="0"/>
                        <a:t>год </a:t>
                      </a:r>
                    </a:p>
                  </a:txBody>
                  <a:tcPr/>
                </a:tc>
                <a:tc>
                  <a:txBody>
                    <a:bodyPr/>
                    <a:lstStyle/>
                    <a:p>
                      <a:pPr algn="ctr"/>
                      <a:r>
                        <a:rPr lang="ru-RU" sz="1400" dirty="0" smtClean="0"/>
                        <a:t>2024 </a:t>
                      </a:r>
                      <a:r>
                        <a:rPr lang="ru-RU" sz="1400" dirty="0"/>
                        <a:t>год </a:t>
                      </a:r>
                    </a:p>
                  </a:txBody>
                  <a:tcPr/>
                </a:tc>
                <a:tc>
                  <a:txBody>
                    <a:bodyPr/>
                    <a:lstStyle/>
                    <a:p>
                      <a:pPr algn="ctr"/>
                      <a:r>
                        <a:rPr lang="ru-RU" sz="1400" dirty="0" smtClean="0"/>
                        <a:t>2025 </a:t>
                      </a:r>
                      <a:r>
                        <a:rPr lang="ru-RU" sz="1400" dirty="0"/>
                        <a:t>год</a:t>
                      </a:r>
                    </a:p>
                  </a:txBody>
                  <a:tcPr/>
                </a:tc>
                <a:extLst>
                  <a:ext uri="{0D108BD9-81ED-4DB2-BD59-A6C34878D82A}">
                    <a16:rowId xmlns:a16="http://schemas.microsoft.com/office/drawing/2014/main" xmlns="" val="10000"/>
                  </a:ext>
                </a:extLst>
              </a:tr>
              <a:tr h="412546">
                <a:tc>
                  <a:txBody>
                    <a:bodyPr/>
                    <a:lstStyle/>
                    <a:p>
                      <a:r>
                        <a:rPr lang="ru-RU" sz="1100" dirty="0" smtClean="0"/>
                        <a:t>Поддержание системы МФЦ  по предоставлению государственных и муниципальных</a:t>
                      </a:r>
                      <a:r>
                        <a:rPr lang="ru-RU" sz="1100" baseline="0" dirty="0" smtClean="0"/>
                        <a:t> услуг в МО «Тахтамукайский район»</a:t>
                      </a:r>
                      <a:endParaRPr lang="ru-RU" sz="11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extLst>
                  <a:ext uri="{0D108BD9-81ED-4DB2-BD59-A6C34878D82A}">
                    <a16:rowId xmlns:a16="http://schemas.microsoft.com/office/drawing/2014/main" xmlns="" val="10001"/>
                  </a:ext>
                </a:extLst>
              </a:tr>
              <a:tr h="495055">
                <a:tc>
                  <a:txBody>
                    <a:bodyPr/>
                    <a:lstStyle/>
                    <a:p>
                      <a:r>
                        <a:rPr lang="ru-RU" sz="1100" dirty="0" smtClean="0"/>
                        <a:t>Изготовление печатных материалов антикоррупционной направленности</a:t>
                      </a:r>
                      <a:endParaRPr lang="ru-RU" sz="1100" dirty="0"/>
                    </a:p>
                  </a:txBody>
                  <a:tcPr/>
                </a:tc>
                <a:tc>
                  <a:txBody>
                    <a:bodyPr/>
                    <a:lstStyle/>
                    <a:p>
                      <a:r>
                        <a:rPr lang="ru-RU" sz="1200" dirty="0" smtClean="0"/>
                        <a:t>10</a:t>
                      </a:r>
                      <a:endParaRPr lang="ru-RU" sz="1200" dirty="0"/>
                    </a:p>
                  </a:txBody>
                  <a:tcPr/>
                </a:tc>
                <a:tc>
                  <a:txBody>
                    <a:bodyPr/>
                    <a:lstStyle/>
                    <a:p>
                      <a:r>
                        <a:rPr lang="ru-RU" sz="1200" dirty="0" smtClean="0"/>
                        <a:t>10</a:t>
                      </a:r>
                      <a:endParaRPr lang="ru-RU" sz="1200" dirty="0"/>
                    </a:p>
                  </a:txBody>
                  <a:tcPr/>
                </a:tc>
                <a:tc>
                  <a:txBody>
                    <a:bodyPr/>
                    <a:lstStyle/>
                    <a:p>
                      <a:r>
                        <a:rPr lang="ru-RU" sz="1200" dirty="0" smtClean="0"/>
                        <a:t>10</a:t>
                      </a:r>
                      <a:endParaRPr lang="ru-RU" sz="1200" dirty="0"/>
                    </a:p>
                  </a:txBody>
                  <a:tcPr/>
                </a:tc>
                <a:extLst>
                  <a:ext uri="{0D108BD9-81ED-4DB2-BD59-A6C34878D82A}">
                    <a16:rowId xmlns:a16="http://schemas.microsoft.com/office/drawing/2014/main" xmlns="" val="10002"/>
                  </a:ext>
                </a:extLst>
              </a:tr>
              <a:tr h="577564">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5202573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ВЕДОМСТВЕННАЯ ЦЕЛЕВАЯ   </a:t>
            </a:r>
            <a:r>
              <a:rPr lang="ru-RU" sz="1200" dirty="0"/>
              <a:t>ПРОГРАММА </a:t>
            </a:r>
            <a:r>
              <a:rPr lang="ru-RU" sz="1200" dirty="0" smtClean="0"/>
              <a:t>«ОРГАНИЗАЦИЯ ВРЕМЕННОГО ТРУДОУСТРОЙСТВА НЕСОВЕРШЕНОЛЕТНИХ ГРАЖДАН В ВОЗРАСТЕ ОТ 14 ДО 18 ЛЕТ В СВОБОДНОЕ ОТ УЧЕБЫ ВРЕМЯ </a:t>
            </a:r>
            <a:r>
              <a:rPr lang="ru-RU" sz="1200" dirty="0"/>
              <a:t>на </a:t>
            </a:r>
            <a:r>
              <a:rPr lang="ru-RU" sz="1200" dirty="0" smtClean="0"/>
              <a:t>2023-2025 </a:t>
            </a:r>
            <a:r>
              <a:rPr lang="ru-RU" sz="1200" dirty="0"/>
              <a:t>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058196159"/>
              </p:ext>
            </p:extLst>
          </p:nvPr>
        </p:nvGraphicFramePr>
        <p:xfrm>
          <a:off x="6559502" y="620687"/>
          <a:ext cx="2592288" cy="1497711"/>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smtClean="0"/>
                        <a:t>800,0</a:t>
                      </a:r>
                      <a:endParaRPr lang="ru-RU" sz="1200" dirty="0"/>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smtClean="0"/>
                        <a:t>800,0</a:t>
                      </a:r>
                      <a:endParaRPr lang="ru-RU" sz="1200" dirty="0"/>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smtClean="0"/>
                        <a:t>800,0</a:t>
                      </a:r>
                      <a:endParaRPr lang="ru-RU" sz="12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ЦЕЛИ И ЗАДАЧИ ПРОГРАММЫ: </a:t>
            </a:r>
            <a:r>
              <a:rPr lang="ru-RU" sz="1200" dirty="0" smtClean="0"/>
              <a:t>создание, отработка и развитие правовых, экономических и организационных условий и механизмов осуществления мероприятий по временному устройству несовершеннолетних граждан в возрасте от 14 до 18 лет в свободное от учебы время.</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3854826545"/>
              </p:ext>
            </p:extLst>
          </p:nvPr>
        </p:nvGraphicFramePr>
        <p:xfrm>
          <a:off x="684650" y="2924944"/>
          <a:ext cx="8207831" cy="2497314"/>
        </p:xfrm>
        <a:graphic>
          <a:graphicData uri="http://schemas.openxmlformats.org/drawingml/2006/table">
            <a:tbl>
              <a:tblPr firstRow="1" bandRow="1">
                <a:tableStyleId>{5C22544A-7EE6-4342-B048-85BDC9FD1C3A}</a:tableStyleId>
              </a:tblPr>
              <a:tblGrid>
                <a:gridCol w="4761091">
                  <a:extLst>
                    <a:ext uri="{9D8B030D-6E8A-4147-A177-3AD203B41FA5}">
                      <a16:colId xmlns:a16="http://schemas.microsoft.com/office/drawing/2014/main" xmlns="" val="20000"/>
                    </a:ext>
                  </a:extLst>
                </a:gridCol>
                <a:gridCol w="1230979">
                  <a:extLst>
                    <a:ext uri="{9D8B030D-6E8A-4147-A177-3AD203B41FA5}">
                      <a16:colId xmlns:a16="http://schemas.microsoft.com/office/drawing/2014/main" xmlns="" val="20001"/>
                    </a:ext>
                  </a:extLst>
                </a:gridCol>
                <a:gridCol w="1230979">
                  <a:extLst>
                    <a:ext uri="{9D8B030D-6E8A-4147-A177-3AD203B41FA5}">
                      <a16:colId xmlns:a16="http://schemas.microsoft.com/office/drawing/2014/main" xmlns="" val="20002"/>
                    </a:ext>
                  </a:extLst>
                </a:gridCol>
                <a:gridCol w="984782">
                  <a:extLst>
                    <a:ext uri="{9D8B030D-6E8A-4147-A177-3AD203B41FA5}">
                      <a16:colId xmlns:a16="http://schemas.microsoft.com/office/drawing/2014/main" xmlns="" val="20003"/>
                    </a:ext>
                  </a:extLst>
                </a:gridCol>
              </a:tblGrid>
              <a:tr h="990110">
                <a:tc>
                  <a:txBody>
                    <a:bodyPr/>
                    <a:lstStyle/>
                    <a:p>
                      <a:pPr algn="ctr"/>
                      <a:r>
                        <a:rPr lang="ru-RU" sz="1400" dirty="0" smtClean="0"/>
                        <a:t>Цели </a:t>
                      </a:r>
                      <a:endParaRPr lang="ru-RU" sz="1400" dirty="0"/>
                    </a:p>
                  </a:txBody>
                  <a:tcPr/>
                </a:tc>
                <a:tc>
                  <a:txBody>
                    <a:bodyPr/>
                    <a:lstStyle/>
                    <a:p>
                      <a:pPr algn="ctr"/>
                      <a:r>
                        <a:rPr lang="ru-RU" sz="1400" dirty="0" smtClean="0"/>
                        <a:t>2023 </a:t>
                      </a:r>
                      <a:r>
                        <a:rPr lang="ru-RU" sz="1400" dirty="0"/>
                        <a:t>год </a:t>
                      </a:r>
                    </a:p>
                  </a:txBody>
                  <a:tcPr/>
                </a:tc>
                <a:tc>
                  <a:txBody>
                    <a:bodyPr/>
                    <a:lstStyle/>
                    <a:p>
                      <a:pPr algn="ctr"/>
                      <a:r>
                        <a:rPr lang="ru-RU" sz="1400" dirty="0" smtClean="0"/>
                        <a:t>2024 </a:t>
                      </a:r>
                      <a:r>
                        <a:rPr lang="ru-RU" sz="1400" dirty="0"/>
                        <a:t>год </a:t>
                      </a:r>
                    </a:p>
                  </a:txBody>
                  <a:tcPr/>
                </a:tc>
                <a:tc>
                  <a:txBody>
                    <a:bodyPr/>
                    <a:lstStyle/>
                    <a:p>
                      <a:pPr algn="ctr"/>
                      <a:r>
                        <a:rPr lang="ru-RU" sz="1400" dirty="0" smtClean="0"/>
                        <a:t>2025 </a:t>
                      </a:r>
                      <a:r>
                        <a:rPr lang="ru-RU" sz="1400" dirty="0"/>
                        <a:t>год</a:t>
                      </a:r>
                    </a:p>
                  </a:txBody>
                  <a:tcPr/>
                </a:tc>
                <a:extLst>
                  <a:ext uri="{0D108BD9-81ED-4DB2-BD59-A6C34878D82A}">
                    <a16:rowId xmlns:a16="http://schemas.microsoft.com/office/drawing/2014/main" xmlns="" val="10000"/>
                  </a:ext>
                </a:extLst>
              </a:tr>
              <a:tr h="412546">
                <a:tc>
                  <a:txBody>
                    <a:bodyPr/>
                    <a:lstStyle/>
                    <a:p>
                      <a:r>
                        <a:rPr lang="ru-RU" sz="1100" dirty="0" smtClean="0"/>
                        <a:t>Направление подростков</a:t>
                      </a:r>
                      <a:r>
                        <a:rPr lang="ru-RU" sz="1100" baseline="0" dirty="0" smtClean="0"/>
                        <a:t> на временное трудоустройство для осуществления в соответствии с перечнем видов работ, рабочих мест и профессий, на которых допускается труд несовершеннолетних граждан от 14 до 18 лет(норма рабочих часов в год)</a:t>
                      </a:r>
                      <a:endParaRPr lang="ru-RU" sz="1100" dirty="0"/>
                    </a:p>
                  </a:txBody>
                  <a:tcPr/>
                </a:tc>
                <a:tc>
                  <a:txBody>
                    <a:bodyPr/>
                    <a:lstStyle/>
                    <a:p>
                      <a:r>
                        <a:rPr lang="ru-RU" sz="1200" dirty="0" smtClean="0"/>
                        <a:t>1988</a:t>
                      </a:r>
                      <a:endParaRPr lang="ru-RU" sz="1200" dirty="0"/>
                    </a:p>
                  </a:txBody>
                  <a:tcPr/>
                </a:tc>
                <a:tc>
                  <a:txBody>
                    <a:bodyPr/>
                    <a:lstStyle/>
                    <a:p>
                      <a:r>
                        <a:rPr lang="ru-RU" sz="1200" dirty="0" smtClean="0"/>
                        <a:t>1994</a:t>
                      </a:r>
                      <a:endParaRPr lang="ru-RU" sz="1200" dirty="0"/>
                    </a:p>
                  </a:txBody>
                  <a:tcPr/>
                </a:tc>
                <a:tc>
                  <a:txBody>
                    <a:bodyPr/>
                    <a:lstStyle/>
                    <a:p>
                      <a:r>
                        <a:rPr lang="ru-RU" sz="1200" dirty="0" smtClean="0"/>
                        <a:t>1986</a:t>
                      </a:r>
                      <a:endParaRPr lang="ru-RU" sz="1200" dirty="0"/>
                    </a:p>
                  </a:txBody>
                  <a:tcPr/>
                </a:tc>
                <a:extLst>
                  <a:ext uri="{0D108BD9-81ED-4DB2-BD59-A6C34878D82A}">
                    <a16:rowId xmlns:a16="http://schemas.microsoft.com/office/drawing/2014/main" xmlns="" val="10001"/>
                  </a:ext>
                </a:extLst>
              </a:tr>
              <a:tr h="577564">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1791228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ВЕДОМСТВЕННАЯ ЦЕЛЕВАЯ   ПРОГРАММА  МО «ТАХТАМУКАЙСКИЙ РАЙОН» НА 2023-2025 ГГ. </a:t>
            </a:r>
          </a:p>
          <a:p>
            <a:pPr algn="ctr" fontAlgn="auto">
              <a:spcAft>
                <a:spcPts val="0"/>
              </a:spcAft>
            </a:pPr>
            <a:r>
              <a:rPr lang="ru-RU" sz="1200" dirty="0" smtClean="0"/>
              <a:t>«БЕЗОПАСНОСТЬ ОБРАЗОВАТЕЛЬНЫХ ОРГАНИЗАЦИЙ» </a:t>
            </a:r>
            <a:r>
              <a:rPr lang="ru-RU" sz="1200" dirty="0"/>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222639812"/>
              </p:ext>
            </p:extLst>
          </p:nvPr>
        </p:nvGraphicFramePr>
        <p:xfrm>
          <a:off x="6559502" y="620687"/>
          <a:ext cx="2592288" cy="1497711"/>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smtClean="0"/>
                        <a:t>6 000,0</a:t>
                      </a:r>
                      <a:endParaRPr lang="ru-RU" sz="1200" dirty="0"/>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smtClean="0"/>
                        <a:t>6 000,0</a:t>
                      </a:r>
                      <a:endParaRPr lang="ru-RU" sz="1200" dirty="0"/>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smtClean="0"/>
                        <a:t>6 000,0</a:t>
                      </a:r>
                      <a:endParaRPr lang="ru-RU" sz="12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Обеспечение безопасности обучающихся, воспитанников и работников образовательных организаций во время их учебной и трудовой деятельности</a:t>
            </a:r>
          </a:p>
          <a:p>
            <a:pPr fontAlgn="auto"/>
            <a:r>
              <a:rPr lang="ru-RU" sz="1200" b="1" dirty="0" smtClean="0"/>
              <a:t>ЗАДАЧИ: </a:t>
            </a:r>
            <a:r>
              <a:rPr lang="ru-RU" sz="1200" dirty="0" smtClean="0"/>
              <a:t>снижение рисков возникновения аварийных ситуаций, травматизма и гибели людей в образовательных организациях.</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2784470575"/>
              </p:ext>
            </p:extLst>
          </p:nvPr>
        </p:nvGraphicFramePr>
        <p:xfrm>
          <a:off x="684650" y="2924944"/>
          <a:ext cx="8207831" cy="3018335"/>
        </p:xfrm>
        <a:graphic>
          <a:graphicData uri="http://schemas.openxmlformats.org/drawingml/2006/table">
            <a:tbl>
              <a:tblPr firstRow="1" bandRow="1">
                <a:tableStyleId>{5C22544A-7EE6-4342-B048-85BDC9FD1C3A}</a:tableStyleId>
              </a:tblPr>
              <a:tblGrid>
                <a:gridCol w="4761091">
                  <a:extLst>
                    <a:ext uri="{9D8B030D-6E8A-4147-A177-3AD203B41FA5}">
                      <a16:colId xmlns:a16="http://schemas.microsoft.com/office/drawing/2014/main" xmlns="" val="20000"/>
                    </a:ext>
                  </a:extLst>
                </a:gridCol>
                <a:gridCol w="1230979">
                  <a:extLst>
                    <a:ext uri="{9D8B030D-6E8A-4147-A177-3AD203B41FA5}">
                      <a16:colId xmlns:a16="http://schemas.microsoft.com/office/drawing/2014/main" xmlns="" val="20001"/>
                    </a:ext>
                  </a:extLst>
                </a:gridCol>
                <a:gridCol w="1230979">
                  <a:extLst>
                    <a:ext uri="{9D8B030D-6E8A-4147-A177-3AD203B41FA5}">
                      <a16:colId xmlns:a16="http://schemas.microsoft.com/office/drawing/2014/main" xmlns="" val="20002"/>
                    </a:ext>
                  </a:extLst>
                </a:gridCol>
                <a:gridCol w="984782">
                  <a:extLst>
                    <a:ext uri="{9D8B030D-6E8A-4147-A177-3AD203B41FA5}">
                      <a16:colId xmlns:a16="http://schemas.microsoft.com/office/drawing/2014/main" xmlns="" val="20003"/>
                    </a:ext>
                  </a:extLst>
                </a:gridCol>
              </a:tblGrid>
              <a:tr h="990110">
                <a:tc>
                  <a:txBody>
                    <a:bodyPr/>
                    <a:lstStyle/>
                    <a:p>
                      <a:pPr algn="ctr"/>
                      <a:r>
                        <a:rPr lang="ru-RU" sz="1400" dirty="0" smtClean="0"/>
                        <a:t>Цели </a:t>
                      </a:r>
                      <a:endParaRPr lang="ru-RU" sz="1400" dirty="0"/>
                    </a:p>
                  </a:txBody>
                  <a:tcPr/>
                </a:tc>
                <a:tc>
                  <a:txBody>
                    <a:bodyPr/>
                    <a:lstStyle/>
                    <a:p>
                      <a:pPr algn="ctr"/>
                      <a:r>
                        <a:rPr lang="ru-RU" sz="1400" dirty="0" smtClean="0"/>
                        <a:t>2023 </a:t>
                      </a:r>
                      <a:r>
                        <a:rPr lang="ru-RU" sz="1400" dirty="0"/>
                        <a:t>год </a:t>
                      </a:r>
                    </a:p>
                  </a:txBody>
                  <a:tcPr/>
                </a:tc>
                <a:tc>
                  <a:txBody>
                    <a:bodyPr/>
                    <a:lstStyle/>
                    <a:p>
                      <a:pPr algn="ctr"/>
                      <a:r>
                        <a:rPr lang="ru-RU" sz="1400" dirty="0" smtClean="0"/>
                        <a:t>2024 </a:t>
                      </a:r>
                      <a:r>
                        <a:rPr lang="ru-RU" sz="1400" dirty="0"/>
                        <a:t>год </a:t>
                      </a:r>
                    </a:p>
                  </a:txBody>
                  <a:tcPr/>
                </a:tc>
                <a:tc>
                  <a:txBody>
                    <a:bodyPr/>
                    <a:lstStyle/>
                    <a:p>
                      <a:pPr algn="ctr"/>
                      <a:r>
                        <a:rPr lang="ru-RU" sz="1400" dirty="0" smtClean="0"/>
                        <a:t>2025 </a:t>
                      </a:r>
                      <a:r>
                        <a:rPr lang="ru-RU" sz="1400" dirty="0"/>
                        <a:t>год</a:t>
                      </a:r>
                    </a:p>
                  </a:txBody>
                  <a:tcPr/>
                </a:tc>
                <a:extLst>
                  <a:ext uri="{0D108BD9-81ED-4DB2-BD59-A6C34878D82A}">
                    <a16:rowId xmlns:a16="http://schemas.microsoft.com/office/drawing/2014/main" xmlns="" val="10000"/>
                  </a:ext>
                </a:extLst>
              </a:tr>
              <a:tr h="378042">
                <a:tc>
                  <a:txBody>
                    <a:bodyPr/>
                    <a:lstStyle/>
                    <a:p>
                      <a:r>
                        <a:rPr lang="ru-RU" sz="1100" dirty="0" smtClean="0"/>
                        <a:t>Модернизация пожарной</a:t>
                      </a:r>
                      <a:r>
                        <a:rPr lang="ru-RU" sz="1100" baseline="0" dirty="0" smtClean="0"/>
                        <a:t> сигнализации</a:t>
                      </a:r>
                      <a:endParaRPr lang="ru-RU" sz="1100" dirty="0"/>
                    </a:p>
                  </a:txBody>
                  <a:tcPr/>
                </a:tc>
                <a:tc>
                  <a:txBody>
                    <a:bodyPr/>
                    <a:lstStyle/>
                    <a:p>
                      <a:r>
                        <a:rPr lang="ru-RU" sz="1200" dirty="0" smtClean="0"/>
                        <a:t>2 000,0</a:t>
                      </a:r>
                      <a:endParaRPr lang="ru-RU" sz="1200" dirty="0"/>
                    </a:p>
                  </a:txBody>
                  <a:tcPr/>
                </a:tc>
                <a:tc>
                  <a:txBody>
                    <a:bodyPr/>
                    <a:lstStyle/>
                    <a:p>
                      <a:r>
                        <a:rPr lang="ru-RU" sz="1200" dirty="0" smtClean="0"/>
                        <a:t>2 000,0</a:t>
                      </a:r>
                      <a:endParaRPr lang="ru-RU" sz="1200" dirty="0"/>
                    </a:p>
                  </a:txBody>
                  <a:tcPr/>
                </a:tc>
                <a:tc>
                  <a:txBody>
                    <a:bodyPr/>
                    <a:lstStyle/>
                    <a:p>
                      <a:r>
                        <a:rPr lang="ru-RU" sz="1200" dirty="0" smtClean="0"/>
                        <a:t>2 000,0</a:t>
                      </a:r>
                      <a:endParaRPr lang="ru-RU" sz="1200" dirty="0"/>
                    </a:p>
                  </a:txBody>
                  <a:tcPr/>
                </a:tc>
                <a:extLst>
                  <a:ext uri="{0D108BD9-81ED-4DB2-BD59-A6C34878D82A}">
                    <a16:rowId xmlns:a16="http://schemas.microsoft.com/office/drawing/2014/main" xmlns="" val="10001"/>
                  </a:ext>
                </a:extLst>
              </a:tr>
              <a:tr h="495055">
                <a:tc>
                  <a:txBody>
                    <a:bodyPr/>
                    <a:lstStyle/>
                    <a:p>
                      <a:r>
                        <a:rPr lang="ru-RU" sz="1100" dirty="0" smtClean="0"/>
                        <a:t>Модернизация</a:t>
                      </a:r>
                      <a:r>
                        <a:rPr lang="ru-RU" sz="1100" baseline="0" dirty="0" smtClean="0"/>
                        <a:t> системы видеонаблюдения</a:t>
                      </a:r>
                      <a:endParaRPr lang="ru-RU" sz="1100" dirty="0"/>
                    </a:p>
                  </a:txBody>
                  <a:tcPr/>
                </a:tc>
                <a:tc>
                  <a:txBody>
                    <a:bodyPr/>
                    <a:lstStyle/>
                    <a:p>
                      <a:r>
                        <a:rPr lang="ru-RU" sz="1200" dirty="0" smtClean="0"/>
                        <a:t>2 000,0</a:t>
                      </a:r>
                      <a:endParaRPr lang="ru-RU" sz="1200" dirty="0"/>
                    </a:p>
                  </a:txBody>
                  <a:tcPr/>
                </a:tc>
                <a:tc>
                  <a:txBody>
                    <a:bodyPr/>
                    <a:lstStyle/>
                    <a:p>
                      <a:r>
                        <a:rPr lang="ru-RU" sz="1200" dirty="0" smtClean="0"/>
                        <a:t>2 000,0</a:t>
                      </a:r>
                      <a:endParaRPr lang="ru-RU" sz="1200" dirty="0"/>
                    </a:p>
                  </a:txBody>
                  <a:tcPr/>
                </a:tc>
                <a:tc>
                  <a:txBody>
                    <a:bodyPr/>
                    <a:lstStyle/>
                    <a:p>
                      <a:r>
                        <a:rPr lang="ru-RU" sz="1200" dirty="0" smtClean="0"/>
                        <a:t>2 000,0</a:t>
                      </a:r>
                      <a:endParaRPr lang="ru-RU" sz="1200" dirty="0"/>
                    </a:p>
                  </a:txBody>
                  <a:tcPr/>
                </a:tc>
                <a:extLst>
                  <a:ext uri="{0D108BD9-81ED-4DB2-BD59-A6C34878D82A}">
                    <a16:rowId xmlns:a16="http://schemas.microsoft.com/office/drawing/2014/main" xmlns="" val="10002"/>
                  </a:ext>
                </a:extLst>
              </a:tr>
              <a:tr h="577564">
                <a:tc>
                  <a:txBody>
                    <a:bodyPr/>
                    <a:lstStyle/>
                    <a:p>
                      <a:r>
                        <a:rPr lang="ru-RU" sz="1100" dirty="0" smtClean="0"/>
                        <a:t>Модернизация системы оповещения</a:t>
                      </a:r>
                      <a:endParaRPr lang="ru-RU" sz="1100" dirty="0"/>
                    </a:p>
                  </a:txBody>
                  <a:tcPr/>
                </a:tc>
                <a:tc>
                  <a:txBody>
                    <a:bodyPr/>
                    <a:lstStyle/>
                    <a:p>
                      <a:r>
                        <a:rPr lang="ru-RU" sz="1200" dirty="0" smtClean="0"/>
                        <a:t>1 000,0</a:t>
                      </a:r>
                      <a:endParaRPr lang="ru-RU" sz="1200" dirty="0"/>
                    </a:p>
                  </a:txBody>
                  <a:tcPr/>
                </a:tc>
                <a:tc>
                  <a:txBody>
                    <a:bodyPr/>
                    <a:lstStyle/>
                    <a:p>
                      <a:r>
                        <a:rPr lang="ru-RU" sz="1200" dirty="0" smtClean="0"/>
                        <a:t>1 000,0</a:t>
                      </a:r>
                      <a:endParaRPr lang="ru-RU" sz="1200" dirty="0"/>
                    </a:p>
                  </a:txBody>
                  <a:tcPr/>
                </a:tc>
                <a:tc>
                  <a:txBody>
                    <a:bodyPr/>
                    <a:lstStyle/>
                    <a:p>
                      <a:r>
                        <a:rPr lang="ru-RU" sz="1200" dirty="0" smtClean="0"/>
                        <a:t>1 000,0</a:t>
                      </a:r>
                      <a:endParaRPr lang="ru-RU" sz="1200" dirty="0"/>
                    </a:p>
                  </a:txBody>
                  <a:tcPr/>
                </a:tc>
              </a:tr>
              <a:tr h="577564">
                <a:tc>
                  <a:txBody>
                    <a:bodyPr/>
                    <a:lstStyle/>
                    <a:p>
                      <a:r>
                        <a:rPr lang="ru-RU" sz="1100" dirty="0" smtClean="0"/>
                        <a:t>Огнезащитная обработка деревянных конструкций</a:t>
                      </a:r>
                      <a:endParaRPr lang="ru-RU" sz="1100" dirty="0"/>
                    </a:p>
                  </a:txBody>
                  <a:tcPr/>
                </a:tc>
                <a:tc>
                  <a:txBody>
                    <a:bodyPr/>
                    <a:lstStyle/>
                    <a:p>
                      <a:r>
                        <a:rPr lang="ru-RU" sz="1200" dirty="0" smtClean="0"/>
                        <a:t>1 000,0 </a:t>
                      </a:r>
                      <a:endParaRPr lang="ru-RU" sz="1200" dirty="0"/>
                    </a:p>
                  </a:txBody>
                  <a:tcPr/>
                </a:tc>
                <a:tc>
                  <a:txBody>
                    <a:bodyPr/>
                    <a:lstStyle/>
                    <a:p>
                      <a:r>
                        <a:rPr lang="ru-RU" sz="1200" dirty="0" smtClean="0"/>
                        <a:t>1 000,0</a:t>
                      </a:r>
                      <a:r>
                        <a:rPr lang="ru-RU" sz="1200" baseline="0" dirty="0" smtClean="0"/>
                        <a:t> </a:t>
                      </a:r>
                      <a:endParaRPr lang="ru-RU" sz="1200" dirty="0"/>
                    </a:p>
                  </a:txBody>
                  <a:tcPr/>
                </a:tc>
                <a:tc>
                  <a:txBody>
                    <a:bodyPr/>
                    <a:lstStyle/>
                    <a:p>
                      <a:r>
                        <a:rPr lang="ru-RU" sz="1200" dirty="0" smtClean="0"/>
                        <a:t>1 000,0</a:t>
                      </a:r>
                      <a:endParaRPr lang="ru-RU" sz="12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5343107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ВЕДОМСТВЕННАЯ ЦЕЛЕВАЯ   ПРОГРАММА  МО «ТАХТАМУКАЙСКИЙ РАЙОН» НА 2023-2025 ГГ. </a:t>
            </a:r>
          </a:p>
          <a:p>
            <a:pPr algn="ctr" fontAlgn="auto">
              <a:spcAft>
                <a:spcPts val="0"/>
              </a:spcAft>
            </a:pPr>
            <a:r>
              <a:rPr lang="ru-RU" sz="1200" dirty="0" smtClean="0"/>
              <a:t>«МОДЕРНИЗАЦИЯ ДОШКОЛЬНОГО ОБРАЗОВАНИЯ» </a:t>
            </a:r>
            <a:r>
              <a:rPr lang="ru-RU" sz="1200" dirty="0"/>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920409496"/>
              </p:ext>
            </p:extLst>
          </p:nvPr>
        </p:nvGraphicFramePr>
        <p:xfrm>
          <a:off x="6559502" y="620687"/>
          <a:ext cx="2592288" cy="1497711"/>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smtClean="0"/>
                        <a:t>3 200,0</a:t>
                      </a:r>
                      <a:endParaRPr lang="ru-RU" sz="1200" dirty="0"/>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smtClean="0"/>
                        <a:t>3 200,0</a:t>
                      </a:r>
                      <a:endParaRPr lang="ru-RU" sz="1200" dirty="0"/>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smtClean="0"/>
                        <a:t>3 200,0</a:t>
                      </a:r>
                      <a:endParaRPr lang="ru-RU" sz="12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Обеспечение общедоступности дошкольного образования посредством сохранения и расширения сети муниципальных дошкольных образовательных учреждений</a:t>
            </a:r>
          </a:p>
          <a:p>
            <a:pPr fontAlgn="auto"/>
            <a:r>
              <a:rPr lang="ru-RU" sz="1200" b="1" dirty="0" smtClean="0"/>
              <a:t>ЗАДАЧИ: </a:t>
            </a:r>
            <a:r>
              <a:rPr lang="ru-RU" sz="1200" dirty="0" smtClean="0"/>
              <a:t>укрепление и обновление материально-технической базы, создание оптимальных условий содержания</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2224213284"/>
              </p:ext>
            </p:extLst>
          </p:nvPr>
        </p:nvGraphicFramePr>
        <p:xfrm>
          <a:off x="684650" y="2924944"/>
          <a:ext cx="8207831" cy="2489449"/>
        </p:xfrm>
        <a:graphic>
          <a:graphicData uri="http://schemas.openxmlformats.org/drawingml/2006/table">
            <a:tbl>
              <a:tblPr firstRow="1" bandRow="1">
                <a:tableStyleId>{5C22544A-7EE6-4342-B048-85BDC9FD1C3A}</a:tableStyleId>
              </a:tblPr>
              <a:tblGrid>
                <a:gridCol w="4761091">
                  <a:extLst>
                    <a:ext uri="{9D8B030D-6E8A-4147-A177-3AD203B41FA5}">
                      <a16:colId xmlns:a16="http://schemas.microsoft.com/office/drawing/2014/main" xmlns="" val="20000"/>
                    </a:ext>
                  </a:extLst>
                </a:gridCol>
                <a:gridCol w="1230979">
                  <a:extLst>
                    <a:ext uri="{9D8B030D-6E8A-4147-A177-3AD203B41FA5}">
                      <a16:colId xmlns:a16="http://schemas.microsoft.com/office/drawing/2014/main" xmlns="" val="20001"/>
                    </a:ext>
                  </a:extLst>
                </a:gridCol>
                <a:gridCol w="1230979">
                  <a:extLst>
                    <a:ext uri="{9D8B030D-6E8A-4147-A177-3AD203B41FA5}">
                      <a16:colId xmlns:a16="http://schemas.microsoft.com/office/drawing/2014/main" xmlns="" val="20002"/>
                    </a:ext>
                  </a:extLst>
                </a:gridCol>
                <a:gridCol w="984782">
                  <a:extLst>
                    <a:ext uri="{9D8B030D-6E8A-4147-A177-3AD203B41FA5}">
                      <a16:colId xmlns:a16="http://schemas.microsoft.com/office/drawing/2014/main" xmlns="" val="20003"/>
                    </a:ext>
                  </a:extLst>
                </a:gridCol>
              </a:tblGrid>
              <a:tr h="990110">
                <a:tc>
                  <a:txBody>
                    <a:bodyPr/>
                    <a:lstStyle/>
                    <a:p>
                      <a:pPr algn="ctr"/>
                      <a:r>
                        <a:rPr lang="ru-RU" sz="1400" dirty="0" smtClean="0"/>
                        <a:t>Цели </a:t>
                      </a:r>
                      <a:endParaRPr lang="ru-RU" sz="1400" dirty="0"/>
                    </a:p>
                  </a:txBody>
                  <a:tcPr/>
                </a:tc>
                <a:tc>
                  <a:txBody>
                    <a:bodyPr/>
                    <a:lstStyle/>
                    <a:p>
                      <a:pPr algn="ctr"/>
                      <a:r>
                        <a:rPr lang="ru-RU" sz="1400" dirty="0" smtClean="0"/>
                        <a:t>2023 </a:t>
                      </a:r>
                      <a:r>
                        <a:rPr lang="ru-RU" sz="1400" dirty="0"/>
                        <a:t>год </a:t>
                      </a:r>
                    </a:p>
                  </a:txBody>
                  <a:tcPr/>
                </a:tc>
                <a:tc>
                  <a:txBody>
                    <a:bodyPr/>
                    <a:lstStyle/>
                    <a:p>
                      <a:pPr algn="ctr"/>
                      <a:r>
                        <a:rPr lang="ru-RU" sz="1400" dirty="0" smtClean="0"/>
                        <a:t>2024 </a:t>
                      </a:r>
                      <a:r>
                        <a:rPr lang="ru-RU" sz="1400" dirty="0"/>
                        <a:t>год </a:t>
                      </a:r>
                    </a:p>
                  </a:txBody>
                  <a:tcPr/>
                </a:tc>
                <a:tc>
                  <a:txBody>
                    <a:bodyPr/>
                    <a:lstStyle/>
                    <a:p>
                      <a:pPr algn="ctr"/>
                      <a:r>
                        <a:rPr lang="ru-RU" sz="1400" dirty="0" smtClean="0"/>
                        <a:t>2025 </a:t>
                      </a:r>
                      <a:r>
                        <a:rPr lang="ru-RU" sz="1400" dirty="0"/>
                        <a:t>год</a:t>
                      </a:r>
                    </a:p>
                  </a:txBody>
                  <a:tcPr/>
                </a:tc>
                <a:extLst>
                  <a:ext uri="{0D108BD9-81ED-4DB2-BD59-A6C34878D82A}">
                    <a16:rowId xmlns:a16="http://schemas.microsoft.com/office/drawing/2014/main" xmlns="" val="10000"/>
                  </a:ext>
                </a:extLst>
              </a:tr>
              <a:tr h="412546">
                <a:tc>
                  <a:txBody>
                    <a:bodyPr/>
                    <a:lstStyle/>
                    <a:p>
                      <a:r>
                        <a:rPr lang="ru-RU" sz="1100" dirty="0" smtClean="0"/>
                        <a:t>Модернизация и замена  технологического и специализированного оборудования</a:t>
                      </a:r>
                      <a:endParaRPr lang="ru-RU" sz="1100" dirty="0"/>
                    </a:p>
                  </a:txBody>
                  <a:tcPr/>
                </a:tc>
                <a:tc>
                  <a:txBody>
                    <a:bodyPr/>
                    <a:lstStyle/>
                    <a:p>
                      <a:r>
                        <a:rPr lang="ru-RU" sz="1200" dirty="0" smtClean="0"/>
                        <a:t>1 000,0</a:t>
                      </a:r>
                      <a:endParaRPr lang="ru-RU" sz="1200" dirty="0"/>
                    </a:p>
                  </a:txBody>
                  <a:tcPr/>
                </a:tc>
                <a:tc>
                  <a:txBody>
                    <a:bodyPr/>
                    <a:lstStyle/>
                    <a:p>
                      <a:r>
                        <a:rPr lang="ru-RU" sz="1200" dirty="0" smtClean="0"/>
                        <a:t>1 000,0</a:t>
                      </a:r>
                      <a:endParaRPr lang="ru-RU" sz="1200" dirty="0"/>
                    </a:p>
                  </a:txBody>
                  <a:tcPr/>
                </a:tc>
                <a:tc>
                  <a:txBody>
                    <a:bodyPr/>
                    <a:lstStyle/>
                    <a:p>
                      <a:r>
                        <a:rPr lang="ru-RU" sz="1200" dirty="0" smtClean="0"/>
                        <a:t>1 000,0</a:t>
                      </a:r>
                      <a:endParaRPr lang="ru-RU" sz="1200" dirty="0"/>
                    </a:p>
                  </a:txBody>
                  <a:tcPr/>
                </a:tc>
                <a:extLst>
                  <a:ext uri="{0D108BD9-81ED-4DB2-BD59-A6C34878D82A}">
                    <a16:rowId xmlns:a16="http://schemas.microsoft.com/office/drawing/2014/main" xmlns="" val="10001"/>
                  </a:ext>
                </a:extLst>
              </a:tr>
              <a:tr h="495055">
                <a:tc>
                  <a:txBody>
                    <a:bodyPr/>
                    <a:lstStyle/>
                    <a:p>
                      <a:r>
                        <a:rPr lang="ru-RU" sz="1100" dirty="0" smtClean="0"/>
                        <a:t>Ремонт отопительной системы</a:t>
                      </a:r>
                      <a:endParaRPr lang="ru-RU" sz="1100" dirty="0"/>
                    </a:p>
                  </a:txBody>
                  <a:tcPr/>
                </a:tc>
                <a:tc>
                  <a:txBody>
                    <a:bodyPr/>
                    <a:lstStyle/>
                    <a:p>
                      <a:r>
                        <a:rPr lang="ru-RU" sz="1200" dirty="0" smtClean="0"/>
                        <a:t>1 000,0</a:t>
                      </a:r>
                      <a:endParaRPr lang="ru-RU" sz="1200" dirty="0"/>
                    </a:p>
                  </a:txBody>
                  <a:tcPr/>
                </a:tc>
                <a:tc>
                  <a:txBody>
                    <a:bodyPr/>
                    <a:lstStyle/>
                    <a:p>
                      <a:r>
                        <a:rPr lang="ru-RU" sz="1200" dirty="0" smtClean="0"/>
                        <a:t>1 000,0</a:t>
                      </a:r>
                      <a:endParaRPr lang="ru-RU" sz="1200" dirty="0"/>
                    </a:p>
                  </a:txBody>
                  <a:tcPr/>
                </a:tc>
                <a:tc>
                  <a:txBody>
                    <a:bodyPr/>
                    <a:lstStyle/>
                    <a:p>
                      <a:r>
                        <a:rPr lang="ru-RU" sz="1200" dirty="0" smtClean="0"/>
                        <a:t>1 000,0</a:t>
                      </a:r>
                      <a:endParaRPr lang="ru-RU" sz="1200" dirty="0"/>
                    </a:p>
                  </a:txBody>
                  <a:tcPr/>
                </a:tc>
                <a:extLst>
                  <a:ext uri="{0D108BD9-81ED-4DB2-BD59-A6C34878D82A}">
                    <a16:rowId xmlns:a16="http://schemas.microsoft.com/office/drawing/2014/main" xmlns="" val="10002"/>
                  </a:ext>
                </a:extLst>
              </a:tr>
              <a:tr h="577564">
                <a:tc>
                  <a:txBody>
                    <a:bodyPr/>
                    <a:lstStyle/>
                    <a:p>
                      <a:r>
                        <a:rPr lang="ru-RU" sz="1100" dirty="0" smtClean="0"/>
                        <a:t>Ремонтные работы</a:t>
                      </a:r>
                      <a:endParaRPr lang="ru-RU" sz="1100" dirty="0"/>
                    </a:p>
                  </a:txBody>
                  <a:tcPr/>
                </a:tc>
                <a:tc>
                  <a:txBody>
                    <a:bodyPr/>
                    <a:lstStyle/>
                    <a:p>
                      <a:r>
                        <a:rPr lang="ru-RU" sz="1200" dirty="0" smtClean="0"/>
                        <a:t>1 200,0 </a:t>
                      </a:r>
                      <a:endParaRPr lang="ru-RU" sz="1200" dirty="0"/>
                    </a:p>
                  </a:txBody>
                  <a:tcPr/>
                </a:tc>
                <a:tc>
                  <a:txBody>
                    <a:bodyPr/>
                    <a:lstStyle/>
                    <a:p>
                      <a:r>
                        <a:rPr lang="ru-RU" sz="1200" dirty="0" smtClean="0"/>
                        <a:t>1 200,0</a:t>
                      </a:r>
                      <a:r>
                        <a:rPr lang="ru-RU" sz="1200" baseline="0" dirty="0" smtClean="0"/>
                        <a:t> </a:t>
                      </a:r>
                      <a:endParaRPr lang="ru-RU" sz="1200" dirty="0"/>
                    </a:p>
                  </a:txBody>
                  <a:tcPr/>
                </a:tc>
                <a:tc>
                  <a:txBody>
                    <a:bodyPr/>
                    <a:lstStyle/>
                    <a:p>
                      <a:r>
                        <a:rPr lang="ru-RU" sz="1200" dirty="0" smtClean="0"/>
                        <a:t>1 200,0</a:t>
                      </a:r>
                      <a:endParaRPr lang="ru-RU" sz="12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2656511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ВЕДОМСТВЕННАЯ ЦЕЛЕВАЯ   ПРОГРАММА  МО «ТАХТАМУКАЙСКИЙ РАЙОН» НА 2023-2025 ГГ. </a:t>
            </a:r>
          </a:p>
          <a:p>
            <a:pPr algn="ctr" fontAlgn="auto">
              <a:spcAft>
                <a:spcPts val="0"/>
              </a:spcAft>
            </a:pPr>
            <a:r>
              <a:rPr lang="ru-RU" sz="1200" dirty="0" smtClean="0"/>
              <a:t>«СОВЕРШЕНСТВОВАНИЕ МАТЕРИАЛЬНО-ТЕХНИЧЕСКОЙ БАЗЫ ОБРАЗОВАТЕЛЬНЫХ ОРГАНИЗАЦИЙ» </a:t>
            </a:r>
            <a:r>
              <a:rPr lang="ru-RU" sz="1200" dirty="0"/>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546878535"/>
              </p:ext>
            </p:extLst>
          </p:nvPr>
        </p:nvGraphicFramePr>
        <p:xfrm>
          <a:off x="6559502" y="620687"/>
          <a:ext cx="2592288" cy="1497711"/>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smtClean="0"/>
                        <a:t>20 000,0</a:t>
                      </a:r>
                      <a:endParaRPr lang="ru-RU" sz="1200" dirty="0"/>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smtClean="0"/>
                        <a:t>8 000,0</a:t>
                      </a:r>
                      <a:endParaRPr lang="ru-RU" sz="1200" dirty="0"/>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smtClean="0"/>
                        <a:t>8 000,0</a:t>
                      </a:r>
                      <a:endParaRPr lang="ru-RU" sz="12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И ЗАДАЧИ: </a:t>
            </a:r>
            <a:r>
              <a:rPr lang="ru-RU" sz="1200" dirty="0" smtClean="0"/>
              <a:t>Создание комфортных и безопасных условий для организации образовательного процесса</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3367783046"/>
              </p:ext>
            </p:extLst>
          </p:nvPr>
        </p:nvGraphicFramePr>
        <p:xfrm>
          <a:off x="684650" y="2924944"/>
          <a:ext cx="8207831" cy="2475275"/>
        </p:xfrm>
        <a:graphic>
          <a:graphicData uri="http://schemas.openxmlformats.org/drawingml/2006/table">
            <a:tbl>
              <a:tblPr firstRow="1" bandRow="1">
                <a:tableStyleId>{5C22544A-7EE6-4342-B048-85BDC9FD1C3A}</a:tableStyleId>
              </a:tblPr>
              <a:tblGrid>
                <a:gridCol w="4761091">
                  <a:extLst>
                    <a:ext uri="{9D8B030D-6E8A-4147-A177-3AD203B41FA5}">
                      <a16:colId xmlns:a16="http://schemas.microsoft.com/office/drawing/2014/main" xmlns="" val="20000"/>
                    </a:ext>
                  </a:extLst>
                </a:gridCol>
                <a:gridCol w="1230979">
                  <a:extLst>
                    <a:ext uri="{9D8B030D-6E8A-4147-A177-3AD203B41FA5}">
                      <a16:colId xmlns:a16="http://schemas.microsoft.com/office/drawing/2014/main" xmlns="" val="20001"/>
                    </a:ext>
                  </a:extLst>
                </a:gridCol>
                <a:gridCol w="1230979">
                  <a:extLst>
                    <a:ext uri="{9D8B030D-6E8A-4147-A177-3AD203B41FA5}">
                      <a16:colId xmlns:a16="http://schemas.microsoft.com/office/drawing/2014/main" xmlns="" val="20002"/>
                    </a:ext>
                  </a:extLst>
                </a:gridCol>
                <a:gridCol w="984782">
                  <a:extLst>
                    <a:ext uri="{9D8B030D-6E8A-4147-A177-3AD203B41FA5}">
                      <a16:colId xmlns:a16="http://schemas.microsoft.com/office/drawing/2014/main" xmlns="" val="20003"/>
                    </a:ext>
                  </a:extLst>
                </a:gridCol>
              </a:tblGrid>
              <a:tr h="990110">
                <a:tc>
                  <a:txBody>
                    <a:bodyPr/>
                    <a:lstStyle/>
                    <a:p>
                      <a:pPr algn="ctr"/>
                      <a:r>
                        <a:rPr lang="ru-RU" sz="1400" dirty="0" smtClean="0"/>
                        <a:t>Цели </a:t>
                      </a:r>
                      <a:endParaRPr lang="ru-RU" sz="1400" dirty="0"/>
                    </a:p>
                  </a:txBody>
                  <a:tcPr/>
                </a:tc>
                <a:tc>
                  <a:txBody>
                    <a:bodyPr/>
                    <a:lstStyle/>
                    <a:p>
                      <a:pPr algn="ctr"/>
                      <a:r>
                        <a:rPr lang="ru-RU" sz="1400" dirty="0" smtClean="0"/>
                        <a:t>2023 </a:t>
                      </a:r>
                      <a:r>
                        <a:rPr lang="ru-RU" sz="1400" dirty="0"/>
                        <a:t>год </a:t>
                      </a:r>
                    </a:p>
                  </a:txBody>
                  <a:tcPr/>
                </a:tc>
                <a:tc>
                  <a:txBody>
                    <a:bodyPr/>
                    <a:lstStyle/>
                    <a:p>
                      <a:pPr algn="ctr"/>
                      <a:r>
                        <a:rPr lang="ru-RU" sz="1400" dirty="0" smtClean="0"/>
                        <a:t>2024 </a:t>
                      </a:r>
                      <a:r>
                        <a:rPr lang="ru-RU" sz="1400" dirty="0"/>
                        <a:t>год </a:t>
                      </a:r>
                    </a:p>
                  </a:txBody>
                  <a:tcPr/>
                </a:tc>
                <a:tc>
                  <a:txBody>
                    <a:bodyPr/>
                    <a:lstStyle/>
                    <a:p>
                      <a:pPr algn="ctr"/>
                      <a:r>
                        <a:rPr lang="ru-RU" sz="1400" dirty="0" smtClean="0"/>
                        <a:t>2025 </a:t>
                      </a:r>
                      <a:r>
                        <a:rPr lang="ru-RU" sz="1400" dirty="0"/>
                        <a:t>год</a:t>
                      </a:r>
                    </a:p>
                  </a:txBody>
                  <a:tcPr/>
                </a:tc>
                <a:extLst>
                  <a:ext uri="{0D108BD9-81ED-4DB2-BD59-A6C34878D82A}">
                    <a16:rowId xmlns:a16="http://schemas.microsoft.com/office/drawing/2014/main" xmlns="" val="10000"/>
                  </a:ext>
                </a:extLst>
              </a:tr>
              <a:tr h="412546">
                <a:tc>
                  <a:txBody>
                    <a:bodyPr/>
                    <a:lstStyle/>
                    <a:p>
                      <a:r>
                        <a:rPr lang="ru-RU" sz="1100" dirty="0" smtClean="0"/>
                        <a:t>Укрепление материально-технической базы </a:t>
                      </a:r>
                      <a:endParaRPr lang="ru-RU" sz="1100" dirty="0"/>
                    </a:p>
                  </a:txBody>
                  <a:tcPr/>
                </a:tc>
                <a:tc>
                  <a:txBody>
                    <a:bodyPr/>
                    <a:lstStyle/>
                    <a:p>
                      <a:r>
                        <a:rPr lang="ru-RU" sz="1200" dirty="0" smtClean="0"/>
                        <a:t>2 000,0</a:t>
                      </a:r>
                      <a:endParaRPr lang="ru-RU" sz="1200" dirty="0"/>
                    </a:p>
                  </a:txBody>
                  <a:tcPr/>
                </a:tc>
                <a:tc>
                  <a:txBody>
                    <a:bodyPr/>
                    <a:lstStyle/>
                    <a:p>
                      <a:r>
                        <a:rPr lang="ru-RU" sz="1200" dirty="0" smtClean="0"/>
                        <a:t>3 000,0</a:t>
                      </a:r>
                      <a:endParaRPr lang="ru-RU" sz="1200" dirty="0"/>
                    </a:p>
                  </a:txBody>
                  <a:tcPr/>
                </a:tc>
                <a:tc>
                  <a:txBody>
                    <a:bodyPr/>
                    <a:lstStyle/>
                    <a:p>
                      <a:r>
                        <a:rPr lang="ru-RU" sz="1200" smtClean="0"/>
                        <a:t>3 </a:t>
                      </a:r>
                      <a:r>
                        <a:rPr lang="ru-RU" sz="1200" dirty="0" smtClean="0"/>
                        <a:t>000,0</a:t>
                      </a:r>
                      <a:endParaRPr lang="ru-RU" sz="1200" dirty="0"/>
                    </a:p>
                  </a:txBody>
                  <a:tcPr/>
                </a:tc>
                <a:extLst>
                  <a:ext uri="{0D108BD9-81ED-4DB2-BD59-A6C34878D82A}">
                    <a16:rowId xmlns:a16="http://schemas.microsoft.com/office/drawing/2014/main" xmlns="" val="10001"/>
                  </a:ext>
                </a:extLst>
              </a:tr>
              <a:tr h="495055">
                <a:tc>
                  <a:txBody>
                    <a:bodyPr/>
                    <a:lstStyle/>
                    <a:p>
                      <a:r>
                        <a:rPr lang="ru-RU" sz="1100" dirty="0" smtClean="0"/>
                        <a:t>Осуществление</a:t>
                      </a:r>
                      <a:r>
                        <a:rPr lang="ru-RU" sz="1100" baseline="0" dirty="0" smtClean="0"/>
                        <a:t> текущего и капитального ремонта муниципальных образовательных учреждений</a:t>
                      </a:r>
                      <a:endParaRPr lang="ru-RU" sz="1100" dirty="0"/>
                    </a:p>
                  </a:txBody>
                  <a:tcPr/>
                </a:tc>
                <a:tc>
                  <a:txBody>
                    <a:bodyPr/>
                    <a:lstStyle/>
                    <a:p>
                      <a:r>
                        <a:rPr lang="ru-RU" sz="1200" dirty="0" smtClean="0"/>
                        <a:t>16 000,0</a:t>
                      </a:r>
                      <a:endParaRPr lang="ru-RU" sz="1200" dirty="0"/>
                    </a:p>
                  </a:txBody>
                  <a:tcPr/>
                </a:tc>
                <a:tc>
                  <a:txBody>
                    <a:bodyPr/>
                    <a:lstStyle/>
                    <a:p>
                      <a:r>
                        <a:rPr lang="ru-RU" sz="1200" dirty="0" smtClean="0"/>
                        <a:t>3 000,0</a:t>
                      </a:r>
                      <a:endParaRPr lang="ru-RU" sz="1200" dirty="0"/>
                    </a:p>
                  </a:txBody>
                  <a:tcPr/>
                </a:tc>
                <a:tc>
                  <a:txBody>
                    <a:bodyPr/>
                    <a:lstStyle/>
                    <a:p>
                      <a:r>
                        <a:rPr lang="ru-RU" sz="1200" dirty="0" smtClean="0"/>
                        <a:t>3 000,0</a:t>
                      </a:r>
                      <a:endParaRPr lang="ru-RU" sz="1200" dirty="0"/>
                    </a:p>
                  </a:txBody>
                  <a:tcPr/>
                </a:tc>
                <a:extLst>
                  <a:ext uri="{0D108BD9-81ED-4DB2-BD59-A6C34878D82A}">
                    <a16:rowId xmlns:a16="http://schemas.microsoft.com/office/drawing/2014/main" xmlns="" val="10002"/>
                  </a:ext>
                </a:extLst>
              </a:tr>
              <a:tr h="577564">
                <a:tc>
                  <a:txBody>
                    <a:bodyPr/>
                    <a:lstStyle/>
                    <a:p>
                      <a:r>
                        <a:rPr lang="ru-RU" sz="1100" dirty="0" smtClean="0"/>
                        <a:t>Обслуживание и ремонт школьных автобусов</a:t>
                      </a:r>
                      <a:endParaRPr lang="ru-RU" sz="1100" dirty="0"/>
                    </a:p>
                  </a:txBody>
                  <a:tcPr/>
                </a:tc>
                <a:tc>
                  <a:txBody>
                    <a:bodyPr/>
                    <a:lstStyle/>
                    <a:p>
                      <a:r>
                        <a:rPr lang="ru-RU" sz="1200" dirty="0" smtClean="0"/>
                        <a:t>2 000,0 </a:t>
                      </a:r>
                      <a:endParaRPr lang="ru-RU" sz="1200" dirty="0"/>
                    </a:p>
                  </a:txBody>
                  <a:tcPr/>
                </a:tc>
                <a:tc>
                  <a:txBody>
                    <a:bodyPr/>
                    <a:lstStyle/>
                    <a:p>
                      <a:r>
                        <a:rPr lang="ru-RU" sz="1200" dirty="0" smtClean="0"/>
                        <a:t>2 000,0</a:t>
                      </a:r>
                      <a:r>
                        <a:rPr lang="ru-RU" sz="1200" baseline="0" dirty="0" smtClean="0"/>
                        <a:t> </a:t>
                      </a:r>
                      <a:endParaRPr lang="ru-RU" sz="1200" dirty="0"/>
                    </a:p>
                  </a:txBody>
                  <a:tcPr/>
                </a:tc>
                <a:tc>
                  <a:txBody>
                    <a:bodyPr/>
                    <a:lstStyle/>
                    <a:p>
                      <a:r>
                        <a:rPr lang="ru-RU" sz="1200" dirty="0" smtClean="0"/>
                        <a:t>2 000,0</a:t>
                      </a:r>
                      <a:endParaRPr lang="ru-RU" sz="12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3150756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ВЕДОМСТВЕННАЯ ЦЕЛЕВАЯ   ПРОГРАММА  МО «ТАХТАМУКАЙСКИЙ РАЙОН» НА 2023-2025 ГГ. </a:t>
            </a:r>
          </a:p>
          <a:p>
            <a:pPr algn="ctr" fontAlgn="auto">
              <a:spcAft>
                <a:spcPts val="0"/>
              </a:spcAft>
            </a:pPr>
            <a:r>
              <a:rPr lang="ru-RU" sz="1200" dirty="0" smtClean="0"/>
              <a:t>«ПРИВЛЕЧЕНИЕ ПЕДАГОГИЧЕСКИХ КАДРОВ» </a:t>
            </a:r>
            <a:r>
              <a:rPr lang="ru-RU" sz="1200" dirty="0"/>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241068403"/>
              </p:ext>
            </p:extLst>
          </p:nvPr>
        </p:nvGraphicFramePr>
        <p:xfrm>
          <a:off x="6559502" y="620687"/>
          <a:ext cx="2592288" cy="1497711"/>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smtClean="0"/>
                        <a:t>550,0</a:t>
                      </a:r>
                      <a:endParaRPr lang="ru-RU" sz="1200" dirty="0"/>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smtClean="0"/>
                        <a:t>790,0</a:t>
                      </a:r>
                      <a:endParaRPr lang="ru-RU" sz="1200" dirty="0"/>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smtClean="0"/>
                        <a:t>1 100,0</a:t>
                      </a:r>
                      <a:endParaRPr lang="ru-RU" sz="12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И ЗАДАЧИ: </a:t>
            </a:r>
            <a:r>
              <a:rPr lang="ru-RU" sz="1200" dirty="0" smtClean="0"/>
              <a:t>повышение доступности  и качества предоставления образовательных услуг в сфере начального общего, основного общего и среднего общего образования</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2118518072"/>
              </p:ext>
            </p:extLst>
          </p:nvPr>
        </p:nvGraphicFramePr>
        <p:xfrm>
          <a:off x="684650" y="2924944"/>
          <a:ext cx="8207831" cy="1897711"/>
        </p:xfrm>
        <a:graphic>
          <a:graphicData uri="http://schemas.openxmlformats.org/drawingml/2006/table">
            <a:tbl>
              <a:tblPr firstRow="1" bandRow="1">
                <a:tableStyleId>{5C22544A-7EE6-4342-B048-85BDC9FD1C3A}</a:tableStyleId>
              </a:tblPr>
              <a:tblGrid>
                <a:gridCol w="4761091">
                  <a:extLst>
                    <a:ext uri="{9D8B030D-6E8A-4147-A177-3AD203B41FA5}">
                      <a16:colId xmlns:a16="http://schemas.microsoft.com/office/drawing/2014/main" xmlns="" val="20000"/>
                    </a:ext>
                  </a:extLst>
                </a:gridCol>
                <a:gridCol w="1230979">
                  <a:extLst>
                    <a:ext uri="{9D8B030D-6E8A-4147-A177-3AD203B41FA5}">
                      <a16:colId xmlns:a16="http://schemas.microsoft.com/office/drawing/2014/main" xmlns="" val="20001"/>
                    </a:ext>
                  </a:extLst>
                </a:gridCol>
                <a:gridCol w="1230979">
                  <a:extLst>
                    <a:ext uri="{9D8B030D-6E8A-4147-A177-3AD203B41FA5}">
                      <a16:colId xmlns:a16="http://schemas.microsoft.com/office/drawing/2014/main" xmlns="" val="20002"/>
                    </a:ext>
                  </a:extLst>
                </a:gridCol>
                <a:gridCol w="984782">
                  <a:extLst>
                    <a:ext uri="{9D8B030D-6E8A-4147-A177-3AD203B41FA5}">
                      <a16:colId xmlns:a16="http://schemas.microsoft.com/office/drawing/2014/main" xmlns="" val="20003"/>
                    </a:ext>
                  </a:extLst>
                </a:gridCol>
              </a:tblGrid>
              <a:tr h="990110">
                <a:tc>
                  <a:txBody>
                    <a:bodyPr/>
                    <a:lstStyle/>
                    <a:p>
                      <a:pPr algn="ctr"/>
                      <a:r>
                        <a:rPr lang="ru-RU" sz="1400" dirty="0" smtClean="0"/>
                        <a:t>Цели </a:t>
                      </a:r>
                      <a:endParaRPr lang="ru-RU" sz="1400" dirty="0"/>
                    </a:p>
                  </a:txBody>
                  <a:tcPr/>
                </a:tc>
                <a:tc>
                  <a:txBody>
                    <a:bodyPr/>
                    <a:lstStyle/>
                    <a:p>
                      <a:pPr algn="ctr"/>
                      <a:r>
                        <a:rPr lang="ru-RU" sz="1400" dirty="0" smtClean="0"/>
                        <a:t>2023 </a:t>
                      </a:r>
                      <a:r>
                        <a:rPr lang="ru-RU" sz="1400" dirty="0"/>
                        <a:t>год </a:t>
                      </a:r>
                    </a:p>
                  </a:txBody>
                  <a:tcPr/>
                </a:tc>
                <a:tc>
                  <a:txBody>
                    <a:bodyPr/>
                    <a:lstStyle/>
                    <a:p>
                      <a:pPr algn="ctr"/>
                      <a:r>
                        <a:rPr lang="ru-RU" sz="1400" dirty="0" smtClean="0"/>
                        <a:t>2024 </a:t>
                      </a:r>
                      <a:r>
                        <a:rPr lang="ru-RU" sz="1400" dirty="0"/>
                        <a:t>год </a:t>
                      </a:r>
                    </a:p>
                  </a:txBody>
                  <a:tcPr/>
                </a:tc>
                <a:tc>
                  <a:txBody>
                    <a:bodyPr/>
                    <a:lstStyle/>
                    <a:p>
                      <a:pPr algn="ctr"/>
                      <a:r>
                        <a:rPr lang="ru-RU" sz="1400" dirty="0" smtClean="0"/>
                        <a:t>2025 </a:t>
                      </a:r>
                      <a:r>
                        <a:rPr lang="ru-RU" sz="1400" dirty="0"/>
                        <a:t>год</a:t>
                      </a:r>
                    </a:p>
                  </a:txBody>
                  <a:tcPr/>
                </a:tc>
                <a:extLst>
                  <a:ext uri="{0D108BD9-81ED-4DB2-BD59-A6C34878D82A}">
                    <a16:rowId xmlns:a16="http://schemas.microsoft.com/office/drawing/2014/main" xmlns="" val="10000"/>
                  </a:ext>
                </a:extLst>
              </a:tr>
              <a:tr h="412546">
                <a:tc>
                  <a:txBody>
                    <a:bodyPr/>
                    <a:lstStyle/>
                    <a:p>
                      <a:r>
                        <a:rPr lang="ru-RU" sz="1100" dirty="0" smtClean="0"/>
                        <a:t>Количество привлеченных педагогических кадров</a:t>
                      </a:r>
                      <a:endParaRPr lang="ru-RU" sz="1100" dirty="0"/>
                    </a:p>
                  </a:txBody>
                  <a:tcPr/>
                </a:tc>
                <a:tc>
                  <a:txBody>
                    <a:bodyPr/>
                    <a:lstStyle/>
                    <a:p>
                      <a:r>
                        <a:rPr lang="ru-RU" sz="1200" dirty="0" smtClean="0"/>
                        <a:t>80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100</a:t>
                      </a:r>
                      <a:endParaRPr lang="ru-RU" sz="1200" dirty="0"/>
                    </a:p>
                  </a:txBody>
                  <a:tcPr/>
                </a:tc>
                <a:extLst>
                  <a:ext uri="{0D108BD9-81ED-4DB2-BD59-A6C34878D82A}">
                    <a16:rowId xmlns:a16="http://schemas.microsoft.com/office/drawing/2014/main" xmlns="" val="10001"/>
                  </a:ext>
                </a:extLst>
              </a:tr>
              <a:tr h="495055">
                <a:tc>
                  <a:txBody>
                    <a:bodyPr/>
                    <a:lstStyle/>
                    <a:p>
                      <a:r>
                        <a:rPr lang="ru-RU" sz="1100" dirty="0" smtClean="0"/>
                        <a:t>Заключение договоров на целевое обучение выпускников школ района</a:t>
                      </a:r>
                      <a:endParaRPr lang="ru-RU" sz="1100" dirty="0"/>
                    </a:p>
                  </a:txBody>
                  <a:tcPr/>
                </a:tc>
                <a:tc>
                  <a:txBody>
                    <a:bodyPr/>
                    <a:lstStyle/>
                    <a:p>
                      <a:r>
                        <a:rPr lang="ru-RU" sz="1200" dirty="0" smtClean="0"/>
                        <a:t>350</a:t>
                      </a:r>
                      <a:endParaRPr lang="ru-RU" sz="1200" dirty="0"/>
                    </a:p>
                  </a:txBody>
                  <a:tcPr/>
                </a:tc>
                <a:tc>
                  <a:txBody>
                    <a:bodyPr/>
                    <a:lstStyle/>
                    <a:p>
                      <a:r>
                        <a:rPr lang="ru-RU" sz="1200" dirty="0" smtClean="0"/>
                        <a:t>500</a:t>
                      </a:r>
                      <a:endParaRPr lang="ru-RU" sz="1200" dirty="0"/>
                    </a:p>
                  </a:txBody>
                  <a:tcPr/>
                </a:tc>
                <a:tc>
                  <a:txBody>
                    <a:bodyPr/>
                    <a:lstStyle/>
                    <a:p>
                      <a:r>
                        <a:rPr lang="ru-RU" sz="1200" dirty="0" smtClean="0"/>
                        <a:t>700</a:t>
                      </a:r>
                      <a:endParaRPr lang="ru-RU" sz="12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872049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1"/>
            <a:ext cx="7992888" cy="432048"/>
          </a:xfrm>
        </p:spPr>
        <p:txBody>
          <a:bodyPr>
            <a:normAutofit/>
          </a:bodyPr>
          <a:lstStyle/>
          <a:p>
            <a:pPr marL="320040" indent="-320040" algn="l" fontAlgn="auto">
              <a:spcAft>
                <a:spcPts val="0"/>
              </a:spcAft>
              <a:buClr>
                <a:schemeClr val="accent6">
                  <a:lumMod val="75000"/>
                </a:schemeClr>
              </a:buClr>
              <a:defRPr/>
            </a:pPr>
            <a:r>
              <a:rPr lang="ru-RU" sz="1400" dirty="0"/>
              <a:t>Перечень ведомственных целевых программ МО «Тахтамукайский район» на </a:t>
            </a:r>
            <a:r>
              <a:rPr lang="ru-RU" sz="1400" dirty="0" smtClean="0"/>
              <a:t>2023 </a:t>
            </a:r>
            <a:r>
              <a:rPr lang="ru-RU" sz="1400" dirty="0"/>
              <a:t>г.</a:t>
            </a:r>
          </a:p>
        </p:txBody>
      </p:sp>
      <p:graphicFrame>
        <p:nvGraphicFramePr>
          <p:cNvPr id="4" name="Таблица 3"/>
          <p:cNvGraphicFramePr>
            <a:graphicFrameLocks noGrp="1"/>
          </p:cNvGraphicFramePr>
          <p:nvPr>
            <p:extLst>
              <p:ext uri="{D42A27DB-BD31-4B8C-83A1-F6EECF244321}">
                <p14:modId xmlns:p14="http://schemas.microsoft.com/office/powerpoint/2010/main" val="517524192"/>
              </p:ext>
            </p:extLst>
          </p:nvPr>
        </p:nvGraphicFramePr>
        <p:xfrm>
          <a:off x="395288" y="764705"/>
          <a:ext cx="8280920" cy="5427340"/>
        </p:xfrm>
        <a:graphic>
          <a:graphicData uri="http://schemas.openxmlformats.org/drawingml/2006/table">
            <a:tbl>
              <a:tblPr firstRow="1" bandRow="1">
                <a:tableStyleId>{5C22544A-7EE6-4342-B048-85BDC9FD1C3A}</a:tableStyleId>
              </a:tblPr>
              <a:tblGrid>
                <a:gridCol w="360288">
                  <a:extLst>
                    <a:ext uri="{9D8B030D-6E8A-4147-A177-3AD203B41FA5}">
                      <a16:colId xmlns="" xmlns:a16="http://schemas.microsoft.com/office/drawing/2014/main" val="20000"/>
                    </a:ext>
                  </a:extLst>
                </a:gridCol>
                <a:gridCol w="6941977">
                  <a:extLst>
                    <a:ext uri="{9D8B030D-6E8A-4147-A177-3AD203B41FA5}">
                      <a16:colId xmlns="" xmlns:a16="http://schemas.microsoft.com/office/drawing/2014/main" val="20001"/>
                    </a:ext>
                  </a:extLst>
                </a:gridCol>
                <a:gridCol w="978655">
                  <a:extLst>
                    <a:ext uri="{9D8B030D-6E8A-4147-A177-3AD203B41FA5}">
                      <a16:colId xmlns="" xmlns:a16="http://schemas.microsoft.com/office/drawing/2014/main" val="20002"/>
                    </a:ext>
                  </a:extLst>
                </a:gridCol>
              </a:tblGrid>
              <a:tr h="695320">
                <a:tc>
                  <a:txBody>
                    <a:bodyPr/>
                    <a:lstStyle/>
                    <a:p>
                      <a:r>
                        <a:rPr lang="ru-RU" sz="1600" dirty="0"/>
                        <a:t>№</a:t>
                      </a:r>
                    </a:p>
                  </a:txBody>
                  <a:tcPr/>
                </a:tc>
                <a:tc>
                  <a:txBody>
                    <a:bodyPr/>
                    <a:lstStyle/>
                    <a:p>
                      <a:r>
                        <a:rPr lang="ru-RU" sz="1600" dirty="0"/>
                        <a:t>Наименование программы</a:t>
                      </a:r>
                    </a:p>
                  </a:txBody>
                  <a:tcPr>
                    <a:solidFill>
                      <a:schemeClr val="tx2">
                        <a:lumMod val="60000"/>
                        <a:lumOff val="40000"/>
                      </a:schemeClr>
                    </a:solidFill>
                  </a:tcPr>
                </a:tc>
                <a:tc>
                  <a:txBody>
                    <a:bodyPr/>
                    <a:lstStyle/>
                    <a:p>
                      <a:r>
                        <a:rPr lang="ru-RU" sz="1600" dirty="0"/>
                        <a:t>Сумма</a:t>
                      </a:r>
                    </a:p>
                  </a:txBody>
                  <a:tcPr/>
                </a:tc>
                <a:extLst>
                  <a:ext uri="{0D108BD9-81ED-4DB2-BD59-A6C34878D82A}">
                    <a16:rowId xmlns="" xmlns:a16="http://schemas.microsoft.com/office/drawing/2014/main" val="10000"/>
                  </a:ext>
                </a:extLst>
              </a:tr>
              <a:tr h="525780">
                <a:tc>
                  <a:txBody>
                    <a:bodyPr/>
                    <a:lstStyle/>
                    <a:p>
                      <a:r>
                        <a:rPr lang="ru-RU" sz="1400" dirty="0"/>
                        <a:t>1</a:t>
                      </a:r>
                    </a:p>
                  </a:txBody>
                  <a:tcPr/>
                </a:tc>
                <a:tc>
                  <a:txBody>
                    <a:bodyPr/>
                    <a:lstStyle/>
                    <a:p>
                      <a:r>
                        <a:rPr lang="ru-RU" sz="1400" dirty="0"/>
                        <a:t>ВЦП «Развитие массовой физической культуры и спорта среди населения МО «Тахтамукайский район» на </a:t>
                      </a:r>
                      <a:r>
                        <a:rPr lang="ru-RU" sz="1400" dirty="0" smtClean="0"/>
                        <a:t>2023-2025</a:t>
                      </a:r>
                      <a:r>
                        <a:rPr lang="ru-RU" sz="1400" baseline="0" dirty="0" smtClean="0"/>
                        <a:t> </a:t>
                      </a:r>
                      <a:r>
                        <a:rPr lang="ru-RU" sz="1400" baseline="0" dirty="0"/>
                        <a:t>гг.</a:t>
                      </a:r>
                      <a:r>
                        <a:rPr lang="ru-RU" sz="1400" dirty="0"/>
                        <a:t>»</a:t>
                      </a:r>
                    </a:p>
                  </a:txBody>
                  <a:tcPr/>
                </a:tc>
                <a:tc>
                  <a:txBody>
                    <a:bodyPr/>
                    <a:lstStyle/>
                    <a:p>
                      <a:r>
                        <a:rPr lang="ru-RU" sz="1400" dirty="0"/>
                        <a:t>2 500,0</a:t>
                      </a:r>
                    </a:p>
                  </a:txBody>
                  <a:tcPr/>
                </a:tc>
                <a:extLst>
                  <a:ext uri="{0D108BD9-81ED-4DB2-BD59-A6C34878D82A}">
                    <a16:rowId xmlns="" xmlns:a16="http://schemas.microsoft.com/office/drawing/2014/main" val="10002"/>
                  </a:ext>
                </a:extLst>
              </a:tr>
              <a:tr h="525780">
                <a:tc>
                  <a:txBody>
                    <a:bodyPr/>
                    <a:lstStyle/>
                    <a:p>
                      <a:r>
                        <a:rPr lang="ru-RU" sz="1400" dirty="0"/>
                        <a:t>2</a:t>
                      </a:r>
                    </a:p>
                  </a:txBody>
                  <a:tcPr/>
                </a:tc>
                <a:tc>
                  <a:txBody>
                    <a:bodyPr/>
                    <a:lstStyle/>
                    <a:p>
                      <a:r>
                        <a:rPr lang="ru-RU" sz="1400" dirty="0"/>
                        <a:t>ВЦП</a:t>
                      </a:r>
                      <a:r>
                        <a:rPr lang="ru-RU" sz="1400" baseline="0" dirty="0"/>
                        <a:t> «Развитие культуры МО «Тахтамукайский район» на </a:t>
                      </a:r>
                      <a:r>
                        <a:rPr lang="ru-RU" sz="1400" baseline="0" dirty="0" smtClean="0"/>
                        <a:t>2023-2025 </a:t>
                      </a:r>
                      <a:r>
                        <a:rPr lang="ru-RU" sz="1400" baseline="0" dirty="0"/>
                        <a:t>гг.»</a:t>
                      </a:r>
                      <a:endParaRPr lang="ru-RU" sz="1400" dirty="0"/>
                    </a:p>
                  </a:txBody>
                  <a:tcPr/>
                </a:tc>
                <a:tc>
                  <a:txBody>
                    <a:bodyPr/>
                    <a:lstStyle/>
                    <a:p>
                      <a:r>
                        <a:rPr lang="ru-RU" sz="1400" baseline="0" dirty="0"/>
                        <a:t>6 </a:t>
                      </a:r>
                      <a:r>
                        <a:rPr lang="ru-RU" sz="1400" baseline="0" dirty="0" smtClean="0"/>
                        <a:t>843,</a:t>
                      </a:r>
                      <a:r>
                        <a:rPr lang="ru-RU" sz="1400" dirty="0" smtClean="0"/>
                        <a:t>0</a:t>
                      </a:r>
                      <a:endParaRPr lang="ru-RU" sz="1400" dirty="0"/>
                    </a:p>
                  </a:txBody>
                  <a:tcPr/>
                </a:tc>
                <a:extLst>
                  <a:ext uri="{0D108BD9-81ED-4DB2-BD59-A6C34878D82A}">
                    <a16:rowId xmlns="" xmlns:a16="http://schemas.microsoft.com/office/drawing/2014/main" val="10004"/>
                  </a:ext>
                </a:extLst>
              </a:tr>
              <a:tr h="525780">
                <a:tc>
                  <a:txBody>
                    <a:bodyPr/>
                    <a:lstStyle/>
                    <a:p>
                      <a:r>
                        <a:rPr lang="ru-RU" sz="1400" dirty="0"/>
                        <a:t>3</a:t>
                      </a:r>
                    </a:p>
                  </a:txBody>
                  <a:tcPr/>
                </a:tc>
                <a:tc>
                  <a:txBody>
                    <a:bodyPr/>
                    <a:lstStyle/>
                    <a:p>
                      <a:r>
                        <a:rPr lang="ru-RU" sz="1400" dirty="0"/>
                        <a:t>ВЦП «О противодействии коррупции в МО «Тахтамукайский район» на </a:t>
                      </a:r>
                      <a:r>
                        <a:rPr lang="ru-RU" sz="1400" dirty="0" smtClean="0"/>
                        <a:t>2023-2025 </a:t>
                      </a:r>
                      <a:r>
                        <a:rPr lang="ru-RU" sz="1400" dirty="0"/>
                        <a:t>гг.»</a:t>
                      </a:r>
                    </a:p>
                  </a:txBody>
                  <a:tcPr/>
                </a:tc>
                <a:tc>
                  <a:txBody>
                    <a:bodyPr/>
                    <a:lstStyle/>
                    <a:p>
                      <a:r>
                        <a:rPr lang="ru-RU" sz="1400" dirty="0" smtClean="0"/>
                        <a:t>6 668,0</a:t>
                      </a:r>
                      <a:endParaRPr lang="ru-RU" sz="1400" dirty="0"/>
                    </a:p>
                  </a:txBody>
                  <a:tcPr/>
                </a:tc>
                <a:extLst>
                  <a:ext uri="{0D108BD9-81ED-4DB2-BD59-A6C34878D82A}">
                    <a16:rowId xmlns="" xmlns:a16="http://schemas.microsoft.com/office/drawing/2014/main" val="10008"/>
                  </a:ext>
                </a:extLst>
              </a:tr>
              <a:tr h="525780">
                <a:tc>
                  <a:txBody>
                    <a:bodyPr/>
                    <a:lstStyle/>
                    <a:p>
                      <a:r>
                        <a:rPr lang="ru-RU" sz="1400" dirty="0"/>
                        <a:t>4</a:t>
                      </a:r>
                    </a:p>
                  </a:txBody>
                  <a:tcPr/>
                </a:tc>
                <a:tc>
                  <a:txBody>
                    <a:bodyPr/>
                    <a:lstStyle/>
                    <a:p>
                      <a:r>
                        <a:rPr lang="ru-RU" sz="1400" dirty="0"/>
                        <a:t>ВЦП «Организация</a:t>
                      </a:r>
                      <a:r>
                        <a:rPr lang="ru-RU" sz="1400" baseline="0" dirty="0"/>
                        <a:t> временного трудоустройства несовершеннолетних </a:t>
                      </a:r>
                      <a:r>
                        <a:rPr lang="ru-RU" sz="1400" dirty="0"/>
                        <a:t>» граждан от 14 до 18 лет в свободное от учебы время на </a:t>
                      </a:r>
                      <a:r>
                        <a:rPr lang="ru-RU" sz="1400" dirty="0" smtClean="0"/>
                        <a:t>2023-2025 </a:t>
                      </a:r>
                      <a:r>
                        <a:rPr lang="ru-RU" sz="1400" dirty="0"/>
                        <a:t>гг.»</a:t>
                      </a:r>
                    </a:p>
                  </a:txBody>
                  <a:tcPr/>
                </a:tc>
                <a:tc>
                  <a:txBody>
                    <a:bodyPr/>
                    <a:lstStyle/>
                    <a:p>
                      <a:r>
                        <a:rPr lang="ru-RU" sz="1400" dirty="0"/>
                        <a:t>800,0</a:t>
                      </a:r>
                    </a:p>
                  </a:txBody>
                  <a:tcPr/>
                </a:tc>
                <a:extLst>
                  <a:ext uri="{0D108BD9-81ED-4DB2-BD59-A6C34878D82A}">
                    <a16:rowId xmlns="" xmlns:a16="http://schemas.microsoft.com/office/drawing/2014/main" val="10009"/>
                  </a:ext>
                </a:extLst>
              </a:tr>
              <a:tr h="525780">
                <a:tc>
                  <a:txBody>
                    <a:bodyPr/>
                    <a:lstStyle/>
                    <a:p>
                      <a:r>
                        <a:rPr lang="ru-RU" sz="1400" dirty="0"/>
                        <a:t>5</a:t>
                      </a:r>
                    </a:p>
                  </a:txBody>
                  <a:tcPr/>
                </a:tc>
                <a:tc>
                  <a:txBody>
                    <a:bodyPr/>
                    <a:lstStyle/>
                    <a:p>
                      <a:r>
                        <a:rPr lang="ru-RU" sz="1400" dirty="0"/>
                        <a:t>ВЦП «Модернизация дошкольного образования </a:t>
                      </a:r>
                      <a:r>
                        <a:rPr lang="ru-RU" sz="1400" dirty="0" err="1"/>
                        <a:t>Тахтамукайского</a:t>
                      </a:r>
                      <a:r>
                        <a:rPr lang="ru-RU" sz="1400" dirty="0"/>
                        <a:t> района на </a:t>
                      </a:r>
                      <a:r>
                        <a:rPr lang="ru-RU" sz="1400" dirty="0" smtClean="0"/>
                        <a:t>2023-2025 </a:t>
                      </a:r>
                      <a:r>
                        <a:rPr lang="ru-RU" sz="1400" dirty="0"/>
                        <a:t>гг.»</a:t>
                      </a:r>
                    </a:p>
                  </a:txBody>
                  <a:tcPr/>
                </a:tc>
                <a:tc>
                  <a:txBody>
                    <a:bodyPr/>
                    <a:lstStyle/>
                    <a:p>
                      <a:r>
                        <a:rPr lang="ru-RU" sz="1400" dirty="0"/>
                        <a:t>3 200,0</a:t>
                      </a:r>
                    </a:p>
                  </a:txBody>
                  <a:tcPr/>
                </a:tc>
              </a:tr>
              <a:tr h="525780">
                <a:tc>
                  <a:txBody>
                    <a:bodyPr/>
                    <a:lstStyle/>
                    <a:p>
                      <a:r>
                        <a:rPr lang="ru-RU" sz="1400" dirty="0"/>
                        <a:t>6</a:t>
                      </a:r>
                    </a:p>
                  </a:txBody>
                  <a:tcPr/>
                </a:tc>
                <a:tc>
                  <a:txBody>
                    <a:bodyPr/>
                    <a:lstStyle/>
                    <a:p>
                      <a:r>
                        <a:rPr lang="ru-RU" sz="1400" dirty="0"/>
                        <a:t>ВЦП</a:t>
                      </a:r>
                      <a:r>
                        <a:rPr lang="ru-RU" sz="1400" baseline="0" dirty="0"/>
                        <a:t> «Безопасность образовательного учреждения на </a:t>
                      </a:r>
                      <a:r>
                        <a:rPr lang="ru-RU" sz="1400" baseline="0" dirty="0" smtClean="0"/>
                        <a:t>2023-2025 </a:t>
                      </a:r>
                      <a:r>
                        <a:rPr lang="ru-RU" sz="1400" baseline="0" dirty="0"/>
                        <a:t>гг.»</a:t>
                      </a:r>
                      <a:endParaRPr lang="ru-RU" sz="1400" dirty="0"/>
                    </a:p>
                  </a:txBody>
                  <a:tcPr/>
                </a:tc>
                <a:tc>
                  <a:txBody>
                    <a:bodyPr/>
                    <a:lstStyle/>
                    <a:p>
                      <a:r>
                        <a:rPr lang="ru-RU" sz="1400" baseline="0" dirty="0" smtClean="0"/>
                        <a:t>6 000</a:t>
                      </a:r>
                      <a:r>
                        <a:rPr lang="ru-RU" sz="1400" dirty="0" smtClean="0"/>
                        <a:t>,0</a:t>
                      </a:r>
                      <a:endParaRPr lang="ru-RU" sz="1400" dirty="0"/>
                    </a:p>
                  </a:txBody>
                  <a:tcPr/>
                </a:tc>
              </a:tr>
              <a:tr h="525780">
                <a:tc>
                  <a:txBody>
                    <a:bodyPr/>
                    <a:lstStyle/>
                    <a:p>
                      <a:r>
                        <a:rPr lang="ru-RU" sz="1400" dirty="0" smtClean="0"/>
                        <a:t>7</a:t>
                      </a:r>
                      <a:endParaRPr lang="ru-RU" sz="1400" dirty="0"/>
                    </a:p>
                  </a:txBody>
                  <a:tcPr/>
                </a:tc>
                <a:tc>
                  <a:txBody>
                    <a:bodyPr/>
                    <a:lstStyle/>
                    <a:p>
                      <a:pPr algn="l"/>
                      <a:r>
                        <a:rPr lang="ru-RU" sz="1400" b="0" dirty="0"/>
                        <a:t>ВЦП «Совершенствование материально- технической базы муниципальных</a:t>
                      </a:r>
                      <a:r>
                        <a:rPr lang="ru-RU" sz="1400" b="0" baseline="0" dirty="0"/>
                        <a:t> бюджетных образовательных учреждений на </a:t>
                      </a:r>
                      <a:r>
                        <a:rPr lang="ru-RU" sz="1400" b="0" baseline="0" dirty="0" smtClean="0"/>
                        <a:t>2023-2025 </a:t>
                      </a:r>
                      <a:r>
                        <a:rPr lang="ru-RU" sz="1400" b="0" baseline="0" dirty="0"/>
                        <a:t>гг.»</a:t>
                      </a:r>
                      <a:endParaRPr lang="ru-RU" sz="1400" b="0" dirty="0"/>
                    </a:p>
                  </a:txBody>
                  <a:tcPr/>
                </a:tc>
                <a:tc>
                  <a:txBody>
                    <a:bodyPr/>
                    <a:lstStyle/>
                    <a:p>
                      <a:r>
                        <a:rPr lang="ru-RU" sz="1400" b="0" baseline="0" dirty="0" smtClean="0"/>
                        <a:t>20 </a:t>
                      </a:r>
                      <a:r>
                        <a:rPr lang="ru-RU" sz="1400" b="0" baseline="0" dirty="0"/>
                        <a:t>000,0</a:t>
                      </a:r>
                      <a:endParaRPr lang="ru-RU" sz="1400" b="0" dirty="0"/>
                    </a:p>
                  </a:txBody>
                  <a:tcPr/>
                </a:tc>
              </a:tr>
              <a:tr h="525780">
                <a:tc>
                  <a:txBody>
                    <a:bodyPr/>
                    <a:lstStyle/>
                    <a:p>
                      <a:r>
                        <a:rPr lang="ru-RU" sz="1400" dirty="0" smtClean="0"/>
                        <a:t>8</a:t>
                      </a:r>
                      <a:endParaRPr lang="ru-RU" sz="1400" dirty="0"/>
                    </a:p>
                  </a:txBody>
                  <a:tcPr/>
                </a:tc>
                <a:tc>
                  <a:txBody>
                    <a:bodyPr/>
                    <a:lstStyle/>
                    <a:p>
                      <a:pPr algn="l"/>
                      <a:r>
                        <a:rPr lang="ru-RU" sz="1400" b="0" dirty="0" smtClean="0"/>
                        <a:t>ВЦП на 2023-2025 гг. «Привлечение педагогических кадров»</a:t>
                      </a:r>
                      <a:endParaRPr lang="ru-RU" sz="1400" b="0" dirty="0"/>
                    </a:p>
                  </a:txBody>
                  <a:tcPr/>
                </a:tc>
                <a:tc>
                  <a:txBody>
                    <a:bodyPr/>
                    <a:lstStyle/>
                    <a:p>
                      <a:r>
                        <a:rPr lang="ru-RU" sz="1400" b="0" dirty="0" smtClean="0"/>
                        <a:t>550,0</a:t>
                      </a:r>
                      <a:endParaRPr lang="ru-RU" sz="1400" b="0" dirty="0"/>
                    </a:p>
                  </a:txBody>
                  <a:tcPr/>
                </a:tc>
              </a:tr>
              <a:tr h="525780">
                <a:tc>
                  <a:txBody>
                    <a:bodyPr/>
                    <a:lstStyle/>
                    <a:p>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dirty="0" smtClean="0"/>
                        <a:t>ВСЕГО:</a:t>
                      </a:r>
                    </a:p>
                    <a:p>
                      <a:pPr algn="l"/>
                      <a:endParaRPr lang="ru-RU" sz="1400" b="0" dirty="0"/>
                    </a:p>
                  </a:txBody>
                  <a:tcPr/>
                </a:tc>
                <a:tc>
                  <a:txBody>
                    <a:bodyPr/>
                    <a:lstStyle/>
                    <a:p>
                      <a:r>
                        <a:rPr lang="ru-RU" sz="1400" b="1" dirty="0" smtClean="0"/>
                        <a:t>46 561,0</a:t>
                      </a:r>
                      <a:endParaRPr lang="ru-RU" sz="1400" b="1"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341313"/>
            <a:ext cx="8645525"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8076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467600" cy="432048"/>
          </a:xfrm>
        </p:spPr>
        <p:txBody>
          <a:bodyPr>
            <a:normAutofit/>
          </a:bodyPr>
          <a:lstStyle/>
          <a:p>
            <a:pPr algn="ctr"/>
            <a:r>
              <a:rPr lang="ru-RU" sz="1600" dirty="0"/>
              <a:t>ОБЩЕСТВЕННО-ЗНАЧИМЫЕ ПРОЕКТЫ  </a:t>
            </a:r>
          </a:p>
        </p:txBody>
      </p:sp>
      <p:sp>
        <p:nvSpPr>
          <p:cNvPr id="3" name="Объект 2"/>
          <p:cNvSpPr>
            <a:spLocks noGrp="1"/>
          </p:cNvSpPr>
          <p:nvPr>
            <p:ph idx="1"/>
          </p:nvPr>
        </p:nvSpPr>
        <p:spPr>
          <a:xfrm>
            <a:off x="0" y="332656"/>
            <a:ext cx="8964488" cy="6048672"/>
          </a:xfrm>
        </p:spPr>
        <p:txBody>
          <a:bodyPr>
            <a:normAutofit/>
          </a:bodyPr>
          <a:lstStyle/>
          <a:p>
            <a:endParaRPr lang="ru-RU" sz="1400" dirty="0"/>
          </a:p>
          <a:p>
            <a:r>
              <a:rPr lang="ru-RU" sz="1200" dirty="0"/>
              <a:t>В целях достижения результатов регионального проекта «Современная школа», в рамках государственной  программы РА «Развитие  образования»  в 2022 году началось строительство 3-х школ в связи с ростом числа обучающихся вызванным демографическим фактором – это строительство общеобразовательной школы на 250 мест в </a:t>
            </a:r>
            <a:r>
              <a:rPr lang="ru-RU" sz="1200" dirty="0" err="1"/>
              <a:t>а.Старобжегокай</a:t>
            </a:r>
            <a:r>
              <a:rPr lang="ru-RU" sz="1200" dirty="0"/>
              <a:t>, строительство общеобразовательной школы на 1100 мест в </a:t>
            </a:r>
            <a:r>
              <a:rPr lang="ru-RU" sz="1200" dirty="0" err="1"/>
              <a:t>п.Новая</a:t>
            </a:r>
            <a:r>
              <a:rPr lang="ru-RU" sz="1200" dirty="0"/>
              <a:t> Адыгея, строительство общеобразовательной школы на 1100 мест  в </a:t>
            </a:r>
            <a:r>
              <a:rPr lang="ru-RU" sz="1200" dirty="0" err="1"/>
              <a:t>п.Яблоновский</a:t>
            </a:r>
            <a:r>
              <a:rPr lang="ru-RU" sz="1200" dirty="0"/>
              <a:t>, на общую сумму 3 011 769,6 </a:t>
            </a:r>
            <a:r>
              <a:rPr lang="ru-RU" sz="1200" dirty="0" err="1"/>
              <a:t>тыс.руб</a:t>
            </a:r>
            <a:r>
              <a:rPr lang="ru-RU" sz="1200" dirty="0"/>
              <a:t>., в </a:t>
            </a:r>
            <a:r>
              <a:rPr lang="ru-RU" sz="1200" dirty="0" err="1"/>
              <a:t>т.ч</a:t>
            </a:r>
            <a:r>
              <a:rPr lang="ru-RU" sz="1200" dirty="0"/>
              <a:t>. 2022 году -564 394,0 </a:t>
            </a:r>
            <a:r>
              <a:rPr lang="ru-RU" sz="1200" dirty="0" err="1"/>
              <a:t>тыс.руб</a:t>
            </a:r>
            <a:r>
              <a:rPr lang="ru-RU" sz="1200" dirty="0"/>
              <a:t>., в 2023 году – 2 447 375,6</a:t>
            </a:r>
            <a:r>
              <a:rPr lang="ru-RU" sz="1200" dirty="0" smtClean="0"/>
              <a:t>.</a:t>
            </a:r>
            <a:endParaRPr lang="ru-RU" sz="1200" dirty="0"/>
          </a:p>
          <a:p>
            <a:r>
              <a:rPr lang="ru-RU" sz="1200" dirty="0" smtClean="0"/>
              <a:t>В </a:t>
            </a:r>
            <a:r>
              <a:rPr lang="ru-RU" sz="1200" dirty="0"/>
              <a:t>рамках </a:t>
            </a:r>
            <a:r>
              <a:rPr lang="ru-RU" sz="1200" dirty="0" smtClean="0"/>
              <a:t>государственной программы </a:t>
            </a:r>
            <a:r>
              <a:rPr lang="ru-RU" sz="1200" dirty="0"/>
              <a:t>«Развития образования»  в </a:t>
            </a:r>
            <a:r>
              <a:rPr lang="ru-RU" sz="1200" dirty="0" smtClean="0"/>
              <a:t>2022 </a:t>
            </a:r>
            <a:r>
              <a:rPr lang="ru-RU" sz="1200" dirty="0"/>
              <a:t>году  на </a:t>
            </a:r>
            <a:r>
              <a:rPr lang="ru-RU" sz="1200" dirty="0" smtClean="0"/>
              <a:t>создание в общеобразовательных организациях, расположенных в сельской местности и малых городах, условий для занятия физической культурой и спортом, ремонт спорт залов, выделено в 2022 году 22 190,5 </a:t>
            </a:r>
            <a:r>
              <a:rPr lang="ru-RU" sz="1200" dirty="0" err="1" smtClean="0"/>
              <a:t>тыс.руб</a:t>
            </a:r>
            <a:r>
              <a:rPr lang="ru-RU" sz="1200" dirty="0" smtClean="0"/>
              <a:t>.. Работы будут завершены к концу осенних каникул.</a:t>
            </a:r>
          </a:p>
          <a:p>
            <a:r>
              <a:rPr lang="ru-RU" sz="1200" dirty="0" smtClean="0"/>
              <a:t>В целях достижения результатов регионального проекта «Обеспечение качественного нового уровня развития инфраструктуры культуры (Культурная среда)», в рамках государственной программы РА «Развитие культуры в 2022 году был произведен капитальный ремонт Дома культуры </a:t>
            </a:r>
            <a:r>
              <a:rPr lang="ru-RU" sz="1200" dirty="0" err="1" smtClean="0"/>
              <a:t>а.Хаштук</a:t>
            </a:r>
            <a:r>
              <a:rPr lang="ru-RU" sz="1200" dirty="0" smtClean="0"/>
              <a:t> на общую сумму 11 687,4 </a:t>
            </a:r>
            <a:r>
              <a:rPr lang="ru-RU" sz="1200" dirty="0" err="1" smtClean="0"/>
              <a:t>тыс.руб</a:t>
            </a:r>
            <a:r>
              <a:rPr lang="ru-RU" sz="1200" dirty="0" smtClean="0"/>
              <a:t>.</a:t>
            </a:r>
            <a:endParaRPr lang="ru-RU" sz="1200" dirty="0"/>
          </a:p>
          <a:p>
            <a:endParaRPr lang="ru-RU" sz="1200" dirty="0"/>
          </a:p>
          <a:p>
            <a:endParaRPr lang="ru-RU" sz="1200" dirty="0"/>
          </a:p>
        </p:txBody>
      </p:sp>
      <p:graphicFrame>
        <p:nvGraphicFramePr>
          <p:cNvPr id="5" name="Схема 4"/>
          <p:cNvGraphicFramePr/>
          <p:nvPr>
            <p:extLst>
              <p:ext uri="{D42A27DB-BD31-4B8C-83A1-F6EECF244321}">
                <p14:modId xmlns:p14="http://schemas.microsoft.com/office/powerpoint/2010/main" val="1800057564"/>
              </p:ext>
            </p:extLst>
          </p:nvPr>
        </p:nvGraphicFramePr>
        <p:xfrm>
          <a:off x="179512" y="2420888"/>
          <a:ext cx="8712968"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6831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20880" cy="1143000"/>
          </a:xfrm>
        </p:spPr>
        <p:txBody>
          <a:bodyPr>
            <a:normAutofit/>
          </a:bodyPr>
          <a:lstStyle/>
          <a:p>
            <a:pPr algn="just"/>
            <a:r>
              <a:rPr lang="ru-RU" sz="1600" dirty="0"/>
              <a:t>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840439047"/>
              </p:ext>
            </p:extLst>
          </p:nvPr>
        </p:nvGraphicFramePr>
        <p:xfrm>
          <a:off x="539552" y="1700808"/>
          <a:ext cx="7921625" cy="46815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076056" y="5301208"/>
            <a:ext cx="3888432" cy="738664"/>
          </a:xfrm>
          <a:prstGeom prst="rect">
            <a:avLst/>
          </a:prstGeom>
          <a:noFill/>
        </p:spPr>
        <p:txBody>
          <a:bodyPr wrap="square" rtlCol="0">
            <a:spAutoFit/>
          </a:bodyPr>
          <a:lstStyle/>
          <a:p>
            <a:r>
              <a:rPr lang="ru-RU" sz="1400" dirty="0"/>
              <a:t>Социальные расходы из бюджета на каждого жителя </a:t>
            </a:r>
            <a:r>
              <a:rPr lang="ru-RU" sz="1400" dirty="0" err="1"/>
              <a:t>Тахтамукайского</a:t>
            </a:r>
            <a:r>
              <a:rPr lang="ru-RU" sz="1400" dirty="0"/>
              <a:t> района в </a:t>
            </a:r>
            <a:r>
              <a:rPr lang="ru-RU" sz="1400" dirty="0" smtClean="0"/>
              <a:t>2023 </a:t>
            </a:r>
            <a:r>
              <a:rPr lang="ru-RU" sz="1400" dirty="0"/>
              <a:t>году составят примерно </a:t>
            </a:r>
            <a:r>
              <a:rPr lang="ru-RU" sz="1400" dirty="0" smtClean="0"/>
              <a:t>45 111,0 </a:t>
            </a:r>
            <a:r>
              <a:rPr lang="ru-RU" sz="1400" dirty="0"/>
              <a:t>руб.</a:t>
            </a:r>
          </a:p>
        </p:txBody>
      </p:sp>
    </p:spTree>
    <p:extLst>
      <p:ext uri="{BB962C8B-B14F-4D97-AF65-F5344CB8AC3E}">
        <p14:creationId xmlns:p14="http://schemas.microsoft.com/office/powerpoint/2010/main" val="9218366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634082"/>
          </a:xfrm>
        </p:spPr>
        <p:txBody>
          <a:bodyPr>
            <a:normAutofit/>
          </a:bodyPr>
          <a:lstStyle/>
          <a:p>
            <a:pPr algn="ctr"/>
            <a:r>
              <a:rPr lang="ru-RU" sz="1600" b="1" dirty="0"/>
              <a:t>Информация о расходах бюджета с учетом интересов целевых групп пользователей информации, содержащейся в бюджете для граждан</a:t>
            </a: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5038725"/>
            <a:ext cx="3286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7504" y="908720"/>
            <a:ext cx="8640960" cy="830997"/>
          </a:xfrm>
          <a:prstGeom prst="rect">
            <a:avLst/>
          </a:prstGeom>
          <a:noFill/>
        </p:spPr>
        <p:txBody>
          <a:bodyPr wrap="square" rtlCol="0">
            <a:spAutoFit/>
          </a:bodyPr>
          <a:lstStyle/>
          <a:p>
            <a:pPr algn="just"/>
            <a:r>
              <a:rPr lang="ru-RU" sz="1600" dirty="0">
                <a:latin typeface="+mj-lt"/>
              </a:rPr>
              <a:t>Расходы на социальную политику нацелены на формирование эффективной системы социальной поддержки граждан, проживающих в МО «</a:t>
            </a:r>
            <a:r>
              <a:rPr lang="ru-RU" sz="1600" dirty="0" err="1">
                <a:latin typeface="+mj-lt"/>
              </a:rPr>
              <a:t>Тахтамукайский</a:t>
            </a:r>
            <a:r>
              <a:rPr lang="ru-RU" sz="1600" dirty="0">
                <a:latin typeface="+mj-lt"/>
              </a:rPr>
              <a:t> район»</a:t>
            </a:r>
          </a:p>
          <a:p>
            <a:pPr algn="just"/>
            <a:r>
              <a:rPr lang="ru-RU" sz="1600" dirty="0">
                <a:latin typeface="+mj-lt"/>
              </a:rPr>
              <a:t>Общий объем расходов на социальную политику в </a:t>
            </a:r>
            <a:r>
              <a:rPr lang="ru-RU" sz="1600" dirty="0" smtClean="0">
                <a:latin typeface="+mj-lt"/>
              </a:rPr>
              <a:t>2023 </a:t>
            </a:r>
            <a:r>
              <a:rPr lang="ru-RU" sz="1600" dirty="0">
                <a:latin typeface="+mj-lt"/>
              </a:rPr>
              <a:t>году составит </a:t>
            </a:r>
            <a:r>
              <a:rPr lang="ru-RU" sz="1600" dirty="0" smtClean="0">
                <a:latin typeface="+mj-lt"/>
              </a:rPr>
              <a:t>83 228 000,0 руб.</a:t>
            </a:r>
            <a:endParaRPr lang="ru-RU" sz="1600" dirty="0">
              <a:latin typeface="+mj-lt"/>
            </a:endParaRP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87" y="3238229"/>
            <a:ext cx="249713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9552" y="2060848"/>
            <a:ext cx="2184672" cy="954107"/>
          </a:xfrm>
          <a:prstGeom prst="rect">
            <a:avLst/>
          </a:prstGeom>
          <a:noFill/>
        </p:spPr>
        <p:txBody>
          <a:bodyPr wrap="square" rtlCol="0">
            <a:spAutoFit/>
          </a:bodyPr>
          <a:lstStyle/>
          <a:p>
            <a:pPr algn="just"/>
            <a:r>
              <a:rPr lang="ru-RU" sz="1400" dirty="0">
                <a:latin typeface="+mj-lt"/>
              </a:rPr>
              <a:t>Наибольший объем средств в данном разделе направлен на охрану семьи и детства </a:t>
            </a:r>
          </a:p>
        </p:txBody>
      </p:sp>
      <p:graphicFrame>
        <p:nvGraphicFramePr>
          <p:cNvPr id="10" name="Диаграмма 9"/>
          <p:cNvGraphicFramePr/>
          <p:nvPr>
            <p:extLst>
              <p:ext uri="{D42A27DB-BD31-4B8C-83A1-F6EECF244321}">
                <p14:modId xmlns:p14="http://schemas.microsoft.com/office/powerpoint/2010/main" val="3975655474"/>
              </p:ext>
            </p:extLst>
          </p:nvPr>
        </p:nvGraphicFramePr>
        <p:xfrm>
          <a:off x="3707904" y="1739717"/>
          <a:ext cx="5184576" cy="340015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b="1" dirty="0"/>
              <a:t>Глоссарий</a:t>
            </a:r>
          </a:p>
        </p:txBody>
      </p:sp>
      <p:sp>
        <p:nvSpPr>
          <p:cNvPr id="3" name="Объект 2"/>
          <p:cNvSpPr>
            <a:spLocks noGrp="1"/>
          </p:cNvSpPr>
          <p:nvPr>
            <p:ph idx="1"/>
          </p:nvPr>
        </p:nvSpPr>
        <p:spPr>
          <a:xfrm>
            <a:off x="457200" y="908720"/>
            <a:ext cx="8003232" cy="5565232"/>
          </a:xfrm>
        </p:spPr>
        <p:txBody>
          <a:bodyPr>
            <a:noAutofit/>
          </a:bodyPr>
          <a:lstStyle/>
          <a:p>
            <a:pPr marL="0" indent="0">
              <a:buNone/>
            </a:pPr>
            <a:r>
              <a:rPr lang="ru-RU" sz="1200" dirty="0"/>
              <a:t>АДМИНИСТРАТОР ДОХОДОВ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осуществляющий(ее):</a:t>
            </a:r>
          </a:p>
          <a:p>
            <a:pPr marL="0" indent="0">
              <a:buNone/>
            </a:pPr>
            <a:r>
              <a:rPr lang="ru-RU" sz="1200" dirty="0"/>
              <a:t>- контроль за правильностью исчисления;</a:t>
            </a:r>
          </a:p>
          <a:p>
            <a:pPr marL="0" indent="0">
              <a:buNone/>
            </a:pPr>
            <a:r>
              <a:rPr lang="ru-RU" sz="1200" dirty="0"/>
              <a:t>- полнотой и своевременностью уплаты;</a:t>
            </a:r>
          </a:p>
          <a:p>
            <a:pPr marL="0" indent="0">
              <a:buNone/>
            </a:pPr>
            <a:r>
              <a:rPr lang="ru-RU" sz="1200" dirty="0"/>
              <a:t>- начисление;</a:t>
            </a:r>
          </a:p>
          <a:p>
            <a:pPr marL="0" indent="0">
              <a:buNone/>
            </a:pPr>
            <a:r>
              <a:rPr lang="ru-RU" sz="1200" dirty="0"/>
              <a:t>- учет;</a:t>
            </a:r>
          </a:p>
          <a:p>
            <a:pPr marL="0" indent="0">
              <a:buNone/>
            </a:pPr>
            <a:r>
              <a:rPr lang="ru-RU" sz="1200" dirty="0"/>
              <a:t>- взыскание;</a:t>
            </a:r>
          </a:p>
          <a:p>
            <a:pPr marL="0" indent="0">
              <a:buNone/>
            </a:pPr>
            <a:r>
              <a:rPr lang="ru-RU" sz="1200" dirty="0"/>
              <a:t>-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p>
          <a:p>
            <a:pPr marL="0" indent="0">
              <a:buNone/>
            </a:pPr>
            <a:r>
              <a:rPr lang="ru-RU" sz="1200" dirty="0"/>
              <a:t> </a:t>
            </a:r>
          </a:p>
          <a:p>
            <a:pPr marL="0" indent="0">
              <a:buNone/>
            </a:pPr>
            <a:r>
              <a:rPr lang="ru-RU" sz="1200" dirty="0"/>
              <a:t>АДМИНИСТРАТОР ИСТОЧНИКОВ ФИНАНСИРОВАНИЯ ДЕФИЦИТА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иная организация, имеющий(</a:t>
            </a:r>
            <a:r>
              <a:rPr lang="ru-RU" sz="1200" dirty="0" err="1"/>
              <a:t>ая</a:t>
            </a:r>
            <a:r>
              <a:rPr lang="ru-RU" sz="1200" dirty="0"/>
              <a:t>) право осуществлять операции с источниками финансирования дефицита бюджета.</a:t>
            </a:r>
          </a:p>
          <a:p>
            <a:pPr marL="0" indent="0">
              <a:buNone/>
            </a:pPr>
            <a:endParaRPr lang="ru-RU" sz="1200" dirty="0"/>
          </a:p>
          <a:p>
            <a:pPr marL="0" indent="0">
              <a:buNone/>
            </a:pPr>
            <a:r>
              <a:rPr lang="ru-RU" sz="1200" dirty="0"/>
              <a:t>БЮДЖЕТ</a:t>
            </a:r>
          </a:p>
          <a:p>
            <a:pPr marL="0" indent="0">
              <a:buNone/>
            </a:pPr>
            <a:endParaRPr lang="ru-RU" sz="1200" dirty="0"/>
          </a:p>
          <a:p>
            <a:pPr marL="0" indent="0">
              <a:buNone/>
            </a:pPr>
            <a:r>
              <a:rPr lang="ru-RU" sz="1200" dirty="0"/>
              <a:t>1. фонд денежных средств, предназначенный для финансирования функций государства (федеральный и региональный уровень) и местного самоуправления (местный уровень).</a:t>
            </a:r>
          </a:p>
          <a:p>
            <a:pPr marL="0" indent="0">
              <a:buNone/>
            </a:pPr>
            <a:r>
              <a:rPr lang="ru-RU" sz="1200" dirty="0"/>
              <a:t>2. представляет собой главный финансовый документ страны (региона, муниципалитета, поселения), утверждаемый органом законодательной власти соответствующего уровня управления. </a:t>
            </a:r>
          </a:p>
          <a:p>
            <a:pPr marL="0" indent="0">
              <a:buNone/>
            </a:pPr>
            <a:endParaRPr lang="ru-RU" sz="1200" dirty="0"/>
          </a:p>
        </p:txBody>
      </p:sp>
    </p:spTree>
    <p:extLst>
      <p:ext uri="{BB962C8B-B14F-4D97-AF65-F5344CB8AC3E}">
        <p14:creationId xmlns:p14="http://schemas.microsoft.com/office/powerpoint/2010/main" val="37545657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476672"/>
          </a:xfrm>
        </p:spPr>
        <p:txBody>
          <a:bodyPr>
            <a:noAutofit/>
          </a:bodyPr>
          <a:lstStyle/>
          <a:p>
            <a:pPr algn="ctr"/>
            <a:r>
              <a:rPr lang="ru-RU" sz="2800" dirty="0"/>
              <a:t>Глоссарий</a:t>
            </a:r>
            <a:endParaRPr lang="ru-RU" sz="2800" b="1" dirty="0"/>
          </a:p>
        </p:txBody>
      </p:sp>
      <p:sp>
        <p:nvSpPr>
          <p:cNvPr id="3" name="Объект 2"/>
          <p:cNvSpPr>
            <a:spLocks noGrp="1"/>
          </p:cNvSpPr>
          <p:nvPr>
            <p:ph idx="1"/>
          </p:nvPr>
        </p:nvSpPr>
        <p:spPr>
          <a:xfrm>
            <a:off x="395536" y="692696"/>
            <a:ext cx="7920880" cy="5781256"/>
          </a:xfrm>
        </p:spPr>
        <p:txBody>
          <a:bodyPr>
            <a:normAutofit/>
          </a:bodyPr>
          <a:lstStyle/>
          <a:p>
            <a:pPr marL="0" indent="0">
              <a:buNone/>
            </a:pPr>
            <a:r>
              <a:rPr lang="ru-RU" sz="1200" dirty="0"/>
              <a:t>БЮДЖЕТ ГОСУДАРСТВЕННОГО ВНЕБЮДЖЕТНОГО ФОНДА</a:t>
            </a:r>
          </a:p>
          <a:p>
            <a:pPr marL="0" indent="0">
              <a:buNone/>
            </a:pPr>
            <a:endParaRPr lang="ru-RU" sz="1200" dirty="0"/>
          </a:p>
          <a:p>
            <a:pPr marL="0" indent="0">
              <a:buNone/>
            </a:pPr>
            <a:r>
              <a:rPr lang="ru-RU" sz="1200" dirty="0"/>
              <a:t>В состав бюджетов государственных внебюджетных фондов входят бюджеты государственных внебюджетных фондов Российской Федерации и бюджеты территориальных государственных внебюджетных фондов.</a:t>
            </a:r>
          </a:p>
          <a:p>
            <a:pPr marL="0" indent="0">
              <a:buNone/>
            </a:pPr>
            <a:r>
              <a:rPr lang="ru-RU" sz="1200" dirty="0"/>
              <a:t>Бюджетами государственных внебюджетных фондов Российской Федерации являются:</a:t>
            </a:r>
          </a:p>
          <a:p>
            <a:pPr marL="0" indent="0">
              <a:buNone/>
            </a:pPr>
            <a:r>
              <a:rPr lang="ru-RU" sz="1200" dirty="0"/>
              <a:t>- бюджет Пенсионного фонда Российской Федерации;</a:t>
            </a:r>
          </a:p>
          <a:p>
            <a:pPr marL="0" indent="0">
              <a:buNone/>
            </a:pPr>
            <a:r>
              <a:rPr lang="ru-RU" sz="1200" dirty="0"/>
              <a:t>- бюджет Фонда социального страхования Российской Федерации;</a:t>
            </a:r>
          </a:p>
          <a:p>
            <a:pPr marL="0" indent="0">
              <a:buNone/>
            </a:pPr>
            <a:r>
              <a:rPr lang="ru-RU" sz="1200" dirty="0"/>
              <a:t>- бюджет Федерального фонда обязательного медицинского страхования.</a:t>
            </a:r>
          </a:p>
          <a:p>
            <a:pPr marL="0" indent="0">
              <a:buNone/>
            </a:pPr>
            <a:r>
              <a:rPr lang="ru-RU" sz="1200" dirty="0"/>
              <a:t>Бюджетами территориальных государственных внебюджетных фондов являются бюджеты территориальных фондов обязательного медицинского страхования. </a:t>
            </a:r>
          </a:p>
          <a:p>
            <a:pPr marL="0" indent="0">
              <a:buNone/>
            </a:pPr>
            <a:endParaRPr lang="ru-RU" sz="1200" dirty="0"/>
          </a:p>
          <a:p>
            <a:pPr marL="0" indent="0">
              <a:buNone/>
            </a:pPr>
            <a:r>
              <a:rPr lang="ru-RU" sz="1200" dirty="0"/>
              <a:t>БЮДЖЕТ КОНСОЛИДИРОВАННЫЙ</a:t>
            </a:r>
          </a:p>
          <a:p>
            <a:pPr marL="0" indent="0">
              <a:buNone/>
            </a:pPr>
            <a:endParaRPr lang="ru-RU" sz="1200" dirty="0"/>
          </a:p>
          <a:p>
            <a:pPr marL="0" indent="0">
              <a:buNone/>
            </a:pPr>
            <a:r>
              <a:rPr lang="ru-RU" sz="1200" dirty="0"/>
              <a:t>свод бюджетов бюджетной системы Российской Федерации на соответствующей территории (за исключением бюджетов государственных внебюджетных фондов).</a:t>
            </a:r>
          </a:p>
          <a:p>
            <a:pPr marL="0" indent="0">
              <a:buNone/>
            </a:pPr>
            <a:r>
              <a:rPr lang="ru-RU" sz="1200" dirty="0"/>
              <a:t>Консолидированным может быть бюджет:</a:t>
            </a:r>
          </a:p>
          <a:p>
            <a:pPr marL="0" indent="0">
              <a:buNone/>
            </a:pPr>
            <a:r>
              <a:rPr lang="ru-RU" sz="1200" dirty="0"/>
              <a:t>- на местном уровне (свод бюджета муниципального образования и бюджетов входящих в него поселений);</a:t>
            </a:r>
          </a:p>
          <a:p>
            <a:pPr marL="0" indent="0">
              <a:buNone/>
            </a:pPr>
            <a:r>
              <a:rPr lang="ru-RU" sz="1200" dirty="0"/>
              <a:t>- региональном (свод бюджета субъекта Российской Федерации и бюджетов входящих в него муниципальных образований);</a:t>
            </a:r>
          </a:p>
          <a:p>
            <a:pPr marL="0" indent="0">
              <a:buNone/>
            </a:pPr>
            <a:r>
              <a:rPr lang="ru-RU" sz="1200" dirty="0"/>
              <a:t>- федеральном (свод всех бюджетов бюджетной системы Российской Федерации). </a:t>
            </a:r>
          </a:p>
          <a:p>
            <a:pPr marL="0" indent="0">
              <a:buNone/>
            </a:pPr>
            <a:endParaRPr lang="ru-RU" sz="1200" dirty="0"/>
          </a:p>
        </p:txBody>
      </p:sp>
    </p:spTree>
    <p:extLst>
      <p:ext uri="{BB962C8B-B14F-4D97-AF65-F5344CB8AC3E}">
        <p14:creationId xmlns:p14="http://schemas.microsoft.com/office/powerpoint/2010/main" val="35215627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Autofit/>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147248" cy="5637240"/>
          </a:xfrm>
        </p:spPr>
        <p:txBody>
          <a:bodyPr>
            <a:normAutofit fontScale="25000" lnSpcReduction="20000"/>
          </a:bodyPr>
          <a:lstStyle/>
          <a:p>
            <a:pPr marL="0" indent="0">
              <a:buNone/>
            </a:pPr>
            <a:r>
              <a:rPr lang="ru-RU" sz="4800" dirty="0"/>
              <a:t>БЮДЖЕТ МУНИЦИПАЛЬНОГО ОБРАЗОВАНИЯ</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местного самоуправления.</a:t>
            </a:r>
          </a:p>
          <a:p>
            <a:pPr marL="0" indent="0">
              <a:buNone/>
            </a:pPr>
            <a:r>
              <a:rPr lang="ru-RU" sz="4800" dirty="0"/>
              <a:t>2. основной финансовый документ муниципального образования, поселения на текущий финансовый год, принимаемый высшим законодательным органом местного самоуправления. </a:t>
            </a:r>
          </a:p>
          <a:p>
            <a:pPr marL="0" indent="0">
              <a:buNone/>
            </a:pPr>
            <a:endParaRPr lang="ru-RU" sz="4800" dirty="0"/>
          </a:p>
          <a:p>
            <a:pPr marL="0" indent="0">
              <a:buNone/>
            </a:pPr>
            <a:r>
              <a:rPr lang="ru-RU" sz="4800" dirty="0"/>
              <a:t>БЮДЖЕТ СУБЪЕКТА РОССИЙСКОЙ ФЕДЕРАЦИИ</a:t>
            </a:r>
          </a:p>
          <a:p>
            <a:pPr marL="0" indent="0">
              <a:buNone/>
            </a:pPr>
            <a:endParaRPr lang="ru-RU" sz="4800" dirty="0"/>
          </a:p>
          <a:p>
            <a:pPr marL="0" indent="0">
              <a:buNone/>
            </a:pPr>
            <a:r>
              <a:rPr lang="ru-RU" sz="4800" dirty="0"/>
              <a:t>1. фонд денежных средств субъекта Российской Федерации. Бюджет субъекта Российской Федерации может быть:</a:t>
            </a:r>
          </a:p>
          <a:p>
            <a:pPr marL="0" indent="0">
              <a:buNone/>
            </a:pPr>
            <a:r>
              <a:rPr lang="ru-RU" sz="4800" dirty="0"/>
              <a:t>- собственно бюджет региона – фонд денежных средств, предназначенный для финансирования функций, отнесенных к предметам ведения субъекта РФ;</a:t>
            </a:r>
          </a:p>
          <a:p>
            <a:pPr marL="0" indent="0">
              <a:buNone/>
            </a:pPr>
            <a:r>
              <a:rPr lang="ru-RU" sz="4800" dirty="0"/>
              <a:t>- консолидированный – включает в себя бюджет региона и бюджеты муниципальных образований, входящих в состав данного региона.</a:t>
            </a:r>
          </a:p>
          <a:p>
            <a:pPr marL="0" indent="0">
              <a:buNone/>
            </a:pPr>
            <a:r>
              <a:rPr lang="ru-RU" sz="4800" dirty="0"/>
              <a:t>2. основной финансовый документ региона на текущий финансовый год, имеющий силу закона. </a:t>
            </a:r>
          </a:p>
          <a:p>
            <a:pPr marL="0" indent="0">
              <a:buNone/>
            </a:pPr>
            <a:endParaRPr lang="ru-RU" sz="4800" dirty="0"/>
          </a:p>
          <a:p>
            <a:pPr marL="0" indent="0">
              <a:buNone/>
            </a:pPr>
            <a:r>
              <a:rPr lang="ru-RU" sz="4800" dirty="0"/>
              <a:t>БЮДЖЕТ ФЕДЕРАЛЬНЫЙ</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государства.</a:t>
            </a:r>
          </a:p>
          <a:p>
            <a:pPr marL="0" indent="0">
              <a:buNone/>
            </a:pPr>
            <a:r>
              <a:rPr lang="ru-RU" sz="4800" dirty="0"/>
              <a:t>2. основной финансовый документ страны на текущий финансовый год, имеющий силу закона. </a:t>
            </a:r>
          </a:p>
          <a:p>
            <a:pPr marL="0" indent="0">
              <a:buNone/>
            </a:pPr>
            <a:endParaRPr lang="ru-RU" sz="4800" dirty="0"/>
          </a:p>
          <a:p>
            <a:pPr marL="0" indent="0">
              <a:buNone/>
            </a:pPr>
            <a:r>
              <a:rPr lang="ru-RU" sz="4800" dirty="0"/>
              <a:t>БЮДЖЕТНАЯ КЛАССИФИКАЦИЯ</a:t>
            </a:r>
          </a:p>
          <a:p>
            <a:pPr marL="0" indent="0">
              <a:buNone/>
            </a:pPr>
            <a:endParaRPr lang="ru-RU" sz="4800" dirty="0"/>
          </a:p>
          <a:p>
            <a:pPr marL="0" indent="0">
              <a:buNone/>
            </a:pPr>
            <a:r>
              <a:rPr lang="ru-RU" sz="4800" dirty="0"/>
              <a:t>группировка доходов и расходов бюджетов всех уровней бюджетной системы Российской Федерации, а также источников финансирования дефицитов этих бюджетов, используемая для составления и исполнения бюджетов.</a:t>
            </a:r>
          </a:p>
          <a:p>
            <a:pPr marL="0" indent="0">
              <a:buNone/>
            </a:pPr>
            <a:endParaRPr lang="ru-RU" sz="4800" dirty="0"/>
          </a:p>
        </p:txBody>
      </p:sp>
    </p:spTree>
    <p:extLst>
      <p:ext uri="{BB962C8B-B14F-4D97-AF65-F5344CB8AC3E}">
        <p14:creationId xmlns:p14="http://schemas.microsoft.com/office/powerpoint/2010/main" val="9566319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147248" cy="5637240"/>
          </a:xfrm>
        </p:spPr>
        <p:txBody>
          <a:bodyPr>
            <a:normAutofit fontScale="25000" lnSpcReduction="20000"/>
          </a:bodyPr>
          <a:lstStyle/>
          <a:p>
            <a:pPr marL="0" indent="0">
              <a:buNone/>
            </a:pPr>
            <a:r>
              <a:rPr lang="ru-RU" sz="4800" dirty="0"/>
              <a:t>БЮДЖЕТНАЯ РОСПИСЬ</a:t>
            </a:r>
          </a:p>
          <a:p>
            <a:pPr marL="0" indent="0">
              <a:buNone/>
            </a:pPr>
            <a:endParaRPr lang="ru-RU" sz="4800" dirty="0"/>
          </a:p>
          <a:p>
            <a:pPr marL="0" indent="0">
              <a:buNone/>
            </a:pPr>
            <a:r>
              <a:rPr lang="ru-RU" sz="4800" dirty="0"/>
              <a:t>документ, который составляется и ведется:</a:t>
            </a:r>
          </a:p>
          <a:p>
            <a:pPr marL="0" indent="0">
              <a:buNone/>
            </a:pPr>
            <a:r>
              <a:rPr lang="ru-RU" sz="4800" dirty="0"/>
              <a:t>- ГРБС – в целях исполнения бюджета в части расходов;</a:t>
            </a:r>
          </a:p>
          <a:p>
            <a:pPr marL="0" indent="0">
              <a:buNone/>
            </a:pPr>
            <a:r>
              <a:rPr lang="ru-RU" sz="4800" dirty="0"/>
              <a:t>- Главным администратором источников финансирования дефицита бюджета - в целях исполнения бюджета в части источников финансирования дефицита бюджета. </a:t>
            </a:r>
          </a:p>
          <a:p>
            <a:pPr marL="0" indent="0">
              <a:buNone/>
            </a:pPr>
            <a:endParaRPr lang="ru-RU" sz="4800" dirty="0"/>
          </a:p>
          <a:p>
            <a:pPr marL="0" indent="0">
              <a:buNone/>
            </a:pPr>
            <a:r>
              <a:rPr lang="ru-RU" sz="4800" dirty="0"/>
              <a:t>БЮДЖЕТНАЯ СИСТЕМА РОССИЙСКОЙ ФЕДЕРАЦИИ</a:t>
            </a:r>
          </a:p>
          <a:p>
            <a:pPr marL="0" indent="0">
              <a:buNone/>
            </a:pPr>
            <a:endParaRPr lang="ru-RU" sz="4800" dirty="0"/>
          </a:p>
          <a:p>
            <a:pPr marL="0" indent="0">
              <a:buNone/>
            </a:pPr>
            <a:r>
              <a:rPr lang="ru-RU" sz="4800" dirty="0"/>
              <a:t>совокупность всех бюджетов в Российской Федерации: федерального, региональных, местных, государственных внебюджетных фондов.</a:t>
            </a:r>
          </a:p>
          <a:p>
            <a:pPr marL="0" indent="0">
              <a:buNone/>
            </a:pPr>
            <a:endParaRPr lang="ru-RU" sz="4800" dirty="0"/>
          </a:p>
          <a:p>
            <a:pPr marL="0" indent="0">
              <a:buNone/>
            </a:pPr>
            <a:r>
              <a:rPr lang="ru-RU" sz="4800" dirty="0"/>
              <a:t>БЮДЖЕТНАЯ СМЕТА</a:t>
            </a:r>
          </a:p>
          <a:p>
            <a:pPr marL="0" indent="0">
              <a:buNone/>
            </a:pPr>
            <a:endParaRPr lang="ru-RU" sz="4800" dirty="0"/>
          </a:p>
          <a:p>
            <a:pPr marL="0" indent="0">
              <a:buNone/>
            </a:pPr>
            <a:r>
              <a:rPr lang="ru-RU" sz="4800" dirty="0"/>
              <a:t>документ, устанавливающий лимиты бюджетных обязательств казенного учреждения. Бюджетная смета представлена в разрезе кодов бюджетной классификации расходов. </a:t>
            </a:r>
          </a:p>
          <a:p>
            <a:pPr marL="0" indent="0">
              <a:buNone/>
            </a:pPr>
            <a:endParaRPr lang="ru-RU" sz="4800" dirty="0"/>
          </a:p>
          <a:p>
            <a:pPr marL="0" indent="0">
              <a:buNone/>
            </a:pPr>
            <a:r>
              <a:rPr lang="ru-RU" sz="4800" dirty="0"/>
              <a:t>БЮДЖЕТНОЕ ОБЯЗАТЕЛЬСТВО</a:t>
            </a:r>
          </a:p>
          <a:p>
            <a:pPr marL="0" indent="0">
              <a:buNone/>
            </a:pPr>
            <a:r>
              <a:rPr lang="ru-RU" sz="4800" dirty="0"/>
              <a:t>расходные обязательства, подлежащие исполнению в соответствующем финансовом году.</a:t>
            </a:r>
          </a:p>
          <a:p>
            <a:pPr marL="0" indent="0">
              <a:buNone/>
            </a:pPr>
            <a:endParaRPr lang="ru-RU" sz="4800" dirty="0"/>
          </a:p>
          <a:p>
            <a:pPr marL="0" indent="0">
              <a:buNone/>
            </a:pPr>
            <a:r>
              <a:rPr lang="ru-RU" sz="4800" dirty="0"/>
              <a:t>БЮДЖЕТНЫЕ АССИГНОВАНИЯ</a:t>
            </a:r>
          </a:p>
          <a:p>
            <a:pPr marL="0" indent="0">
              <a:buNone/>
            </a:pPr>
            <a:r>
              <a:rPr lang="ru-RU" sz="4800" dirty="0"/>
              <a:t>предельные объемы денежных средств, предусмотренные в соответствующем финансовом году для исполнения бюджетных обязательств.</a:t>
            </a:r>
          </a:p>
          <a:p>
            <a:pPr marL="0" indent="0">
              <a:buNone/>
            </a:pPr>
            <a:endParaRPr lang="ru-RU" sz="4800" dirty="0"/>
          </a:p>
          <a:p>
            <a:pPr marL="0" indent="0">
              <a:buNone/>
            </a:pPr>
            <a:r>
              <a:rPr lang="ru-RU" sz="4800" dirty="0"/>
              <a:t>БЮДЖЕТНЫЕ ИНВЕСТИЦИИ</a:t>
            </a:r>
          </a:p>
          <a:p>
            <a:pPr marL="0" indent="0">
              <a:buNone/>
            </a:pPr>
            <a:r>
              <a:rPr lang="ru-RU" sz="4800" dirty="0"/>
              <a:t>средства бюджета, направленные на приобретение, модернизацию государственного (муниципального) имущества.</a:t>
            </a:r>
          </a:p>
          <a:p>
            <a:pPr marL="0" indent="0">
              <a:buNone/>
            </a:pPr>
            <a:endParaRPr lang="ru-RU" dirty="0"/>
          </a:p>
        </p:txBody>
      </p:sp>
    </p:spTree>
    <p:extLst>
      <p:ext uri="{BB962C8B-B14F-4D97-AF65-F5344CB8AC3E}">
        <p14:creationId xmlns:p14="http://schemas.microsoft.com/office/powerpoint/2010/main" val="6307736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457200" y="908720"/>
            <a:ext cx="8291264" cy="5565232"/>
          </a:xfrm>
        </p:spPr>
        <p:txBody>
          <a:bodyPr>
            <a:normAutofit fontScale="25000" lnSpcReduction="20000"/>
          </a:bodyPr>
          <a:lstStyle/>
          <a:p>
            <a:pPr marL="0" indent="0">
              <a:buNone/>
            </a:pPr>
            <a:r>
              <a:rPr lang="ru-RU" sz="4800" dirty="0"/>
              <a:t>БЮДЖЕТНЫЙ ПРОЦЕСС</a:t>
            </a:r>
          </a:p>
          <a:p>
            <a:pPr marL="0" indent="0">
              <a:buNone/>
            </a:pPr>
            <a:r>
              <a:rPr lang="ru-RU" sz="4800" dirty="0"/>
              <a:t>деятельность 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sz="4800" dirty="0"/>
          </a:p>
          <a:p>
            <a:pPr marL="0" indent="0">
              <a:buNone/>
            </a:pPr>
            <a:r>
              <a:rPr lang="ru-RU" sz="4800" dirty="0"/>
              <a:t>ВЕДОМСТВЕННАЯ СТРУКТУРА РАСХОДОВ БЮДЖЕТА</a:t>
            </a:r>
          </a:p>
          <a:p>
            <a:pPr marL="0" indent="0">
              <a:buNone/>
            </a:pPr>
            <a:r>
              <a:rPr lang="ru-RU" sz="4800" dirty="0"/>
              <a:t>распределение бюджетных средств по главным распорядителям бюджетных средств, по разделам, подразделам, целевым статьям и видам расходов бюджетной классификации Российской Федерации.</a:t>
            </a:r>
          </a:p>
          <a:p>
            <a:pPr marL="0" indent="0">
              <a:buNone/>
            </a:pPr>
            <a:r>
              <a:rPr lang="ru-RU" sz="4800" dirty="0"/>
              <a:t> </a:t>
            </a:r>
          </a:p>
          <a:p>
            <a:pPr marL="0" indent="0">
              <a:buNone/>
            </a:pPr>
            <a:r>
              <a:rPr lang="ru-RU" sz="4800" dirty="0"/>
              <a:t>ВНЕШНИЙ ДОЛГ</a:t>
            </a:r>
          </a:p>
          <a:p>
            <a:pPr marL="0" indent="0">
              <a:buNone/>
            </a:pPr>
            <a:r>
              <a:rPr lang="ru-RU" sz="4800" dirty="0"/>
              <a:t>долг, выраженный в иностранной валюте. В объем внешнего долга не включается долг субъектов Российской Федерации и муниципальных образований перед Российской Федерацией, выраженный в иностранной валюте. </a:t>
            </a:r>
          </a:p>
          <a:p>
            <a:pPr marL="0" indent="0">
              <a:buNone/>
            </a:pPr>
            <a:endParaRPr lang="ru-RU" sz="4800" dirty="0"/>
          </a:p>
          <a:p>
            <a:pPr marL="0" indent="0">
              <a:buNone/>
            </a:pPr>
            <a:r>
              <a:rPr lang="ru-RU" sz="4800" dirty="0"/>
              <a:t>ВНУТРЕННИЙ ДОЛГ</a:t>
            </a:r>
          </a:p>
          <a:p>
            <a:pPr marL="0" indent="0">
              <a:buNone/>
            </a:pPr>
            <a:r>
              <a:rPr lang="ru-RU" sz="4800" dirty="0"/>
              <a:t>долг, выраженный в валюте РФ (рублях), а также долг субъектов Российской Федерации и муниципальных образований перед Российской Федерацией, выраженный в иностранной валюте.</a:t>
            </a:r>
          </a:p>
          <a:p>
            <a:pPr marL="0" indent="0">
              <a:buNone/>
            </a:pPr>
            <a:endParaRPr lang="ru-RU" sz="4800" dirty="0"/>
          </a:p>
          <a:p>
            <a:pPr marL="0" indent="0">
              <a:buNone/>
            </a:pPr>
            <a:r>
              <a:rPr lang="ru-RU" sz="4800" dirty="0"/>
              <a:t>ГЛАВНЫЙ АДМИНИСТРАТОР ДОХОДОВ БЮДЖЕТА</a:t>
            </a:r>
          </a:p>
          <a:p>
            <a:pPr marL="0" indent="0">
              <a:buNone/>
            </a:pPr>
            <a:r>
              <a:rPr lang="ru-RU" sz="4800" dirty="0"/>
              <a:t>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имеющий(ее) в своем ведении администраторов доходов бюджета.</a:t>
            </a:r>
          </a:p>
          <a:p>
            <a:pPr marL="0" indent="0">
              <a:buNone/>
            </a:pPr>
            <a:endParaRPr lang="ru-RU" sz="4800" dirty="0"/>
          </a:p>
          <a:p>
            <a:pPr marL="0" indent="0">
              <a:buNone/>
            </a:pPr>
            <a:r>
              <a:rPr lang="ru-RU" sz="4800" dirty="0"/>
              <a:t>ГЛАВНЫЙ АДМИНИСТРАТОР ИСТОЧНИКОВ ФИНАНСИРОВАНИЯ ДЕФИЦИТА БЮДЖЕТА</a:t>
            </a:r>
          </a:p>
          <a:p>
            <a:pPr marL="0" indent="0">
              <a:buNone/>
            </a:pPr>
            <a:r>
              <a:rPr lang="ru-RU" sz="4800" dirty="0"/>
              <a:t>орган государственной власти (местного самоуправления), орган управления государственным внебюджетным фондом, иная организация, имеющий(</a:t>
            </a:r>
            <a:r>
              <a:rPr lang="ru-RU" sz="4800" dirty="0" err="1"/>
              <a:t>ая</a:t>
            </a:r>
            <a:r>
              <a:rPr lang="ru-RU" sz="4800" dirty="0"/>
              <a:t>) в своем ведении администраторов источников финансирования дефицита бюджета.</a:t>
            </a:r>
          </a:p>
          <a:p>
            <a:endParaRPr lang="ru-RU" dirty="0"/>
          </a:p>
        </p:txBody>
      </p:sp>
    </p:spTree>
    <p:extLst>
      <p:ext uri="{BB962C8B-B14F-4D97-AF65-F5344CB8AC3E}">
        <p14:creationId xmlns:p14="http://schemas.microsoft.com/office/powerpoint/2010/main" val="1033738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467600" cy="562074"/>
          </a:xfrm>
        </p:spPr>
        <p:txBody>
          <a:bodyPr>
            <a:normAutofit/>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291264" cy="5637240"/>
          </a:xfrm>
        </p:spPr>
        <p:txBody>
          <a:bodyPr>
            <a:noAutofit/>
          </a:bodyPr>
          <a:lstStyle/>
          <a:p>
            <a:pPr marL="0" indent="0">
              <a:buNone/>
            </a:pPr>
            <a:r>
              <a:rPr lang="ru-RU" sz="1200" dirty="0"/>
              <a:t>ГЛАВНЫЙ РАСПОРЯДИТЕЛЬ БЮДЖЕТНЫХ СРЕДСТВ (ГРБС)</a:t>
            </a:r>
          </a:p>
          <a:p>
            <a:pPr marL="0" indent="0">
              <a:buNone/>
            </a:pPr>
            <a:r>
              <a:rPr lang="ru-RU" sz="1200" dirty="0"/>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a:p>
            <a:pPr marL="0" indent="0">
              <a:buNone/>
            </a:pPr>
            <a:endParaRPr lang="ru-RU" sz="1200" dirty="0"/>
          </a:p>
          <a:p>
            <a:pPr marL="0" indent="0">
              <a:buNone/>
            </a:pPr>
            <a:r>
              <a:rPr lang="ru-RU" sz="1200" dirty="0"/>
              <a:t>ГОСУДАРСТВЕННАЯ (МУНИЦИПАЛЬНАЯ) ГАРАНТИЯ</a:t>
            </a:r>
          </a:p>
          <a:p>
            <a:pPr marL="0" indent="0">
              <a:buNone/>
            </a:pPr>
            <a:r>
              <a:rPr lang="ru-RU" sz="1200" dirty="0"/>
              <a:t>вид долгового обязательства государства (муниципального образования). Предполагает обязанность государства (муниципального образования) уплатить кредитору (бенефициару) определенную денежную сумму за должника (принципала) за счет средств соответствующего бюджета при наступлении гарантийного случая. </a:t>
            </a:r>
          </a:p>
          <a:p>
            <a:pPr marL="0" indent="0">
              <a:buNone/>
            </a:pPr>
            <a:endParaRPr lang="ru-RU" sz="1200" dirty="0"/>
          </a:p>
          <a:p>
            <a:pPr marL="0" indent="0">
              <a:buNone/>
            </a:pPr>
            <a:r>
              <a:rPr lang="ru-RU" sz="1200" dirty="0"/>
              <a:t>ГОСУДАРСТВЕННАЯ ПРОГРАММА</a:t>
            </a:r>
          </a:p>
          <a:p>
            <a:pPr marL="0" indent="0">
              <a:buNone/>
            </a:pPr>
            <a:r>
              <a:rPr lang="ru-RU" sz="1200" dirty="0"/>
              <a:t>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a:t>
            </a:r>
          </a:p>
          <a:p>
            <a:pPr marL="0" indent="0">
              <a:buNone/>
            </a:pPr>
            <a:endParaRPr lang="ru-RU" sz="1200" dirty="0"/>
          </a:p>
          <a:p>
            <a:pPr marL="0" indent="0">
              <a:buNone/>
            </a:pPr>
            <a:r>
              <a:rPr lang="ru-RU" sz="1200" dirty="0"/>
              <a:t>ГОСУДАРСТВЕННОЕ (МУНИЦИПАЛЬНОЕ) ЗАДАНИЕ</a:t>
            </a:r>
          </a:p>
          <a:p>
            <a:pPr marL="0" indent="0">
              <a:buNone/>
            </a:pPr>
            <a:r>
              <a:rPr lang="ru-RU" sz="1200" dirty="0"/>
              <a:t>документ, содержащий требования к составу, качеству, объему, условиям, порядку и результатам оказания государственных (муниципальных) услуг (выполнения работ).</a:t>
            </a:r>
          </a:p>
          <a:p>
            <a:pPr marL="0" indent="0">
              <a:buNone/>
            </a:pPr>
            <a:endParaRPr lang="ru-RU" sz="1200" dirty="0"/>
          </a:p>
          <a:p>
            <a:pPr marL="0" indent="0">
              <a:buNone/>
            </a:pPr>
            <a:r>
              <a:rPr lang="ru-RU" sz="1200" dirty="0"/>
              <a:t>ГОСУДАРСТВЕННЫЕ (МУНИЦИПАЛЬНЫЕ) УСЛУГИ (РАБОТЫ)</a:t>
            </a:r>
          </a:p>
          <a:p>
            <a:pPr marL="0" indent="0">
              <a:buNone/>
            </a:pPr>
            <a:r>
              <a:rPr lang="ru-RU" sz="1200" dirty="0"/>
              <a:t>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a:t>
            </a:r>
          </a:p>
          <a:p>
            <a:pPr marL="0" indent="0">
              <a:buNone/>
            </a:pPr>
            <a:endParaRPr lang="ru-RU" sz="1200" dirty="0"/>
          </a:p>
        </p:txBody>
      </p:sp>
    </p:spTree>
    <p:extLst>
      <p:ext uri="{BB962C8B-B14F-4D97-AF65-F5344CB8AC3E}">
        <p14:creationId xmlns:p14="http://schemas.microsoft.com/office/powerpoint/2010/main" val="18158735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457200" y="764704"/>
            <a:ext cx="8219256" cy="5709248"/>
          </a:xfrm>
        </p:spPr>
        <p:txBody>
          <a:bodyPr>
            <a:noAutofit/>
          </a:bodyPr>
          <a:lstStyle/>
          <a:p>
            <a:pPr marL="0" indent="0">
              <a:buNone/>
            </a:pPr>
            <a:r>
              <a:rPr lang="ru-RU" sz="1200" dirty="0"/>
              <a:t>ГОСУДАРСТВЕННЫЙ ( МУНИЦИПАЛЬНЫЙ) ДОЛГ</a:t>
            </a:r>
          </a:p>
          <a:p>
            <a:pPr marL="0" indent="0">
              <a:buNone/>
            </a:pPr>
            <a:r>
              <a:rPr lang="ru-RU" sz="1200" dirty="0"/>
              <a:t>обязательства публично-правового образования по полученным кредитам, выпущенным ценным бумагам, предоставленным гарантиям перед третьими лицами.</a:t>
            </a:r>
          </a:p>
          <a:p>
            <a:pPr marL="0" indent="0">
              <a:buNone/>
            </a:pPr>
            <a:endParaRPr lang="ru-RU" sz="1200" dirty="0"/>
          </a:p>
          <a:p>
            <a:pPr marL="0" indent="0">
              <a:buNone/>
            </a:pPr>
            <a:r>
              <a:rPr lang="ru-RU" sz="1200" dirty="0"/>
              <a:t>ДЕФИЦИТ БЮДЖЕТА</a:t>
            </a:r>
          </a:p>
          <a:p>
            <a:pPr marL="0" indent="0">
              <a:buNone/>
            </a:pPr>
            <a:r>
              <a:rPr lang="ru-RU" sz="1200" dirty="0"/>
              <a:t>превышение расходов бюджета над его доходами.</a:t>
            </a:r>
          </a:p>
          <a:p>
            <a:pPr marL="0" indent="0">
              <a:buNone/>
            </a:pPr>
            <a:endParaRPr lang="ru-RU" sz="1200" dirty="0"/>
          </a:p>
          <a:p>
            <a:pPr marL="0" indent="0">
              <a:buNone/>
            </a:pPr>
            <a:r>
              <a:rPr lang="ru-RU" sz="1200" dirty="0"/>
              <a:t>ДОТАЦИИ (от лат. </a:t>
            </a:r>
            <a:r>
              <a:rPr lang="ru-RU" sz="1200" dirty="0" err="1"/>
              <a:t>dotatio</a:t>
            </a:r>
            <a:r>
              <a:rPr lang="ru-RU" sz="1200" dirty="0"/>
              <a:t> - дар, пожертвование)</a:t>
            </a:r>
          </a:p>
          <a:p>
            <a:pPr marL="0" indent="0">
              <a:buNone/>
            </a:pPr>
            <a:r>
              <a:rPr lang="ru-RU" sz="1200" dirty="0"/>
              <a:t>средства, предоставляемые одним бюджетом бюджетной системы Российской Федерации другому бюджету на безвозмездной и безвозвратной основе.</a:t>
            </a:r>
          </a:p>
          <a:p>
            <a:pPr marL="0" indent="0">
              <a:buNone/>
            </a:pPr>
            <a:r>
              <a:rPr lang="ru-RU" sz="1200" dirty="0"/>
              <a:t> </a:t>
            </a:r>
          </a:p>
          <a:p>
            <a:pPr marL="0" indent="0">
              <a:buNone/>
            </a:pPr>
            <a:r>
              <a:rPr lang="ru-RU" sz="1200" dirty="0"/>
              <a:t>ДОХОДЫ БЮДЖЕТА</a:t>
            </a:r>
          </a:p>
          <a:p>
            <a:pPr marL="0" indent="0">
              <a:buNone/>
            </a:pPr>
            <a:r>
              <a:rPr lang="ru-RU" sz="1200" dirty="0"/>
              <a:t>поступающие от населения, организаций, учреждений в бюджет денежные средства в виде:</a:t>
            </a:r>
          </a:p>
          <a:p>
            <a:pPr marL="0" indent="0">
              <a:buNone/>
            </a:pPr>
            <a:r>
              <a:rPr lang="ru-RU" sz="1200" dirty="0"/>
              <a:t>- налогов;</a:t>
            </a:r>
          </a:p>
          <a:p>
            <a:pPr marL="0" indent="0">
              <a:buNone/>
            </a:pPr>
            <a:r>
              <a:rPr lang="ru-RU" sz="1200" dirty="0"/>
              <a:t>- неналоговых поступлений (пошлины, доходы от продажи имущества, штрафы и т.п.);</a:t>
            </a:r>
          </a:p>
          <a:p>
            <a:pPr marL="0" indent="0">
              <a:buNone/>
            </a:pPr>
            <a:r>
              <a:rPr lang="ru-RU" sz="1200" dirty="0"/>
              <a:t>- безвозмездных поступлений;</a:t>
            </a:r>
          </a:p>
          <a:p>
            <a:pPr marL="0" indent="0">
              <a:buNone/>
            </a:pPr>
            <a:r>
              <a:rPr lang="ru-RU" sz="1200" dirty="0"/>
              <a:t>- доходов от предпринимательской деятельности бюджетных организаций;</a:t>
            </a:r>
          </a:p>
          <a:p>
            <a:pPr marL="0" indent="0">
              <a:buNone/>
            </a:pPr>
            <a:r>
              <a:rPr lang="ru-RU" sz="1200" dirty="0"/>
              <a:t>- кредиты, доходы от выпуска ценных бумаг, полученные государством (органами местного самоуправления), не включаются в состав доходов. </a:t>
            </a:r>
          </a:p>
          <a:p>
            <a:pPr marL="0" indent="0">
              <a:buNone/>
            </a:pPr>
            <a:endParaRPr lang="ru-RU" sz="1200" dirty="0"/>
          </a:p>
          <a:p>
            <a:pPr marL="0" indent="0">
              <a:buNone/>
            </a:pPr>
            <a:r>
              <a:rPr lang="ru-RU" sz="1200" dirty="0"/>
              <a:t>ЕДИНЫЙ СЧЕТ БЮДЖЕТА</a:t>
            </a:r>
          </a:p>
          <a:p>
            <a:pPr marL="0" indent="0">
              <a:buNone/>
            </a:pPr>
            <a:r>
              <a:rPr lang="ru-RU" sz="1200" dirty="0" err="1"/>
              <a:t>cчет</a:t>
            </a:r>
            <a:r>
              <a:rPr lang="ru-RU" sz="1200" dirty="0"/>
              <a:t> (совокупность счетов), открытый (открытых) 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a:t>
            </a:r>
          </a:p>
          <a:p>
            <a:pPr marL="0" indent="0">
              <a:buNone/>
            </a:pPr>
            <a:endParaRPr lang="ru-RU" sz="1200" dirty="0"/>
          </a:p>
        </p:txBody>
      </p:sp>
    </p:spTree>
    <p:extLst>
      <p:ext uri="{BB962C8B-B14F-4D97-AF65-F5344CB8AC3E}">
        <p14:creationId xmlns:p14="http://schemas.microsoft.com/office/powerpoint/2010/main" val="2286819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10" y="5445224"/>
            <a:ext cx="7488830" cy="936103"/>
          </a:xfrm>
        </p:spPr>
        <p:txBody>
          <a:bodyPr>
            <a:normAutofit fontScale="90000"/>
          </a:bodyPr>
          <a:lstStyle/>
          <a:p>
            <a:pPr marL="320040" indent="-320040" algn="l" fontAlgn="auto">
              <a:spcAft>
                <a:spcPts val="0"/>
              </a:spcAft>
              <a:buClr>
                <a:schemeClr val="accent6">
                  <a:lumMod val="75000"/>
                </a:schemeClr>
              </a:buClr>
              <a:defRPr/>
            </a:pPr>
            <a:r>
              <a:rPr lang="ru-RU" sz="1400" dirty="0"/>
              <a:t>       </a:t>
            </a:r>
            <a:r>
              <a:rPr lang="ru-RU" sz="1400" dirty="0" smtClean="0"/>
              <a:t> Доходы </a:t>
            </a:r>
            <a:r>
              <a:rPr lang="ru-RU" sz="1400" dirty="0"/>
              <a:t>(</a:t>
            </a:r>
            <a:r>
              <a:rPr lang="ru-RU" sz="1400" dirty="0" err="1"/>
              <a:t>т.р</a:t>
            </a:r>
            <a:r>
              <a:rPr lang="ru-RU" sz="1400" dirty="0"/>
              <a:t>.)     </a:t>
            </a:r>
            <a:r>
              <a:rPr lang="ru-RU" sz="1400" dirty="0" smtClean="0"/>
              <a:t>5 063 208,0     2 446 267,0       2 337 568,0    </a:t>
            </a:r>
            <a:r>
              <a:rPr lang="ru-RU" sz="1400" dirty="0"/>
              <a:t/>
            </a:r>
            <a:br>
              <a:rPr lang="ru-RU" sz="1400" dirty="0"/>
            </a:br>
            <a:r>
              <a:rPr lang="ru-RU" sz="1400" dirty="0"/>
              <a:t>Расходы (</a:t>
            </a:r>
            <a:r>
              <a:rPr lang="ru-RU" sz="1400" dirty="0" err="1"/>
              <a:t>т.р</a:t>
            </a:r>
            <a:r>
              <a:rPr lang="ru-RU" sz="1400" dirty="0"/>
              <a:t>.)   </a:t>
            </a:r>
            <a:r>
              <a:rPr lang="ru-RU" sz="1400" dirty="0" smtClean="0"/>
              <a:t>5 115 117,0      2 468 286,0      2 360 996,0</a:t>
            </a:r>
            <a:r>
              <a:rPr lang="ru-RU" sz="1400" dirty="0"/>
              <a:t/>
            </a:r>
            <a:br>
              <a:rPr lang="ru-RU" sz="1400" dirty="0"/>
            </a:br>
            <a:r>
              <a:rPr lang="ru-RU" sz="1400" dirty="0"/>
              <a:t>Дефицит (</a:t>
            </a:r>
            <a:r>
              <a:rPr lang="ru-RU" sz="1400" dirty="0" err="1"/>
              <a:t>т.р</a:t>
            </a:r>
            <a:r>
              <a:rPr lang="ru-RU" sz="1400" dirty="0"/>
              <a:t>.)       </a:t>
            </a:r>
            <a:r>
              <a:rPr lang="ru-RU" sz="1400" dirty="0" smtClean="0"/>
              <a:t>  51 909,0           22 019,0            23 </a:t>
            </a:r>
            <a:r>
              <a:rPr lang="ru-RU" sz="1400" dirty="0" smtClean="0"/>
              <a:t>428,0</a:t>
            </a:r>
            <a:br>
              <a:rPr lang="ru-RU" sz="1400" dirty="0" smtClean="0"/>
            </a:br>
            <a:r>
              <a:rPr lang="ru-RU" sz="1400" dirty="0" smtClean="0"/>
              <a:t>МЕЖБЮДЖ.        3 218 946,0      1 363 521,0       1 198 463,0</a:t>
            </a:r>
            <a:br>
              <a:rPr lang="ru-RU" sz="1400" dirty="0" smtClean="0"/>
            </a:br>
            <a:r>
              <a:rPr lang="ru-RU" sz="1400" dirty="0" smtClean="0"/>
              <a:t>ТРАНСФ. (Т.Р.) </a:t>
            </a:r>
            <a:r>
              <a:rPr lang="ru-RU" sz="1400" dirty="0"/>
              <a:t/>
            </a:r>
            <a:br>
              <a:rPr lang="ru-RU" sz="1400" dirty="0"/>
            </a:br>
            <a:endParaRPr lang="ru-RU" sz="1400" dirty="0"/>
          </a:p>
        </p:txBody>
      </p:sp>
      <p:sp>
        <p:nvSpPr>
          <p:cNvPr id="17410" name="Объект 2"/>
          <p:cNvSpPr>
            <a:spLocks noGrp="1"/>
          </p:cNvSpPr>
          <p:nvPr>
            <p:ph idx="1"/>
          </p:nvPr>
        </p:nvSpPr>
        <p:spPr>
          <a:xfrm>
            <a:off x="539750" y="260649"/>
            <a:ext cx="8353425" cy="3312368"/>
          </a:xfrm>
        </p:spPr>
        <p:txBody>
          <a:bodyPr/>
          <a:lstStyle/>
          <a:p>
            <a:r>
              <a:rPr lang="ru-RU" sz="1600" b="1" dirty="0"/>
              <a:t>Основные параметры  бюджета муниципального образования «</a:t>
            </a:r>
            <a:r>
              <a:rPr lang="ru-RU" sz="1600" b="1" dirty="0" err="1"/>
              <a:t>Тахтамукайский</a:t>
            </a:r>
            <a:r>
              <a:rPr lang="ru-RU" sz="1600" b="1" dirty="0"/>
              <a:t> район»</a:t>
            </a:r>
          </a:p>
        </p:txBody>
      </p:sp>
      <p:graphicFrame>
        <p:nvGraphicFramePr>
          <p:cNvPr id="3" name="Диаграмма 3"/>
          <p:cNvGraphicFramePr>
            <a:graphicFrameLocks/>
          </p:cNvGraphicFramePr>
          <p:nvPr>
            <p:extLst>
              <p:ext uri="{D42A27DB-BD31-4B8C-83A1-F6EECF244321}">
                <p14:modId xmlns:p14="http://schemas.microsoft.com/office/powerpoint/2010/main" val="73071241"/>
              </p:ext>
            </p:extLst>
          </p:nvPr>
        </p:nvGraphicFramePr>
        <p:xfrm>
          <a:off x="971600" y="980728"/>
          <a:ext cx="7345363"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b="1" dirty="0"/>
              <a:t>ГЛОССАРИЙ</a:t>
            </a:r>
          </a:p>
        </p:txBody>
      </p:sp>
      <p:sp>
        <p:nvSpPr>
          <p:cNvPr id="3" name="Объект 2"/>
          <p:cNvSpPr>
            <a:spLocks noGrp="1"/>
          </p:cNvSpPr>
          <p:nvPr>
            <p:ph idx="1"/>
          </p:nvPr>
        </p:nvSpPr>
        <p:spPr>
          <a:xfrm>
            <a:off x="179512" y="836712"/>
            <a:ext cx="8568952" cy="5709248"/>
          </a:xfrm>
        </p:spPr>
        <p:txBody>
          <a:bodyPr>
            <a:noAutofit/>
          </a:bodyPr>
          <a:lstStyle/>
          <a:p>
            <a:pPr marL="0" indent="0">
              <a:buNone/>
            </a:pPr>
            <a:r>
              <a:rPr lang="ru-RU" sz="1200" dirty="0"/>
              <a:t>ИСТОЧНИКИ ФИНАНСИРОВАНИЯ ДЕФИЦИТА БЮДЖЕТА</a:t>
            </a:r>
          </a:p>
          <a:p>
            <a:pPr marL="0" indent="0">
              <a:buNone/>
            </a:pPr>
            <a:r>
              <a:rPr lang="ru-RU" sz="1200" dirty="0"/>
              <a:t>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p>
          <a:p>
            <a:pPr marL="0" indent="0">
              <a:buNone/>
            </a:pPr>
            <a:endParaRPr lang="ru-RU" sz="1200" dirty="0"/>
          </a:p>
          <a:p>
            <a:pPr marL="0" indent="0">
              <a:buNone/>
            </a:pPr>
            <a:r>
              <a:rPr lang="ru-RU" sz="1200" dirty="0"/>
              <a:t>КАЗЕННОЕ УЧРЕЖДЕНИЕ</a:t>
            </a:r>
          </a:p>
          <a:p>
            <a:pPr marL="0" indent="0">
              <a:buNone/>
            </a:pPr>
            <a:r>
              <a:rPr lang="ru-RU" sz="1200" dirty="0"/>
              <a:t>государственное (муниципальное) учреждение, финансовое обеспечение деятельности которого осуществляется за счет средств соответствующего бюджета на основании бюджетной сметы.</a:t>
            </a:r>
          </a:p>
          <a:p>
            <a:pPr marL="0" indent="0">
              <a:buNone/>
            </a:pPr>
            <a:endParaRPr lang="ru-RU" sz="1200" dirty="0"/>
          </a:p>
          <a:p>
            <a:pPr marL="0" indent="0">
              <a:buNone/>
            </a:pPr>
            <a:r>
              <a:rPr lang="ru-RU" sz="1200" dirty="0"/>
              <a:t>ЛИМИТЫ БЮДЖЕТНЫХ ОБЯЗАТЕЛЬСТВ</a:t>
            </a:r>
          </a:p>
          <a:p>
            <a:pPr marL="0" indent="0">
              <a:buNone/>
            </a:pPr>
            <a:r>
              <a:rPr lang="ru-RU" sz="1200" dirty="0"/>
              <a:t>объем прав (в денежном выражении) по принятию и исполнению казенным учреждением бюджетных обязательств в текущем финансовом году и плановом периоде.</a:t>
            </a:r>
          </a:p>
          <a:p>
            <a:pPr marL="0" indent="0">
              <a:buNone/>
            </a:pPr>
            <a:endParaRPr lang="ru-RU" sz="1200" dirty="0"/>
          </a:p>
          <a:p>
            <a:pPr marL="0" indent="0">
              <a:buNone/>
            </a:pPr>
            <a:r>
              <a:rPr lang="ru-RU" sz="1200" dirty="0"/>
              <a:t>МЕЖБЮДЖЕТНЫЕ ОТНОШЕНИЯ</a:t>
            </a:r>
          </a:p>
          <a:p>
            <a:pPr marL="0" indent="0">
              <a:buNone/>
            </a:pPr>
            <a:r>
              <a:rPr lang="ru-RU" sz="1200" dirty="0"/>
              <a:t>взаимоотношения между публично-правовыми образованиями по вопросам осуществления бюджетного процесса.</a:t>
            </a:r>
          </a:p>
          <a:p>
            <a:pPr marL="0" indent="0">
              <a:buNone/>
            </a:pPr>
            <a:endParaRPr lang="ru-RU" sz="1200" dirty="0"/>
          </a:p>
          <a:p>
            <a:pPr marL="0" indent="0">
              <a:buNone/>
            </a:pPr>
            <a:r>
              <a:rPr lang="ru-RU" sz="1200" dirty="0"/>
              <a:t>МЕЖБЮДЖЕТНЫЕ ТРАНСФЕРТЫ</a:t>
            </a:r>
          </a:p>
          <a:p>
            <a:pPr marL="0" indent="0">
              <a:buNone/>
            </a:pPr>
            <a:r>
              <a:rPr lang="ru-RU" sz="1200" dirty="0"/>
              <a:t>средства, предоставляемые одним бюджетом бюджетной системы Российской Федерации другому бюджету.</a:t>
            </a:r>
          </a:p>
          <a:p>
            <a:pPr marL="0" indent="0">
              <a:buNone/>
            </a:pPr>
            <a:endParaRPr lang="ru-RU" sz="1200" dirty="0"/>
          </a:p>
          <a:p>
            <a:pPr marL="0" indent="0">
              <a:buNone/>
            </a:pPr>
            <a:r>
              <a:rPr lang="ru-RU" sz="1200" dirty="0"/>
              <a:t>НЕПРОГРАММНЫЕ РАСХОДЫ</a:t>
            </a:r>
          </a:p>
          <a:p>
            <a:pPr marL="0" indent="0">
              <a:buNone/>
            </a:pPr>
            <a:r>
              <a:rPr lang="ru-RU" sz="1200" dirty="0"/>
              <a:t>расходные обязательства, не включенные в государственные программы.</a:t>
            </a:r>
          </a:p>
          <a:p>
            <a:pPr marL="0" indent="0">
              <a:buNone/>
            </a:pPr>
            <a:endParaRPr lang="ru-RU" sz="1200" dirty="0"/>
          </a:p>
          <a:p>
            <a:pPr marL="0" indent="0">
              <a:buNone/>
            </a:pPr>
            <a:r>
              <a:rPr lang="ru-RU" sz="1200" dirty="0"/>
              <a:t>ОБОСНОВАНИЕ БЮДЖЕТНЫХ АССИГНОВАНИЙ</a:t>
            </a:r>
          </a:p>
          <a:p>
            <a:pPr marL="0" indent="0">
              <a:buNone/>
            </a:pPr>
            <a:r>
              <a:rPr lang="ru-RU" sz="1200" dirty="0"/>
              <a:t>документ, содержащий информацию о бюджетных средствах в очередном финансовом году (очередном финансовом году и плановом периоде).</a:t>
            </a:r>
          </a:p>
          <a:p>
            <a:pPr marL="0" indent="0">
              <a:buNone/>
            </a:pPr>
            <a:endParaRPr lang="ru-RU" sz="1200" dirty="0"/>
          </a:p>
        </p:txBody>
      </p:sp>
    </p:spTree>
    <p:extLst>
      <p:ext uri="{BB962C8B-B14F-4D97-AF65-F5344CB8AC3E}">
        <p14:creationId xmlns:p14="http://schemas.microsoft.com/office/powerpoint/2010/main" val="10220987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a:bodyPr>
          <a:lstStyle/>
          <a:p>
            <a:pPr algn="ctr"/>
            <a:r>
              <a:rPr lang="ru-RU" sz="2800" dirty="0"/>
              <a:t>ГЛОССАРИЙ</a:t>
            </a:r>
          </a:p>
        </p:txBody>
      </p:sp>
      <p:sp>
        <p:nvSpPr>
          <p:cNvPr id="3" name="Объект 2"/>
          <p:cNvSpPr>
            <a:spLocks noGrp="1"/>
          </p:cNvSpPr>
          <p:nvPr>
            <p:ph idx="1"/>
          </p:nvPr>
        </p:nvSpPr>
        <p:spPr>
          <a:xfrm>
            <a:off x="457200" y="980728"/>
            <a:ext cx="8219256" cy="5493224"/>
          </a:xfrm>
        </p:spPr>
        <p:txBody>
          <a:bodyPr>
            <a:noAutofit/>
          </a:bodyPr>
          <a:lstStyle/>
          <a:p>
            <a:pPr marL="0" indent="0">
              <a:buNone/>
            </a:pPr>
            <a:r>
              <a:rPr lang="ru-RU" sz="1200" dirty="0"/>
              <a:t>ОТЧЕТНЫЙ ФИНАНСОВЫЙ ГОД</a:t>
            </a:r>
          </a:p>
          <a:p>
            <a:pPr marL="0" indent="0">
              <a:buNone/>
            </a:pPr>
            <a:r>
              <a:rPr lang="ru-RU" sz="1200" dirty="0"/>
              <a:t>год, предшествующий текущему финансовому году.</a:t>
            </a:r>
          </a:p>
          <a:p>
            <a:pPr marL="0" indent="0">
              <a:buNone/>
            </a:pPr>
            <a:endParaRPr lang="ru-RU" sz="1200" dirty="0"/>
          </a:p>
          <a:p>
            <a:pPr marL="0" indent="0">
              <a:buNone/>
            </a:pPr>
            <a:r>
              <a:rPr lang="ru-RU" sz="1200" dirty="0"/>
              <a:t>ОЧЕРЕДНОЙ ФИНАНСОВЫЙ ГОД</a:t>
            </a:r>
          </a:p>
          <a:p>
            <a:pPr marL="0" indent="0">
              <a:buNone/>
            </a:pPr>
            <a:r>
              <a:rPr lang="ru-RU" sz="1200" dirty="0"/>
              <a:t>год, следующий за текущим финансовым годом.</a:t>
            </a:r>
          </a:p>
          <a:p>
            <a:pPr marL="0" indent="0">
              <a:buNone/>
            </a:pPr>
            <a:endParaRPr lang="ru-RU" sz="1200" dirty="0"/>
          </a:p>
          <a:p>
            <a:pPr marL="0" indent="0">
              <a:buNone/>
            </a:pPr>
            <a:r>
              <a:rPr lang="ru-RU" sz="1200" dirty="0"/>
              <a:t>ПЛАНОВЫЙ ПЕРИОД</a:t>
            </a:r>
          </a:p>
          <a:p>
            <a:pPr marL="0" indent="0">
              <a:buNone/>
            </a:pPr>
            <a:r>
              <a:rPr lang="ru-RU" sz="1200" dirty="0"/>
              <a:t>два финансовых года, следующие за очередным финансовым годом.</a:t>
            </a:r>
          </a:p>
          <a:p>
            <a:pPr marL="0" indent="0">
              <a:buNone/>
            </a:pPr>
            <a:endParaRPr lang="ru-RU" sz="1200" dirty="0"/>
          </a:p>
          <a:p>
            <a:pPr marL="0" indent="0">
              <a:buNone/>
            </a:pPr>
            <a:r>
              <a:rPr lang="ru-RU" sz="1200" dirty="0"/>
              <a:t>ПОЛУЧАТЕЛЬ БЮДЖЕТНЫХ СРЕДСТВ (ПБС)</a:t>
            </a:r>
          </a:p>
          <a:p>
            <a:pPr marL="0" indent="0">
              <a:buNone/>
            </a:pPr>
            <a:r>
              <a:rPr lang="ru-RU" sz="1200" dirty="0"/>
              <a:t>орган государственной власти (местного самоуправления), орган управления государственным внебюджетным фондом, или находящееся в ведении ГРБС казенное учреждение, имеющий(ее) право на исполнение своих функций за счет средств соответствующего бюджета.</a:t>
            </a:r>
          </a:p>
          <a:p>
            <a:pPr marL="0" indent="0">
              <a:buNone/>
            </a:pPr>
            <a:endParaRPr lang="ru-RU" sz="1200" dirty="0"/>
          </a:p>
          <a:p>
            <a:pPr marL="0" indent="0">
              <a:buNone/>
            </a:pPr>
            <a:r>
              <a:rPr lang="ru-RU" sz="1200" dirty="0"/>
              <a:t>ПРОФИЦИТ БЮДЖЕТА</a:t>
            </a:r>
          </a:p>
          <a:p>
            <a:pPr marL="0" indent="0">
              <a:buNone/>
            </a:pPr>
            <a:r>
              <a:rPr lang="ru-RU" sz="1200" dirty="0"/>
              <a:t>превышение доходов бюджета над его расходами.</a:t>
            </a:r>
          </a:p>
          <a:p>
            <a:pPr marL="0" indent="0">
              <a:buNone/>
            </a:pPr>
            <a:endParaRPr lang="ru-RU" sz="1200" dirty="0"/>
          </a:p>
          <a:p>
            <a:pPr marL="0" indent="0">
              <a:buNone/>
            </a:pPr>
            <a:r>
              <a:rPr lang="ru-RU" sz="1200" dirty="0"/>
              <a:t>ПУБЛИЧНО-ПРАВОВОЕ ОБРАЗОВАНИЕ</a:t>
            </a:r>
          </a:p>
          <a:p>
            <a:pPr marL="0" indent="0">
              <a:buNone/>
            </a:pPr>
            <a:r>
              <a:rPr lang="ru-RU" sz="1200" dirty="0"/>
              <a:t>- Российская Федерация (федеральное государство) в целом;</a:t>
            </a:r>
          </a:p>
          <a:p>
            <a:pPr marL="0" indent="0">
              <a:buNone/>
            </a:pPr>
            <a:r>
              <a:rPr lang="ru-RU" sz="1200" dirty="0"/>
              <a:t>- Субъекты Российской Федерации - республики, края, области, города федерального подчинения, автономные области, автономные округа;</a:t>
            </a:r>
          </a:p>
          <a:p>
            <a:pPr marL="0" indent="0">
              <a:buNone/>
            </a:pPr>
            <a:r>
              <a:rPr lang="ru-RU" sz="1200" dirty="0"/>
              <a:t>- Муниципальные образования. </a:t>
            </a:r>
          </a:p>
          <a:p>
            <a:pPr marL="0" indent="0">
              <a:buNone/>
            </a:pPr>
            <a:endParaRPr lang="ru-RU" sz="1200" dirty="0"/>
          </a:p>
        </p:txBody>
      </p:sp>
    </p:spTree>
    <p:extLst>
      <p:ext uri="{BB962C8B-B14F-4D97-AF65-F5344CB8AC3E}">
        <p14:creationId xmlns:p14="http://schemas.microsoft.com/office/powerpoint/2010/main" val="9226642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395536" y="908720"/>
            <a:ext cx="8291264" cy="5637240"/>
          </a:xfrm>
        </p:spPr>
        <p:txBody>
          <a:bodyPr>
            <a:normAutofit fontScale="40000" lnSpcReduction="20000"/>
          </a:bodyPr>
          <a:lstStyle/>
          <a:p>
            <a:pPr marL="0" indent="0">
              <a:buNone/>
            </a:pPr>
            <a:r>
              <a:rPr lang="ru-RU" sz="3000" dirty="0"/>
              <a:t>ПУБЛИЧНОЕ ОБЯЗАТЕЛЬСТВО</a:t>
            </a:r>
          </a:p>
          <a:p>
            <a:pPr marL="0" indent="0">
              <a:buNone/>
            </a:pPr>
            <a:r>
              <a:rPr lang="ru-RU" sz="3000" dirty="0"/>
              <a:t>обязательства публично-правового образования, вытекающие из нормативных актов (законов, постановлений, распоряжений и др.), перед населением, организациями, другими публично-правовыми образованиями.</a:t>
            </a:r>
          </a:p>
          <a:p>
            <a:pPr marL="0" indent="0">
              <a:buNone/>
            </a:pPr>
            <a:endParaRPr lang="ru-RU" sz="3000" dirty="0"/>
          </a:p>
          <a:p>
            <a:pPr marL="0" indent="0">
              <a:buNone/>
            </a:pPr>
            <a:r>
              <a:rPr lang="ru-RU" sz="3000" dirty="0"/>
              <a:t>РАСПОРЯДИТЕЛЬ БЮДЖЕТНЫХ СРЕДСТВ (РБС)</a:t>
            </a:r>
          </a:p>
          <a:p>
            <a:pPr marL="0" indent="0">
              <a:buNone/>
            </a:pPr>
            <a:r>
              <a:rPr lang="ru-RU" sz="3000" dirty="0"/>
              <a:t>орган государственной власти (местного самоуправления), орган управления государственным внебюджетным фондом, или казенное учреждение, наделенный(</a:t>
            </a:r>
            <a:r>
              <a:rPr lang="ru-RU" sz="3000" dirty="0" err="1"/>
              <a:t>ое</a:t>
            </a:r>
            <a:r>
              <a:rPr lang="ru-RU" sz="3000" dirty="0"/>
              <a:t>) правом распределять полученные средства бюджета между подведомственными распорядителями и получателями бюджетных средств.</a:t>
            </a:r>
          </a:p>
          <a:p>
            <a:pPr marL="0" indent="0">
              <a:buNone/>
            </a:pPr>
            <a:endParaRPr lang="ru-RU" sz="3000" dirty="0"/>
          </a:p>
          <a:p>
            <a:pPr marL="0" indent="0">
              <a:buNone/>
            </a:pPr>
            <a:r>
              <a:rPr lang="ru-RU" sz="3000" dirty="0"/>
              <a:t>РАСХОДНОЕ ОБЯЗАТЕЛЬСТВО</a:t>
            </a:r>
          </a:p>
          <a:p>
            <a:pPr marL="0" indent="0">
              <a:buNone/>
            </a:pPr>
            <a:r>
              <a:rPr lang="ru-RU" sz="3000" dirty="0"/>
              <a:t>обязанность публично-правового образования предоставить физическому или юридическому лицу, иному уровню бюджета, международной организации средства из соответствующего бюджета.</a:t>
            </a:r>
          </a:p>
          <a:p>
            <a:pPr marL="0" indent="0">
              <a:buNone/>
            </a:pPr>
            <a:endParaRPr lang="ru-RU" sz="3000" dirty="0"/>
          </a:p>
          <a:p>
            <a:pPr marL="0" indent="0">
              <a:buNone/>
            </a:pPr>
            <a:r>
              <a:rPr lang="ru-RU" sz="3000" dirty="0"/>
              <a:t>РАСХОДЫ БЮДЖЕТА</a:t>
            </a:r>
          </a:p>
          <a:p>
            <a:pPr marL="0" indent="0">
              <a:buNone/>
            </a:pPr>
            <a:r>
              <a:rPr lang="ru-RU" sz="3000" dirty="0"/>
              <a:t>выплачиваемые из бюджета денежные средства.</a:t>
            </a:r>
          </a:p>
          <a:p>
            <a:pPr marL="0" indent="0">
              <a:buNone/>
            </a:pPr>
            <a:endParaRPr lang="ru-RU" sz="3000" dirty="0"/>
          </a:p>
          <a:p>
            <a:pPr marL="0" indent="0">
              <a:buNone/>
            </a:pPr>
            <a:r>
              <a:rPr lang="ru-RU" sz="3000" dirty="0"/>
              <a:t>РЕАЛЬНЫЙ ДЕФИЦИТ</a:t>
            </a:r>
          </a:p>
          <a:p>
            <a:pPr marL="0" indent="0">
              <a:buNone/>
            </a:pPr>
            <a:r>
              <a:rPr lang="ru-RU" sz="3000" dirty="0"/>
              <a:t>объем дефицита бюджета без учета поступления средств от продажи акций и иных форм участия в капитале, а также остатков бюджетных средств, являющихся собственными источниками финансирования дефицита</a:t>
            </a:r>
          </a:p>
          <a:p>
            <a:pPr marL="0" indent="0">
              <a:buNone/>
            </a:pPr>
            <a:endParaRPr lang="ru-RU" sz="3000" dirty="0"/>
          </a:p>
          <a:p>
            <a:pPr marL="0" indent="0">
              <a:buNone/>
            </a:pPr>
            <a:r>
              <a:rPr lang="ru-RU" sz="3000" dirty="0"/>
              <a:t>СВОДНАЯ БЮДЖЕТНАЯ РОСПИСЬ</a:t>
            </a:r>
          </a:p>
          <a:p>
            <a:pPr marL="0" indent="0">
              <a:buNone/>
            </a:pPr>
            <a:r>
              <a:rPr lang="ru-RU" sz="3000" dirty="0"/>
              <a:t>документ, который составляется и ведется финансовым органом (органом управления государственным внебюджетным фондом) в целях организации исполнения бюджета по расходам бюджета и источникам финансирования дефицита бюджета.</a:t>
            </a:r>
          </a:p>
          <a:p>
            <a:pPr marL="0" indent="0">
              <a:buNone/>
            </a:pPr>
            <a:endParaRPr lang="ru-RU" sz="3700" dirty="0"/>
          </a:p>
          <a:p>
            <a:pPr marL="0" indent="0">
              <a:buNone/>
            </a:pPr>
            <a:r>
              <a:rPr lang="ru-RU" sz="3700" dirty="0"/>
              <a:t>СУБВЕНЦИЯ (от лат. </a:t>
            </a:r>
            <a:r>
              <a:rPr lang="ru-RU" sz="3700" dirty="0" err="1"/>
              <a:t>subvenire</a:t>
            </a:r>
            <a:r>
              <a:rPr lang="ru-RU" sz="3700" dirty="0"/>
              <a:t> — приходить на помощь) </a:t>
            </a:r>
          </a:p>
          <a:p>
            <a:pPr marL="0" indent="0">
              <a:buNone/>
            </a:pPr>
            <a:r>
              <a:rPr lang="ru-RU" sz="3700" dirty="0"/>
              <a:t>вид денежного пособия местным органам власти со стороны государства, выделяемого на определенный срок на конкретные цели; в отличие от дотации подлежит возврату в случае нецелевого использования или использования не в установленные ранее сроки.</a:t>
            </a:r>
          </a:p>
          <a:p>
            <a:pPr marL="0" indent="0">
              <a:buNone/>
            </a:pPr>
            <a:endParaRPr lang="ru-RU" sz="3700" dirty="0"/>
          </a:p>
        </p:txBody>
      </p:sp>
    </p:spTree>
    <p:extLst>
      <p:ext uri="{BB962C8B-B14F-4D97-AF65-F5344CB8AC3E}">
        <p14:creationId xmlns:p14="http://schemas.microsoft.com/office/powerpoint/2010/main" val="16710765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idx="1"/>
          </p:nvPr>
        </p:nvSpPr>
        <p:spPr>
          <a:xfrm>
            <a:off x="457200" y="908720"/>
            <a:ext cx="8147248" cy="5565232"/>
          </a:xfrm>
        </p:spPr>
        <p:txBody>
          <a:bodyPr>
            <a:normAutofit fontScale="40000" lnSpcReduction="20000"/>
          </a:bodyPr>
          <a:lstStyle/>
          <a:p>
            <a:pPr marL="0" indent="0">
              <a:buNone/>
            </a:pPr>
            <a:r>
              <a:rPr lang="ru-RU" dirty="0"/>
              <a:t>СУБСИДИЯ (от лат. </a:t>
            </a:r>
            <a:r>
              <a:rPr lang="ru-RU" dirty="0" err="1"/>
              <a:t>subsidium</a:t>
            </a:r>
            <a:r>
              <a:rPr lang="ru-RU" dirty="0"/>
              <a:t> — помощь, поддержка)</a:t>
            </a:r>
          </a:p>
          <a:p>
            <a:pPr marL="0" indent="0">
              <a:buNone/>
            </a:pPr>
            <a:r>
              <a:rPr lang="ru-RU" dirty="0"/>
              <a:t>выплаты потребителям, предоставляемые за счёт государственного или местного бюджета, а также специальных фондов юридическим и физическим лицам, местным органам власти. Различают два вида субсидий:</a:t>
            </a:r>
          </a:p>
          <a:p>
            <a:pPr marL="0" indent="0">
              <a:buNone/>
            </a:pPr>
            <a:r>
              <a:rPr lang="ru-RU" dirty="0"/>
              <a:t>- субсидия — межбюджетный трансферт, предоставляемый в целях </a:t>
            </a:r>
            <a:r>
              <a:rPr lang="ru-RU" dirty="0" err="1"/>
              <a:t>софинансирования</a:t>
            </a:r>
            <a:r>
              <a:rPr lang="ru-RU" dirty="0"/>
              <a:t> расходных обязательств нижестоящего бюджета </a:t>
            </a:r>
          </a:p>
          <a:p>
            <a:pPr marL="0" indent="0">
              <a:buNone/>
            </a:pPr>
            <a:r>
              <a:rPr lang="ru-RU" dirty="0"/>
              <a:t>- субсидия — денежные средства, предоставляемые из бюджетов и внебюджетных фондов юридическим лицам (не являющимся бюджетными учреждениями) и физическим лицам.</a:t>
            </a:r>
          </a:p>
          <a:p>
            <a:pPr marL="0" indent="0">
              <a:buNone/>
            </a:pPr>
            <a:endParaRPr lang="ru-RU" dirty="0"/>
          </a:p>
          <a:p>
            <a:pPr marL="0" indent="0">
              <a:buNone/>
            </a:pPr>
            <a:r>
              <a:rPr lang="ru-RU" dirty="0"/>
              <a:t>ТЕКУЩИЙ ФИНАНСОВЫЙ ГОД</a:t>
            </a:r>
          </a:p>
          <a:p>
            <a:pPr marL="0" indent="0">
              <a:buNone/>
            </a:pPr>
            <a:r>
              <a:rPr lang="ru-RU" dirty="0"/>
              <a:t>год, в котором осуществляется исполнение бюджета, составление и рассмотрение проекта бюджета на очередной финансовый год и плановый период.</a:t>
            </a:r>
          </a:p>
          <a:p>
            <a:pPr marL="0" indent="0">
              <a:buNone/>
            </a:pPr>
            <a:endParaRPr lang="ru-RU" dirty="0"/>
          </a:p>
          <a:p>
            <a:pPr marL="0" indent="0">
              <a:buNone/>
            </a:pPr>
            <a:r>
              <a:rPr lang="ru-RU" dirty="0"/>
              <a:t>УЧАСТНИКИ БЮДЖЕТНОГО ПРОЦЕССА</a:t>
            </a:r>
          </a:p>
          <a:p>
            <a:pPr marL="0" indent="0">
              <a:buNone/>
            </a:pPr>
            <a:r>
              <a:rPr lang="ru-RU" dirty="0"/>
              <a:t>субъекты,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dirty="0"/>
          </a:p>
          <a:p>
            <a:pPr marL="0" indent="0">
              <a:buNone/>
            </a:pPr>
            <a:r>
              <a:rPr lang="ru-RU" dirty="0"/>
              <a:t>ФИНАНСОВЫЙ ОРГАН</a:t>
            </a:r>
          </a:p>
          <a:p>
            <a:pPr marL="0" indent="0">
              <a:buNone/>
            </a:pPr>
            <a:r>
              <a:rPr lang="ru-RU" dirty="0"/>
              <a:t>- федеральный уровень – Министерство финансов Российской Федерации.</a:t>
            </a:r>
          </a:p>
          <a:p>
            <a:pPr marL="0" indent="0">
              <a:buNone/>
            </a:pPr>
            <a:r>
              <a:rPr lang="ru-RU" dirty="0"/>
              <a:t>- уровень субъекта Российской Федерации –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(министерства финансов, департаменты финансов, управления финансов и др.).</a:t>
            </a:r>
          </a:p>
          <a:p>
            <a:pPr marL="0" indent="0">
              <a:buNone/>
            </a:pPr>
            <a:r>
              <a:rPr lang="ru-RU" dirty="0"/>
              <a:t>- местный уровень – органы (должностные лица) местных администраций, осуществляющие составление и организацию исполнения местных бюджетов (департаменты финансов, управления финансов, финансовые отделы и др.). </a:t>
            </a:r>
          </a:p>
          <a:p>
            <a:endParaRPr lang="ru-RU" sz="3700" dirty="0"/>
          </a:p>
        </p:txBody>
      </p:sp>
    </p:spTree>
    <p:extLst>
      <p:ext uri="{BB962C8B-B14F-4D97-AF65-F5344CB8AC3E}">
        <p14:creationId xmlns:p14="http://schemas.microsoft.com/office/powerpoint/2010/main" val="14983993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2901" y="2707332"/>
            <a:ext cx="6512512" cy="3096345"/>
          </a:xfrm>
        </p:spPr>
        <p:txBody>
          <a:bodyPr>
            <a:normAutofit/>
          </a:bodyPr>
          <a:lstStyle/>
          <a:p>
            <a:pPr marL="320040" indent="-320040" algn="l" fontAlgn="auto">
              <a:spcAft>
                <a:spcPts val="0"/>
              </a:spcAft>
              <a:buClr>
                <a:schemeClr val="accent6">
                  <a:lumMod val="75000"/>
                </a:schemeClr>
              </a:buClr>
              <a:defRPr/>
            </a:pPr>
            <a:r>
              <a:rPr lang="ru-RU" sz="2400" b="0" dirty="0"/>
              <a:t>Брошюра подготовлена:</a:t>
            </a:r>
            <a:br>
              <a:rPr lang="ru-RU" sz="2400" b="0" dirty="0"/>
            </a:br>
            <a:r>
              <a:rPr lang="ru-RU" sz="2400" b="0" dirty="0"/>
              <a:t>У</a:t>
            </a:r>
            <a:r>
              <a:rPr lang="ru-RU" sz="2400" dirty="0"/>
              <a:t>правление финансов</a:t>
            </a:r>
            <a:br>
              <a:rPr lang="ru-RU" sz="2400" dirty="0"/>
            </a:br>
            <a:r>
              <a:rPr lang="ru-RU" sz="2400" dirty="0"/>
              <a:t>Администрации муниципального</a:t>
            </a:r>
            <a:br>
              <a:rPr lang="ru-RU" sz="2400" dirty="0"/>
            </a:br>
            <a:r>
              <a:rPr lang="ru-RU" sz="2400" dirty="0"/>
              <a:t>образования «</a:t>
            </a:r>
            <a:r>
              <a:rPr lang="ru-RU" sz="2400" dirty="0" err="1"/>
              <a:t>Тахтамукайский</a:t>
            </a:r>
            <a:r>
              <a:rPr lang="ru-RU" sz="2400" dirty="0"/>
              <a:t> район»</a:t>
            </a:r>
            <a:br>
              <a:rPr lang="ru-RU" sz="2400" dirty="0"/>
            </a:br>
            <a:r>
              <a:rPr lang="ru-RU" sz="2400" b="0" dirty="0"/>
              <a:t>Контактные данные:</a:t>
            </a:r>
            <a:br>
              <a:rPr lang="ru-RU" sz="2400" b="0" dirty="0"/>
            </a:br>
            <a:r>
              <a:rPr lang="ru-RU" sz="2400" b="0" dirty="0"/>
              <a:t>адрес: </a:t>
            </a:r>
            <a:r>
              <a:rPr lang="ru-RU" sz="2400" dirty="0" err="1"/>
              <a:t>а.Тахтамукай</a:t>
            </a:r>
            <a:r>
              <a:rPr lang="ru-RU" sz="2400" dirty="0"/>
              <a:t>, </a:t>
            </a:r>
            <a:r>
              <a:rPr lang="ru-RU" sz="2400" dirty="0" err="1"/>
              <a:t>ул.Ленина</a:t>
            </a:r>
            <a:r>
              <a:rPr lang="ru-RU" sz="2400" dirty="0"/>
              <a:t>, 60</a:t>
            </a:r>
            <a:br>
              <a:rPr lang="ru-RU" sz="2400" dirty="0"/>
            </a:br>
            <a:r>
              <a:rPr lang="ru-RU" sz="2400" b="0" dirty="0"/>
              <a:t>тел. (факс) </a:t>
            </a:r>
            <a:r>
              <a:rPr lang="ru-RU" sz="2400" dirty="0"/>
              <a:t>96-3-18</a:t>
            </a:r>
            <a:br>
              <a:rPr lang="ru-RU" sz="2400" dirty="0"/>
            </a:br>
            <a:r>
              <a:rPr lang="ru-RU" sz="2400" b="0" dirty="0" err="1"/>
              <a:t>Эл.адрес</a:t>
            </a:r>
            <a:r>
              <a:rPr lang="ru-RU" sz="2400" b="0" dirty="0"/>
              <a:t>: </a:t>
            </a:r>
            <a:r>
              <a:rPr lang="en-US" sz="2400" dirty="0"/>
              <a:t>finuprta@mail.ru</a:t>
            </a:r>
            <a:endParaRPr lang="ru-RU" sz="2400" b="0" dirty="0"/>
          </a:p>
        </p:txBody>
      </p:sp>
      <p:pic>
        <p:nvPicPr>
          <p:cNvPr id="29698" name="Рисунок 3" descr="Вырезка экрана"/>
          <p:cNvPicPr>
            <a:picLocks noChangeAspect="1"/>
          </p:cNvPicPr>
          <p:nvPr/>
        </p:nvPicPr>
        <p:blipFill>
          <a:blip r:embed="rId2"/>
          <a:srcRect/>
          <a:stretch>
            <a:fillRect/>
          </a:stretch>
        </p:blipFill>
        <p:spPr bwMode="auto">
          <a:xfrm>
            <a:off x="1908175" y="115888"/>
            <a:ext cx="4905375" cy="250666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6" y="332656"/>
            <a:ext cx="6512511" cy="1143000"/>
          </a:xfrm>
        </p:spPr>
        <p:txBody>
          <a:bodyPr/>
          <a:lstStyle/>
          <a:p>
            <a:pPr marL="320040" indent="-320040" algn="ctr" fontAlgn="auto">
              <a:spcAft>
                <a:spcPts val="0"/>
              </a:spcAft>
              <a:buClr>
                <a:schemeClr val="accent6">
                  <a:lumMod val="75000"/>
                </a:schemeClr>
              </a:buClr>
              <a:defRPr/>
            </a:pPr>
            <a:r>
              <a:rPr lang="ru-RU" sz="1600" dirty="0">
                <a:effectLst>
                  <a:outerShdw blurRad="38100" dist="38100" dir="2700000" algn="tl">
                    <a:srgbClr val="000000">
                      <a:alpha val="43137"/>
                    </a:srgbClr>
                  </a:outerShdw>
                  <a:reflection blurRad="6350" stA="55000" endA="300" endPos="45500" dir="5400000" sy="-100000" algn="bl" rotWithShape="0"/>
                </a:effectLst>
              </a:rPr>
              <a:t>Из каких поступлений формируется доходная часть бюджета муниципального образования «</a:t>
            </a:r>
            <a:r>
              <a:rPr lang="ru-RU" sz="1600" dirty="0" err="1">
                <a:effectLst>
                  <a:outerShdw blurRad="38100" dist="38100" dir="2700000" algn="tl">
                    <a:srgbClr val="000000">
                      <a:alpha val="43137"/>
                    </a:srgbClr>
                  </a:outerShdw>
                  <a:reflection blurRad="6350" stA="55000" endA="300" endPos="45500" dir="5400000" sy="-100000" algn="bl" rotWithShape="0"/>
                </a:effectLst>
              </a:rPr>
              <a:t>Тахтамукайский</a:t>
            </a:r>
            <a:r>
              <a:rPr lang="ru-RU" sz="1600" dirty="0">
                <a:effectLst>
                  <a:outerShdw blurRad="38100" dist="38100" dir="2700000" algn="tl">
                    <a:srgbClr val="000000">
                      <a:alpha val="43137"/>
                    </a:srgbClr>
                  </a:outerShdw>
                  <a:reflection blurRad="6350" stA="55000" endA="300" endPos="45500" dir="5400000" sy="-100000" algn="bl" rotWithShape="0"/>
                </a:effectLst>
              </a:rPr>
              <a:t> район»</a:t>
            </a:r>
          </a:p>
        </p:txBody>
      </p:sp>
      <p:graphicFrame>
        <p:nvGraphicFramePr>
          <p:cNvPr id="3" name="Схема 2"/>
          <p:cNvGraphicFramePr/>
          <p:nvPr>
            <p:extLst>
              <p:ext uri="{D42A27DB-BD31-4B8C-83A1-F6EECF244321}">
                <p14:modId xmlns:p14="http://schemas.microsoft.com/office/powerpoint/2010/main" val="1470948256"/>
              </p:ext>
            </p:extLst>
          </p:nvPr>
        </p:nvGraphicFramePr>
        <p:xfrm>
          <a:off x="467544" y="980728"/>
          <a:ext cx="8208912" cy="554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564281"/>
            <a:ext cx="1656184" cy="117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3098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9088</TotalTime>
  <Words>11583</Words>
  <Application>Microsoft Office PowerPoint</Application>
  <PresentationFormat>Экран (4:3)</PresentationFormat>
  <Paragraphs>2789</Paragraphs>
  <Slides>74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74</vt:i4>
      </vt:variant>
    </vt:vector>
  </HeadingPairs>
  <TitlesOfParts>
    <vt:vector size="75" baseType="lpstr">
      <vt:lpstr>Трек</vt:lpstr>
      <vt:lpstr>Бюджет для граждан</vt:lpstr>
      <vt:lpstr>СОДЕРЖАНИЕ:</vt:lpstr>
      <vt:lpstr>Презентация PowerPoint</vt:lpstr>
      <vt:lpstr>ОСНОВНЫЕ ПОКАЗАТЕЛИ ПО ВСЕМ ОТРАСЛЯМ ЭКОНОМИКИ НА 2023 ГОД И НА ПЕРИОД ДО 2025 ГОДА</vt:lpstr>
      <vt:lpstr>Презентация PowerPoint</vt:lpstr>
      <vt:lpstr>Презентация PowerPoint</vt:lpstr>
      <vt:lpstr>        Доходы (т.р.)     5 063 208,0     2 446 267,0       2 337 568,0     Расходы (т.р.)   5 115 117,0      2 468 286,0      2 360 996,0 Дефицит (т.р.)         51 909,0           22 019,0            23 428,0 МЕЖБЮДЖ.        3 218 946,0      1 363 521,0       1 198 463,0 ТРАНСФ. (Т.Р.)  </vt:lpstr>
      <vt:lpstr>Из каких поступлений формируется доходная часть бюджета муниципального образования «Тахтамукайский район»</vt:lpstr>
      <vt:lpstr>Презентация PowerPoint</vt:lpstr>
      <vt:lpstr>Структура доходов  бюджета МО «Тахтамукайский район» (2021-2025 гг.) </vt:lpstr>
      <vt:lpstr>Структура налоговых доходов в проекте бюджета МО «Тахтамукайский район»  на 2023 год</vt:lpstr>
      <vt:lpstr>КРУПНЕЙШИЕ НАЛОГОПЛАТЕЛЬЩИКИ В ТАХТАМУКАЙСКОМ РАЙОНЕ</vt:lpstr>
      <vt:lpstr>Сведения о межбюджетных трансфертах, поступающих в бюджет  муниципального образования «Тахтамукайский район»</vt:lpstr>
      <vt:lpstr>Презентация PowerPoint</vt:lpstr>
      <vt:lpstr>Презентация PowerPoint</vt:lpstr>
      <vt:lpstr>МУНИЦИПАЛЬНЫЙ ДОЛГ  Муниципальный долг   -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РФ, принятые на себя муниципальным образованием. Предельный объем муниципального долга 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   </vt:lpstr>
      <vt:lpstr>ДИНАМИКА  ИЗМЕНЕНИЯ ОБЪЕМА РАСХОДОВ  В  БЮДЖЕТЕ МО «ТАХТАМУКАЙСКИЙ РАЙОН» НА 2023-2025 ГГ.</vt:lpstr>
      <vt:lpstr>Основные направления расходов в  бюджете МО «Тахтамукайский район» на 2023 г. (тыс.руб.)</vt:lpstr>
      <vt:lpstr>Распределение расходов в  бюджете МО «Тахтамукайский район» на 2023 год на плановый период 2023-2025 гг. по разделам и подразделам классификаций расходов бюджетов Российской Федерации (тыс.руб.)</vt:lpstr>
      <vt:lpstr>Презентация PowerPoint</vt:lpstr>
      <vt:lpstr>Соотношение программных и непрограммных расходов бюджета МО «Тахтамукайский район» на 2023 г. (тыс.руб.)</vt:lpstr>
      <vt:lpstr>Презентация PowerPoint</vt:lpstr>
      <vt:lpstr>Презентация PowerPoint</vt:lpstr>
      <vt:lpstr>МУНИЦИПАЛЬНАЯ ПРОГРАММА  «Развитие малого и среднего предпринимательства МО «Тахтамукайский район»на 2019-2024 гг.» СРОК РЕАЛИЗАЦИИ :2023-2028 гг.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МУНИЦИПАЛЬНАЯ ПРОГРАММА МО «ТАХТАМУКАЙСКИЙ РАЙОН» «УПРАВЛЕНИЕ МУНИЦИПАЛЬНЫМИ ФИНАНСАМИ И МУНИЦИПАЛЬНЫМ ДОЛГОМ» СРОК РЕАЛИЗАЦИИ :2023-2028 ГОДЫ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Перечень муниципальных программ МО «Тахтамукайский район» на 2023 г. (тыс.руб.)</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Перечень ведомственных целевых программ МО «Тахтамукайский район» на 2023 г.</vt:lpstr>
      <vt:lpstr>ОБЩЕСТВЕННО-ЗНАЧИМЫЕ ПРОЕКТЫ  </vt:lpstr>
      <vt:lpstr>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vt:lpstr>
      <vt:lpstr>Информация о расходах бюджета с учетом интересов целевых групп пользователей информации, содержащейся в бюджете для граждан</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Брошюра подготовлена: Управление финансов Администрации муниципального образования «Тахтамукайский район» Контактные данные: адрес: а.Тахтамукай, ул.Ленина, 60 тел. (факс) 96-3-18 Эл.адрес: finuprta@mail.ru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Света</dc:creator>
  <cp:lastModifiedBy>Светлана</cp:lastModifiedBy>
  <cp:revision>754</cp:revision>
  <cp:lastPrinted>2023-01-09T06:47:40Z</cp:lastPrinted>
  <dcterms:created xsi:type="dcterms:W3CDTF">2014-08-05T05:31:38Z</dcterms:created>
  <dcterms:modified xsi:type="dcterms:W3CDTF">2023-05-19T13:20:28Z</dcterms:modified>
</cp:coreProperties>
</file>