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Lst>
  <p:notesMasterIdLst>
    <p:notesMasterId r:id="rId64"/>
  </p:notesMasterIdLst>
  <p:sldIdLst>
    <p:sldId id="256" r:id="rId2"/>
    <p:sldId id="299" r:id="rId3"/>
    <p:sldId id="276" r:id="rId4"/>
    <p:sldId id="307" r:id="rId5"/>
    <p:sldId id="283" r:id="rId6"/>
    <p:sldId id="258" r:id="rId7"/>
    <p:sldId id="260" r:id="rId8"/>
    <p:sldId id="274" r:id="rId9"/>
    <p:sldId id="261" r:id="rId10"/>
    <p:sldId id="262" r:id="rId11"/>
    <p:sldId id="300" r:id="rId12"/>
    <p:sldId id="346" r:id="rId13"/>
    <p:sldId id="347" r:id="rId14"/>
    <p:sldId id="348" r:id="rId15"/>
    <p:sldId id="284" r:id="rId16"/>
    <p:sldId id="275" r:id="rId17"/>
    <p:sldId id="296" r:id="rId18"/>
    <p:sldId id="281" r:id="rId19"/>
    <p:sldId id="282" r:id="rId20"/>
    <p:sldId id="269" r:id="rId21"/>
    <p:sldId id="319" r:id="rId22"/>
    <p:sldId id="321" r:id="rId23"/>
    <p:sldId id="323" r:id="rId24"/>
    <p:sldId id="325" r:id="rId25"/>
    <p:sldId id="327" r:id="rId26"/>
    <p:sldId id="329" r:id="rId27"/>
    <p:sldId id="316" r:id="rId28"/>
    <p:sldId id="334" r:id="rId29"/>
    <p:sldId id="335" r:id="rId30"/>
    <p:sldId id="336" r:id="rId31"/>
    <p:sldId id="337" r:id="rId32"/>
    <p:sldId id="342" r:id="rId33"/>
    <p:sldId id="343" r:id="rId34"/>
    <p:sldId id="331" r:id="rId35"/>
    <p:sldId id="344" r:id="rId36"/>
    <p:sldId id="345" r:id="rId37"/>
    <p:sldId id="332" r:id="rId38"/>
    <p:sldId id="338" r:id="rId39"/>
    <p:sldId id="314" r:id="rId40"/>
    <p:sldId id="339" r:id="rId41"/>
    <p:sldId id="340" r:id="rId42"/>
    <p:sldId id="341" r:id="rId43"/>
    <p:sldId id="272" r:id="rId44"/>
    <p:sldId id="273" r:id="rId45"/>
    <p:sldId id="279" r:id="rId46"/>
    <p:sldId id="267" r:id="rId47"/>
    <p:sldId id="278" r:id="rId48"/>
    <p:sldId id="280" r:id="rId49"/>
    <p:sldId id="298" r:id="rId50"/>
    <p:sldId id="270" r:id="rId51"/>
    <p:sldId id="285" r:id="rId52"/>
    <p:sldId id="286" r:id="rId53"/>
    <p:sldId id="287" r:id="rId54"/>
    <p:sldId id="288" r:id="rId55"/>
    <p:sldId id="289" r:id="rId56"/>
    <p:sldId id="290" r:id="rId57"/>
    <p:sldId id="291" r:id="rId58"/>
    <p:sldId id="292" r:id="rId59"/>
    <p:sldId id="293" r:id="rId60"/>
    <p:sldId id="294" r:id="rId61"/>
    <p:sldId id="295" r:id="rId62"/>
    <p:sldId id="271" r:id="rId63"/>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134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2022</c:v>
                </c:pt>
                <c:pt idx="1">
                  <c:v>2023</c:v>
                </c:pt>
                <c:pt idx="2">
                  <c:v>2024</c:v>
                </c:pt>
              </c:numCache>
            </c:numRef>
          </c:cat>
          <c:val>
            <c:numRef>
              <c:f>Лист1!$B$2:$B$4</c:f>
              <c:numCache>
                <c:formatCode>General</c:formatCode>
                <c:ptCount val="3"/>
                <c:pt idx="0">
                  <c:v>2137587</c:v>
                </c:pt>
                <c:pt idx="1">
                  <c:v>1921815</c:v>
                </c:pt>
                <c:pt idx="2">
                  <c:v>2076969</c:v>
                </c:pt>
              </c:numCache>
            </c:numRef>
          </c:val>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2022</c:v>
                </c:pt>
                <c:pt idx="1">
                  <c:v>2023</c:v>
                </c:pt>
                <c:pt idx="2">
                  <c:v>2024</c:v>
                </c:pt>
              </c:numCache>
            </c:numRef>
          </c:cat>
          <c:val>
            <c:numRef>
              <c:f>Лист1!$C$2:$C$4</c:f>
              <c:numCache>
                <c:formatCode>General</c:formatCode>
                <c:ptCount val="3"/>
                <c:pt idx="0">
                  <c:v>2157117</c:v>
                </c:pt>
                <c:pt idx="1">
                  <c:v>1942210</c:v>
                </c:pt>
                <c:pt idx="2">
                  <c:v>2098258</c:v>
                </c:pt>
              </c:numCache>
            </c:numRef>
          </c:val>
        </c:ser>
        <c:ser>
          <c:idx val="2"/>
          <c:order val="2"/>
          <c:tx>
            <c:strRef>
              <c:f>Лист1!$D$1</c:f>
              <c:strCache>
                <c:ptCount val="1"/>
                <c:pt idx="0">
                  <c:v>Дефицит, тыс.руб.</c:v>
                </c:pt>
              </c:strCache>
            </c:strRef>
          </c:tx>
          <c:invertIfNegative val="0"/>
          <c:cat>
            <c:numRef>
              <c:f>Лист1!$A$2:$A$4</c:f>
              <c:numCache>
                <c:formatCode>General</c:formatCode>
                <c:ptCount val="3"/>
                <c:pt idx="0">
                  <c:v>2022</c:v>
                </c:pt>
                <c:pt idx="1">
                  <c:v>2023</c:v>
                </c:pt>
                <c:pt idx="2">
                  <c:v>2024</c:v>
                </c:pt>
              </c:numCache>
            </c:numRef>
          </c:cat>
          <c:val>
            <c:numRef>
              <c:f>Лист1!$D$2:$D$4</c:f>
              <c:numCache>
                <c:formatCode>General</c:formatCode>
                <c:ptCount val="3"/>
                <c:pt idx="0">
                  <c:v>19530</c:v>
                </c:pt>
                <c:pt idx="1">
                  <c:v>20395</c:v>
                </c:pt>
                <c:pt idx="2">
                  <c:v>21289</c:v>
                </c:pt>
              </c:numCache>
            </c:numRef>
          </c:val>
        </c:ser>
        <c:dLbls>
          <c:showLegendKey val="0"/>
          <c:showVal val="0"/>
          <c:showCatName val="0"/>
          <c:showSerName val="0"/>
          <c:showPercent val="0"/>
          <c:showBubbleSize val="0"/>
        </c:dLbls>
        <c:gapWidth val="150"/>
        <c:shape val="cylinder"/>
        <c:axId val="30690688"/>
        <c:axId val="30692480"/>
        <c:axId val="0"/>
      </c:bar3DChart>
      <c:catAx>
        <c:axId val="30690688"/>
        <c:scaling>
          <c:orientation val="minMax"/>
        </c:scaling>
        <c:delete val="0"/>
        <c:axPos val="b"/>
        <c:numFmt formatCode="General" sourceLinked="1"/>
        <c:majorTickMark val="out"/>
        <c:minorTickMark val="none"/>
        <c:tickLblPos val="nextTo"/>
        <c:crossAx val="30692480"/>
        <c:crosses val="autoZero"/>
        <c:auto val="1"/>
        <c:lblAlgn val="ctr"/>
        <c:lblOffset val="100"/>
        <c:noMultiLvlLbl val="0"/>
      </c:catAx>
      <c:valAx>
        <c:axId val="30692480"/>
        <c:scaling>
          <c:orientation val="minMax"/>
        </c:scaling>
        <c:delete val="0"/>
        <c:axPos val="l"/>
        <c:majorGridlines/>
        <c:numFmt formatCode="General" sourceLinked="1"/>
        <c:majorTickMark val="out"/>
        <c:minorTickMark val="none"/>
        <c:tickLblPos val="nextTo"/>
        <c:crossAx val="30690688"/>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2020</c:v>
                </c:pt>
                <c:pt idx="1">
                  <c:v>2021</c:v>
                </c:pt>
                <c:pt idx="2">
                  <c:v>2022</c:v>
                </c:pt>
                <c:pt idx="3">
                  <c:v>2023</c:v>
                </c:pt>
                <c:pt idx="4">
                  <c:v>2024</c:v>
                </c:pt>
              </c:numCache>
            </c:numRef>
          </c:cat>
          <c:val>
            <c:numRef>
              <c:f>Лист1!$B$2:$B$6</c:f>
              <c:numCache>
                <c:formatCode>General</c:formatCode>
                <c:ptCount val="5"/>
                <c:pt idx="0">
                  <c:v>80296</c:v>
                </c:pt>
                <c:pt idx="1">
                  <c:v>107875</c:v>
                </c:pt>
                <c:pt idx="2">
                  <c:v>79429</c:v>
                </c:pt>
                <c:pt idx="3">
                  <c:v>81387</c:v>
                </c:pt>
                <c:pt idx="4">
                  <c:v>83351</c:v>
                </c:pt>
              </c:numCache>
            </c:numRef>
          </c:val>
        </c:ser>
        <c:ser>
          <c:idx val="1"/>
          <c:order val="1"/>
          <c:tx>
            <c:strRef>
              <c:f>Лист1!$C$1</c:f>
              <c:strCache>
                <c:ptCount val="1"/>
                <c:pt idx="0">
                  <c:v>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2020</c:v>
                </c:pt>
                <c:pt idx="1">
                  <c:v>2021</c:v>
                </c:pt>
                <c:pt idx="2">
                  <c:v>2022</c:v>
                </c:pt>
                <c:pt idx="3">
                  <c:v>2023</c:v>
                </c:pt>
                <c:pt idx="4">
                  <c:v>2024</c:v>
                </c:pt>
              </c:numCache>
            </c:numRef>
          </c:cat>
          <c:val>
            <c:numRef>
              <c:f>Лист1!$C$2:$C$6</c:f>
              <c:numCache>
                <c:formatCode>General</c:formatCode>
                <c:ptCount val="5"/>
                <c:pt idx="0">
                  <c:v>632708</c:v>
                </c:pt>
                <c:pt idx="1">
                  <c:v>744507</c:v>
                </c:pt>
                <c:pt idx="2">
                  <c:v>753604</c:v>
                </c:pt>
                <c:pt idx="3">
                  <c:v>736506</c:v>
                </c:pt>
                <c:pt idx="4">
                  <c:v>770453</c:v>
                </c:pt>
              </c:numCache>
            </c:numRef>
          </c:val>
        </c:ser>
        <c:dLbls>
          <c:showLegendKey val="0"/>
          <c:showVal val="0"/>
          <c:showCatName val="0"/>
          <c:showSerName val="0"/>
          <c:showPercent val="0"/>
          <c:showBubbleSize val="0"/>
        </c:dLbls>
        <c:gapWidth val="150"/>
        <c:shape val="box"/>
        <c:axId val="32674944"/>
        <c:axId val="32676480"/>
        <c:axId val="0"/>
      </c:bar3DChart>
      <c:catAx>
        <c:axId val="32674944"/>
        <c:scaling>
          <c:orientation val="minMax"/>
        </c:scaling>
        <c:delete val="0"/>
        <c:axPos val="b"/>
        <c:numFmt formatCode="General" sourceLinked="1"/>
        <c:majorTickMark val="out"/>
        <c:minorTickMark val="none"/>
        <c:tickLblPos val="nextTo"/>
        <c:crossAx val="32676480"/>
        <c:crosses val="autoZero"/>
        <c:auto val="1"/>
        <c:lblAlgn val="ctr"/>
        <c:lblOffset val="100"/>
        <c:noMultiLvlLbl val="0"/>
      </c:catAx>
      <c:valAx>
        <c:axId val="32676480"/>
        <c:scaling>
          <c:orientation val="minMax"/>
        </c:scaling>
        <c:delete val="0"/>
        <c:axPos val="l"/>
        <c:majorGridlines/>
        <c:numFmt formatCode="General" sourceLinked="1"/>
        <c:majorTickMark val="out"/>
        <c:minorTickMark val="none"/>
        <c:tickLblPos val="nextTo"/>
        <c:crossAx val="32674944"/>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a:pPr>
                    <a:r>
                      <a:rPr lang="ru-RU" dirty="0" smtClean="0"/>
                      <a:t>226</a:t>
                    </a:r>
                    <a:r>
                      <a:rPr lang="ru-RU" baseline="0" dirty="0" smtClean="0"/>
                      <a:t> 482</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1"/>
              <c:layout>
                <c:manualLayout>
                  <c:x val="-0.11706081907798989"/>
                  <c:y val="0.16629997877744976"/>
                </c:manualLayout>
              </c:layout>
              <c:tx>
                <c:rich>
                  <a:bodyPr/>
                  <a:lstStyle/>
                  <a:p>
                    <a:pPr>
                      <a:defRPr/>
                    </a:pPr>
                    <a:r>
                      <a:rPr lang="ru-RU" dirty="0" smtClean="0"/>
                      <a:t>7</a:t>
                    </a:r>
                    <a:r>
                      <a:rPr lang="ru-RU" baseline="0" dirty="0" smtClean="0"/>
                      <a:t> 388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2"/>
              <c:layout>
                <c:manualLayout>
                  <c:x val="-0.15246257947846514"/>
                  <c:y val="4.427425539528454E-2"/>
                </c:manualLayout>
              </c:layout>
              <c:tx>
                <c:rich>
                  <a:bodyPr/>
                  <a:lstStyle/>
                  <a:p>
                    <a:pPr>
                      <a:defRPr/>
                    </a:pPr>
                    <a:r>
                      <a:rPr lang="ru-RU" dirty="0" smtClean="0"/>
                      <a:t>16</a:t>
                    </a:r>
                    <a:r>
                      <a:rPr lang="ru-RU" baseline="0" dirty="0" smtClean="0"/>
                      <a:t> 500</a:t>
                    </a:r>
                    <a:r>
                      <a:rPr lang="en-US" dirty="0" smtClean="0"/>
                      <a:t>,0</a:t>
                    </a:r>
                    <a:r>
                      <a:rPr lang="ru-RU" dirty="0" smtClean="0"/>
                      <a:t> </a:t>
                    </a:r>
                    <a:r>
                      <a:rPr lang="ru-RU" dirty="0" err="1" smtClean="0"/>
                      <a:t>т.р</a:t>
                    </a:r>
                    <a:r>
                      <a:rPr lang="ru-RU" dirty="0" smtClean="0"/>
                      <a:t>.</a:t>
                    </a:r>
                  </a:p>
                </c:rich>
              </c:tx>
              <c:spPr/>
              <c:dLblPos val="bestFit"/>
              <c:showLegendKey val="0"/>
              <c:showVal val="0"/>
              <c:showCatName val="0"/>
              <c:showSerName val="0"/>
              <c:showPercent val="0"/>
              <c:showBubbleSize val="0"/>
            </c:dLbl>
            <c:dLbl>
              <c:idx val="3"/>
              <c:layout/>
              <c:tx>
                <c:rich>
                  <a:bodyPr/>
                  <a:lstStyle/>
                  <a:p>
                    <a:pPr>
                      <a:defRPr/>
                    </a:pPr>
                    <a:r>
                      <a:rPr lang="ru-RU" dirty="0" smtClean="0"/>
                      <a:t>228 769</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4"/>
              <c:layout/>
              <c:tx>
                <c:rich>
                  <a:bodyPr/>
                  <a:lstStyle/>
                  <a:p>
                    <a:pPr>
                      <a:defRPr/>
                    </a:pPr>
                    <a:r>
                      <a:rPr lang="ru-RU" dirty="0" smtClean="0"/>
                      <a:t>257</a:t>
                    </a:r>
                    <a:r>
                      <a:rPr lang="ru-RU" baseline="0" dirty="0" smtClean="0"/>
                      <a:t> 358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5"/>
              <c:layout/>
              <c:tx>
                <c:rich>
                  <a:bodyPr/>
                  <a:lstStyle/>
                  <a:p>
                    <a:pPr>
                      <a:defRPr/>
                    </a:pPr>
                    <a:r>
                      <a:rPr lang="ru-RU" dirty="0" smtClean="0"/>
                      <a:t>17</a:t>
                    </a:r>
                    <a:r>
                      <a:rPr lang="ru-RU" baseline="0" dirty="0" smtClean="0"/>
                      <a:t> 107</a:t>
                    </a:r>
                    <a:r>
                      <a:rPr lang="ru-RU" dirty="0" smtClean="0"/>
                      <a:t>,</a:t>
                    </a:r>
                    <a:r>
                      <a:rPr lang="en-US" dirty="0" smtClean="0"/>
                      <a:t>0</a:t>
                    </a:r>
                    <a:r>
                      <a:rPr lang="ru-RU" dirty="0" smtClean="0"/>
                      <a:t> </a:t>
                    </a:r>
                    <a:r>
                      <a:rPr lang="ru-RU" dirty="0" err="1" smtClean="0"/>
                      <a:t>т.р</a:t>
                    </a:r>
                    <a:endParaRPr lang="ru-RU" dirty="0" smtClean="0"/>
                  </a:p>
                </c:rich>
              </c:tx>
              <c:spPr/>
              <c:showLegendKey val="0"/>
              <c:showVal val="0"/>
              <c:showCatName val="0"/>
              <c:showSerName val="0"/>
              <c:showPercent val="0"/>
              <c:showBubbleSize val="0"/>
            </c:dLbl>
            <c:dLbl>
              <c:idx val="6"/>
              <c:tx>
                <c:rich>
                  <a:bodyPr/>
                  <a:lstStyle/>
                  <a:p>
                    <a:pPr>
                      <a:defRPr/>
                    </a:pPr>
                    <a:r>
                      <a:rPr lang="ru-RU" dirty="0" smtClean="0"/>
                      <a:t>10368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1"/>
          </c:dLbls>
          <c:cat>
            <c:strRef>
              <c:f>Лист1!$A$2:$A$7</c:f>
              <c:strCache>
                <c:ptCount val="6"/>
                <c:pt idx="0">
                  <c:v>Налог на доходы физических лиц - уд.вес 30%</c:v>
                </c:pt>
                <c:pt idx="1">
                  <c:v>Единый сельхозналог -уд.вес 1%</c:v>
                </c:pt>
                <c:pt idx="2">
                  <c:v>Налог, взимаемый в связи с применением патентной системы налогообложения - уд.вес 2,2%</c:v>
                </c:pt>
                <c:pt idx="3">
                  <c:v>Налог, взимаемый в связи с применением  упрощенной системы налогооблажения - уд.вес 30,4%</c:v>
                </c:pt>
                <c:pt idx="4">
                  <c:v>Налог на имущество организаций - уд.вес 34,1 %</c:v>
                </c:pt>
                <c:pt idx="5">
                  <c:v>Причие - уд.вес2,3%</c:v>
                </c:pt>
              </c:strCache>
            </c:strRef>
          </c:cat>
          <c:val>
            <c:numRef>
              <c:f>Лист1!$B$2:$B$7</c:f>
              <c:numCache>
                <c:formatCode>0.0</c:formatCode>
                <c:ptCount val="6"/>
                <c:pt idx="0" formatCode="#,##0.0">
                  <c:v>226482</c:v>
                </c:pt>
                <c:pt idx="1">
                  <c:v>7388</c:v>
                </c:pt>
                <c:pt idx="2">
                  <c:v>16500</c:v>
                </c:pt>
                <c:pt idx="3">
                  <c:v>228769</c:v>
                </c:pt>
                <c:pt idx="4">
                  <c:v>257358</c:v>
                </c:pt>
                <c:pt idx="5">
                  <c:v>17107</c:v>
                </c:pt>
              </c:numCache>
            </c:numRef>
          </c:val>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3376002954869145"/>
          <c:h val="0.97318246495699101"/>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2882410428973052E-2"/>
          <c:w val="0.9625850340136054"/>
          <c:h val="0.85509802112382993"/>
        </c:manualLayout>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2022</c:v>
                </c:pt>
                <c:pt idx="1">
                  <c:v>2023</c:v>
                </c:pt>
                <c:pt idx="2">
                  <c:v>2024</c:v>
                </c:pt>
              </c:numCache>
            </c:numRef>
          </c:cat>
          <c:val>
            <c:numRef>
              <c:f>Лист1!$B$2:$B$4</c:f>
              <c:numCache>
                <c:formatCode>0.0</c:formatCode>
                <c:ptCount val="3"/>
                <c:pt idx="0">
                  <c:v>2157117</c:v>
                </c:pt>
                <c:pt idx="1">
                  <c:v>1942210</c:v>
                </c:pt>
                <c:pt idx="2">
                  <c:v>2098258</c:v>
                </c:pt>
              </c:numCache>
            </c:numRef>
          </c:val>
        </c:ser>
        <c:dLbls>
          <c:showLegendKey val="0"/>
          <c:showVal val="0"/>
          <c:showCatName val="0"/>
          <c:showSerName val="0"/>
          <c:showPercent val="0"/>
          <c:showBubbleSize val="0"/>
        </c:dLbls>
        <c:gapWidth val="150"/>
        <c:shape val="cylinder"/>
        <c:axId val="31911936"/>
        <c:axId val="31913472"/>
        <c:axId val="0"/>
      </c:bar3DChart>
      <c:catAx>
        <c:axId val="31911936"/>
        <c:scaling>
          <c:orientation val="minMax"/>
        </c:scaling>
        <c:delete val="0"/>
        <c:axPos val="b"/>
        <c:numFmt formatCode="General" sourceLinked="1"/>
        <c:majorTickMark val="out"/>
        <c:minorTickMark val="none"/>
        <c:tickLblPos val="nextTo"/>
        <c:crossAx val="31913472"/>
        <c:crosses val="autoZero"/>
        <c:auto val="1"/>
        <c:lblAlgn val="ctr"/>
        <c:lblOffset val="100"/>
        <c:noMultiLvlLbl val="0"/>
      </c:catAx>
      <c:valAx>
        <c:axId val="31913472"/>
        <c:scaling>
          <c:orientation val="minMax"/>
        </c:scaling>
        <c:delete val="1"/>
        <c:axPos val="l"/>
        <c:numFmt formatCode="0.0" sourceLinked="1"/>
        <c:majorTickMark val="out"/>
        <c:minorTickMark val="none"/>
        <c:tickLblPos val="nextTo"/>
        <c:crossAx val="31911936"/>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6.2693110372521205E-2"/>
          <c:y val="7.7830342511523809E-4"/>
          <c:w val="0.92770718313208567"/>
          <c:h val="0.98805793940301667"/>
        </c:manualLayout>
      </c:layout>
      <c:pie3DChart>
        <c:varyColors val="1"/>
        <c:ser>
          <c:idx val="0"/>
          <c:order val="0"/>
          <c:tx>
            <c:strRef>
              <c:f>Лист1!$B$1</c:f>
              <c:strCache>
                <c:ptCount val="1"/>
                <c:pt idx="0">
                  <c:v>Столбец1</c:v>
                </c:pt>
              </c:strCache>
            </c:strRef>
          </c:tx>
          <c:explosion val="25"/>
          <c:dPt>
            <c:idx val="0"/>
            <c:bubble3D val="0"/>
            <c:explosion val="3"/>
          </c:dPt>
          <c:dPt>
            <c:idx val="1"/>
            <c:bubble3D val="0"/>
          </c:dPt>
          <c:dPt>
            <c:idx val="2"/>
            <c:bubble3D val="0"/>
            <c:explosion val="8"/>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
              <c:idx val="0"/>
              <c:layout>
                <c:manualLayout>
                  <c:x val="-1.4900653377570764E-2"/>
                  <c:y val="-0.17434840602509172"/>
                </c:manualLayout>
              </c:layout>
              <c:tx>
                <c:rich>
                  <a:bodyPr/>
                  <a:lstStyle/>
                  <a:p>
                    <a:pPr>
                      <a:defRPr sz="1400"/>
                    </a:pPr>
                    <a:r>
                      <a:rPr lang="ru-RU" sz="1400" dirty="0" smtClean="0"/>
                      <a:t>Общегосударственные вопросы – 185225,0 (8,6</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
              <c:layout>
                <c:manualLayout>
                  <c:x val="-0.36236593431920627"/>
                  <c:y val="-0.30842580704368994"/>
                </c:manualLayout>
              </c:layout>
              <c:tx>
                <c:rich>
                  <a:bodyPr/>
                  <a:lstStyle/>
                  <a:p>
                    <a:pPr>
                      <a:defRPr sz="1400"/>
                    </a:pPr>
                    <a:r>
                      <a:rPr lang="ru-RU" sz="1400" dirty="0" smtClean="0"/>
                      <a:t>Средства</a:t>
                    </a:r>
                    <a:r>
                      <a:rPr lang="ru-RU" sz="1400" baseline="0" dirty="0" smtClean="0"/>
                      <a:t> массовой информации -18179,0 (0,8%)</a:t>
                    </a:r>
                    <a:endParaRPr lang="ru-RU" sz="1400" dirty="0" smtClean="0"/>
                  </a:p>
                  <a:p>
                    <a:pPr>
                      <a:defRPr sz="1400"/>
                    </a:pPr>
                    <a:endParaRPr lang="en-US" dirty="0"/>
                  </a:p>
                </c:rich>
              </c:tx>
              <c:spPr/>
              <c:dLblPos val="bestFit"/>
              <c:showLegendKey val="0"/>
              <c:showVal val="0"/>
              <c:showCatName val="0"/>
              <c:showSerName val="0"/>
              <c:showPercent val="0"/>
              <c:showBubbleSize val="0"/>
            </c:dLbl>
            <c:dLbl>
              <c:idx val="2"/>
              <c:layout>
                <c:manualLayout>
                  <c:x val="-0.20111983916260082"/>
                  <c:y val="-9.2260161852653996E-2"/>
                </c:manualLayout>
              </c:layout>
              <c:tx>
                <c:rich>
                  <a:bodyPr/>
                  <a:lstStyle/>
                  <a:p>
                    <a:pPr>
                      <a:defRPr sz="1400"/>
                    </a:pPr>
                    <a:r>
                      <a:rPr lang="ru-RU" sz="1400" dirty="0" smtClean="0"/>
                      <a:t>Национальная экономика– 225208,0 (10,4</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3"/>
              <c:layout>
                <c:manualLayout>
                  <c:x val="0"/>
                  <c:y val="-6.8890137909319124E-2"/>
                </c:manualLayout>
              </c:layout>
              <c:tx>
                <c:rich>
                  <a:bodyPr/>
                  <a:lstStyle/>
                  <a:p>
                    <a:pPr>
                      <a:defRPr sz="1400"/>
                    </a:pPr>
                    <a:r>
                      <a:rPr lang="ru-RU" sz="1400" dirty="0" smtClean="0"/>
                      <a:t>Межбюджетные</a:t>
                    </a:r>
                    <a:r>
                      <a:rPr lang="ru-RU" sz="1400" baseline="0" dirty="0" smtClean="0"/>
                      <a:t> трансферты</a:t>
                    </a:r>
                    <a:r>
                      <a:rPr lang="ru-RU" sz="1400" dirty="0" smtClean="0"/>
                      <a:t> – 42627,0 (2</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4"/>
              <c:layout>
                <c:manualLayout>
                  <c:x val="8.8687392770600532E-2"/>
                  <c:y val="3.6493939096130759E-2"/>
                </c:manualLayout>
              </c:layout>
              <c:tx>
                <c:rich>
                  <a:bodyPr/>
                  <a:lstStyle/>
                  <a:p>
                    <a:pPr>
                      <a:defRPr sz="1400"/>
                    </a:pPr>
                    <a:r>
                      <a:rPr lang="ru-RU" sz="1400" baseline="0" dirty="0" smtClean="0"/>
                      <a:t>Образование –1354712,0 (62,8</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6"/>
              <c:layout>
                <c:manualLayout>
                  <c:x val="-9.7303507988026852E-2"/>
                  <c:y val="-1.7586106079574713E-3"/>
                </c:manualLayout>
              </c:layout>
              <c:tx>
                <c:rich>
                  <a:bodyPr/>
                  <a:lstStyle/>
                  <a:p>
                    <a:pPr>
                      <a:defRPr sz="1400"/>
                    </a:pPr>
                    <a:r>
                      <a:rPr lang="ru-RU" sz="1400" dirty="0" smtClean="0"/>
                      <a:t>Культура – 124791,0 (5,8</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7"/>
              <c:layout>
                <c:manualLayout>
                  <c:x val="-0.15187057286629027"/>
                  <c:y val="-4.9901608874663259E-2"/>
                </c:manualLayout>
              </c:layout>
              <c:tx>
                <c:rich>
                  <a:bodyPr/>
                  <a:lstStyle/>
                  <a:p>
                    <a:pPr>
                      <a:defRPr sz="1400"/>
                    </a:pPr>
                    <a:r>
                      <a:rPr lang="ru-RU" sz="1400" dirty="0" smtClean="0"/>
                      <a:t>Социальная политика – 55 273,0 (2,6</a:t>
                    </a:r>
                    <a:r>
                      <a:rPr lang="en-US" sz="1400" dirty="0" smtClean="0"/>
                      <a:t>%</a:t>
                    </a:r>
                    <a:r>
                      <a:rPr lang="ru-RU" sz="1400" dirty="0" smtClean="0"/>
                      <a:t>)</a:t>
                    </a:r>
                    <a:endParaRPr lang="en-US" sz="1400" dirty="0"/>
                  </a:p>
                </c:rich>
              </c:tx>
              <c:spPr/>
              <c:dLblPos val="bestFit"/>
              <c:showLegendKey val="0"/>
              <c:showVal val="0"/>
              <c:showCatName val="0"/>
              <c:showSerName val="0"/>
              <c:showPercent val="0"/>
              <c:showBubbleSize val="0"/>
            </c:dLbl>
            <c:dLbl>
              <c:idx val="8"/>
              <c:layout>
                <c:manualLayout>
                  <c:x val="-0.14257447524898173"/>
                  <c:y val="-0.10636877939624963"/>
                </c:manualLayout>
              </c:layout>
              <c:tx>
                <c:rich>
                  <a:bodyPr/>
                  <a:lstStyle/>
                  <a:p>
                    <a:pPr>
                      <a:defRPr sz="1400"/>
                    </a:pPr>
                    <a:r>
                      <a:rPr lang="ru-RU" sz="1400" dirty="0" smtClean="0"/>
                      <a:t>Физическая культура и спорт – 88 359,0 (4,1</a:t>
                    </a:r>
                    <a:r>
                      <a:rPr lang="en-US" sz="1400" dirty="0" smtClean="0"/>
                      <a:t>%</a:t>
                    </a:r>
                    <a:r>
                      <a:rPr lang="ru-RU" sz="1400" dirty="0" smtClean="0"/>
                      <a:t>)</a:t>
                    </a:r>
                    <a:endParaRPr lang="en-US" sz="1800" dirty="0"/>
                  </a:p>
                </c:rich>
              </c:tx>
              <c:spPr/>
              <c:dLblPos val="bestFit"/>
              <c:showLegendKey val="0"/>
              <c:showVal val="0"/>
              <c:showCatName val="0"/>
              <c:showSerName val="0"/>
              <c:showPercent val="0"/>
              <c:showBubbleSize val="0"/>
            </c:dLbl>
            <c:dLbl>
              <c:idx val="9"/>
              <c:layout>
                <c:manualLayout>
                  <c:x val="9.5485487838357669E-2"/>
                  <c:y val="-7.6553518406630619E-2"/>
                </c:manualLayout>
              </c:layout>
              <c:tx>
                <c:rich>
                  <a:bodyPr/>
                  <a:lstStyle/>
                  <a:p>
                    <a:pPr>
                      <a:defRPr sz="1400"/>
                    </a:pPr>
                    <a:r>
                      <a:rPr lang="ru-RU" sz="1400" dirty="0" smtClean="0"/>
                      <a:t>Средства массовой информации – 15279,0 (2</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0"/>
              <c:layout>
                <c:manualLayout>
                  <c:x val="0.20853755000592225"/>
                  <c:y val="-9.8276510367253503E-2"/>
                </c:manualLayout>
              </c:layout>
              <c:tx>
                <c:rich>
                  <a:bodyPr/>
                  <a:lstStyle/>
                  <a:p>
                    <a:pPr>
                      <a:defRPr sz="1400"/>
                    </a:pPr>
                    <a:r>
                      <a:rPr lang="ru-RU" sz="1400" dirty="0" smtClean="0"/>
                      <a:t>Межбюджетные трансферты – 9285,0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Лист1!$A$2:$A$10</c:f>
              <c:strCache>
                <c:ptCount val="9"/>
                <c:pt idx="0">
                  <c:v>Общегосударственные расходы -185225,0 т.р.</c:v>
                </c:pt>
                <c:pt idx="1">
                  <c:v>Межбюджетные трансферты - 42 627,0 т.р.</c:v>
                </c:pt>
                <c:pt idx="2">
                  <c:v>Национальная экономика - 225 208,0 т.р.</c:v>
                </c:pt>
                <c:pt idx="3">
                  <c:v>Жилищно-коммунальное хозяйство- 62 736,0 т.р.</c:v>
                </c:pt>
                <c:pt idx="4">
                  <c:v>Образование - 1 354 712,0 т.р.</c:v>
                </c:pt>
                <c:pt idx="5">
                  <c:v>Культура - 124 791,0 т.р</c:v>
                </c:pt>
                <c:pt idx="6">
                  <c:v>Социальная политика - 55 273,0 т.р.</c:v>
                </c:pt>
                <c:pt idx="7">
                  <c:v>Физическая культура и спорт - 88 359,0 т.о.</c:v>
                </c:pt>
                <c:pt idx="8">
                  <c:v>Средства массовой информации - 18 179,0 т.р.</c:v>
                </c:pt>
              </c:strCache>
            </c:strRef>
          </c:cat>
          <c:val>
            <c:numRef>
              <c:f>Лист1!$B$2:$B$10</c:f>
              <c:numCache>
                <c:formatCode>0.00%</c:formatCode>
                <c:ptCount val="9"/>
                <c:pt idx="0">
                  <c:v>8.5999999999999993E-2</c:v>
                </c:pt>
                <c:pt idx="1">
                  <c:v>0.02</c:v>
                </c:pt>
                <c:pt idx="2">
                  <c:v>0.104</c:v>
                </c:pt>
                <c:pt idx="3">
                  <c:v>2.9000000000000001E-2</c:v>
                </c:pt>
                <c:pt idx="4">
                  <c:v>0.628</c:v>
                </c:pt>
                <c:pt idx="5">
                  <c:v>5.8000000000000003E-2</c:v>
                </c:pt>
                <c:pt idx="6">
                  <c:v>2.5999999999999999E-2</c:v>
                </c:pt>
                <c:pt idx="7">
                  <c:v>4.1000000000000002E-2</c:v>
                </c:pt>
                <c:pt idx="8">
                  <c:v>8.0000000000000002E-3</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dPt>
          <c:dPt>
            <c:idx val="1"/>
            <c:bubble3D val="0"/>
          </c:dPt>
          <c:dLbls>
            <c:dLbl>
              <c:idx val="0"/>
              <c:layout>
                <c:manualLayout>
                  <c:x val="4.791666666666667E-2"/>
                  <c:y val="1.5625E-2"/>
                </c:manualLayout>
              </c:layout>
              <c:tx>
                <c:rich>
                  <a:bodyPr/>
                  <a:lstStyle/>
                  <a:p>
                    <a:pPr>
                      <a:defRPr/>
                    </a:pPr>
                    <a:r>
                      <a:rPr lang="ru-RU" sz="1400" dirty="0" smtClean="0"/>
                      <a:t>1</a:t>
                    </a:r>
                    <a:r>
                      <a:rPr lang="ru-RU" sz="1400" baseline="0" dirty="0" smtClean="0"/>
                      <a:t> 717 394</a:t>
                    </a:r>
                    <a:r>
                      <a:rPr lang="en-US" sz="1400" dirty="0" smtClean="0"/>
                      <a:t>,0</a:t>
                    </a:r>
                    <a:r>
                      <a:rPr lang="ru-RU" sz="1400" dirty="0" smtClean="0"/>
                      <a:t> </a:t>
                    </a:r>
                    <a:endParaRPr lang="en-US" sz="1400" dirty="0"/>
                  </a:p>
                </c:rich>
              </c:tx>
              <c:spPr/>
              <c:showLegendKey val="0"/>
              <c:showVal val="0"/>
              <c:showCatName val="0"/>
              <c:showSerName val="0"/>
              <c:showPercent val="0"/>
              <c:showBubbleSize val="0"/>
            </c:dLbl>
            <c:dLbl>
              <c:idx val="1"/>
              <c:layout/>
              <c:tx>
                <c:rich>
                  <a:bodyPr/>
                  <a:lstStyle/>
                  <a:p>
                    <a:pPr>
                      <a:defRPr sz="1400"/>
                    </a:pPr>
                    <a:r>
                      <a:rPr lang="ru-RU" dirty="0" smtClean="0"/>
                      <a:t>32</a:t>
                    </a:r>
                    <a:r>
                      <a:rPr lang="ru-RU" baseline="0" dirty="0" smtClean="0"/>
                      <a:t> 915</a:t>
                    </a:r>
                    <a:r>
                      <a:rPr lang="en-US" dirty="0" smtClean="0"/>
                      <a:t>,0</a:t>
                    </a:r>
                    <a:endParaRPr lang="en-US" dirty="0"/>
                  </a:p>
                </c:rich>
              </c:tx>
              <c:spPr/>
              <c:showLegendKey val="0"/>
              <c:showVal val="1"/>
              <c:showCatName val="0"/>
              <c:showSerName val="0"/>
              <c:showPercent val="0"/>
              <c:showBubbleSize val="0"/>
            </c:dLbl>
            <c:dLbl>
              <c:idx val="2"/>
              <c:layout>
                <c:manualLayout>
                  <c:x val="4.583333333333333E-2"/>
                  <c:y val="-5.3124999999999999E-2"/>
                </c:manualLayout>
              </c:layout>
              <c:tx>
                <c:rich>
                  <a:bodyPr/>
                  <a:lstStyle/>
                  <a:p>
                    <a:r>
                      <a:rPr lang="ru-RU" sz="1400" dirty="0" smtClean="0"/>
                      <a:t>406 808</a:t>
                    </a:r>
                    <a:r>
                      <a:rPr lang="en-US" sz="1400" dirty="0" smtClean="0"/>
                      <a:t>,0</a:t>
                    </a:r>
                    <a:endParaRPr lang="en-US" sz="1400"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Муниципальные программы МО "Тахтамукайский район" - 79%</c:v>
                </c:pt>
                <c:pt idx="1">
                  <c:v>Ведомственные целевые программы - 2 %</c:v>
                </c:pt>
                <c:pt idx="2">
                  <c:v>Иные расходы - 19%</c:v>
                </c:pt>
              </c:strCache>
            </c:strRef>
          </c:cat>
          <c:val>
            <c:numRef>
              <c:f>Лист1!$B$2:$B$4</c:f>
              <c:numCache>
                <c:formatCode>0.0</c:formatCode>
                <c:ptCount val="3"/>
                <c:pt idx="0">
                  <c:v>1717394</c:v>
                </c:pt>
                <c:pt idx="1">
                  <c:v>32915</c:v>
                </c:pt>
                <c:pt idx="2">
                  <c:v>406808</c:v>
                </c:pt>
              </c:numCache>
            </c:numRef>
          </c:val>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manualLayout>
          <c:xMode val="edge"/>
          <c:yMode val="edge"/>
          <c:x val="0.6530821850393701"/>
          <c:y val="0.16148080708661416"/>
          <c:w val="0.33441781496062994"/>
          <c:h val="0.70203838582677169"/>
        </c:manualLayout>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dPt>
          <c:cat>
            <c:strRef>
              <c:f>Лист1!$A$2:$A$3</c:f>
              <c:strCache>
                <c:ptCount val="2"/>
                <c:pt idx="0">
                  <c:v>Расходы направленные на социальную сферу - 1 641 314,0 тыс.руб. - 76%</c:v>
                </c:pt>
                <c:pt idx="1">
                  <c:v>Расходы в других отраслях - 515803,0 тыс.руб. (24%)</c:v>
                </c:pt>
              </c:strCache>
            </c:strRef>
          </c:cat>
          <c:val>
            <c:numRef>
              <c:f>Лист1!$B$2:$B$3</c:f>
              <c:numCache>
                <c:formatCode>General</c:formatCode>
                <c:ptCount val="2"/>
                <c:pt idx="0">
                  <c:v>1641314</c:v>
                </c:pt>
                <c:pt idx="1">
                  <c:v>51803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74584403728156E-2"/>
          <c:y val="0.19969666061987817"/>
          <c:w val="0.56218392390819727"/>
          <c:h val="0.62301744157320027"/>
        </c:manualLayout>
      </c:layout>
      <c:pieChart>
        <c:varyColors val="1"/>
        <c:ser>
          <c:idx val="0"/>
          <c:order val="0"/>
          <c:tx>
            <c:strRef>
              <c:f>Лист1!$B$1</c:f>
              <c:strCache>
                <c:ptCount val="1"/>
                <c:pt idx="0">
                  <c:v>Столбец1</c:v>
                </c:pt>
              </c:strCache>
            </c:strRef>
          </c:tx>
          <c:explosion val="25"/>
          <c:cat>
            <c:strRef>
              <c:f>Лист1!$A$2:$A$5</c:f>
              <c:strCache>
                <c:ptCount val="4"/>
                <c:pt idx="0">
                  <c:v>Социальное обеспечение населения - 350,0 т.р.</c:v>
                </c:pt>
                <c:pt idx="1">
                  <c:v>Охрана семьи и детства - 49 959,0 т.р.</c:v>
                </c:pt>
                <c:pt idx="2">
                  <c:v>Пенсионное обеспечение - 4076,0 т.р.</c:v>
                </c:pt>
                <c:pt idx="3">
                  <c:v>Другие вопросы в области социальной политики - 888,0 т.р.</c:v>
                </c:pt>
              </c:strCache>
            </c:strRef>
          </c:cat>
          <c:val>
            <c:numRef>
              <c:f>Лист1!$B$2:$B$5</c:f>
              <c:numCache>
                <c:formatCode>0.0</c:formatCode>
                <c:ptCount val="4"/>
                <c:pt idx="0">
                  <c:v>350</c:v>
                </c:pt>
                <c:pt idx="1">
                  <c:v>49959</c:v>
                </c:pt>
                <c:pt idx="2">
                  <c:v>4076</c:v>
                </c:pt>
                <c:pt idx="3">
                  <c:v>888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smtClean="0"/>
            <a:t>Доходы бюджета – </a:t>
          </a:r>
          <a:r>
            <a:rPr lang="ru-RU" sz="1600" dirty="0" smtClean="0"/>
            <a:t>поступающие в бюджет денежные средства</a:t>
          </a:r>
          <a:endParaRPr lang="ru-RU" sz="1600" dirty="0"/>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smtClean="0"/>
            <a:t>Налоговые и неналоговые доходы</a:t>
          </a:r>
          <a:endParaRPr lang="ru-RU" sz="1600" b="1" dirty="0"/>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smtClean="0"/>
            <a:t>Налоговые доходы – </a:t>
          </a:r>
          <a:r>
            <a:rPr lang="ru-RU" sz="1200" b="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smtClean="0"/>
            <a:t>Неналоговые доходы –</a:t>
          </a:r>
          <a:r>
            <a:rPr lang="ru-RU" sz="1200" b="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smtClean="0"/>
            <a:t>Безвозмездные поступления</a:t>
          </a:r>
          <a:endParaRPr lang="ru-RU" sz="1200" b="1" dirty="0"/>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smtClean="0"/>
            <a:t>Федеральный уровень</a:t>
          </a:r>
          <a:endParaRPr lang="ru-RU" sz="1400" dirty="0"/>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smtClean="0"/>
            <a:t>Определяет масштаб проблемы, правовые и финансовые механизмы  ее решения</a:t>
          </a:r>
          <a:endParaRPr lang="ru-RU" sz="1200" dirty="0"/>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smtClean="0"/>
            <a:t>Региональный уровень</a:t>
          </a:r>
          <a:endParaRPr lang="ru-RU" sz="1400" dirty="0"/>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dirty="0"/>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smtClean="0"/>
            <a:t>Местный бюджет</a:t>
          </a:r>
          <a:endParaRPr lang="ru-RU" sz="1400" dirty="0"/>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dirty="0">
            <a:latin typeface="+mj-lt"/>
          </a:endParaRP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68989"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4687" custLinFactNeighborY="-2911"/>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8175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Доходы бюджета – </a:t>
          </a:r>
          <a:r>
            <a:rPr lang="ru-RU" sz="1600" kern="1200" dirty="0" smtClean="0"/>
            <a:t>поступающие в бюджет денежные средства</a:t>
          </a:r>
          <a:endParaRPr lang="ru-RU" sz="1600" kern="1200" dirty="0"/>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Налоговые и неналоговые доходы</a:t>
          </a:r>
          <a:endParaRPr lang="ru-RU" sz="1600" b="1" kern="1200" dirty="0"/>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Налоговые доходы – </a:t>
          </a:r>
          <a:r>
            <a:rPr lang="ru-RU" sz="1200" b="0" kern="120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Неналоговые доходы –</a:t>
          </a:r>
          <a:r>
            <a:rPr lang="ru-RU" sz="1200" b="0" kern="12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Безвозмездные поступления</a:t>
          </a:r>
          <a:endParaRPr lang="ru-RU" sz="1200" b="1" kern="1200" dirty="0"/>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3660" y="1010859"/>
          <a:ext cx="2350560" cy="19387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t>Определяет масштаб проблемы, правовые и финансовые механизмы  ее решения</a:t>
          </a:r>
          <a:endParaRPr lang="ru-RU" sz="1200" kern="1200" dirty="0"/>
        </a:p>
      </dsp:txBody>
      <dsp:txXfrm>
        <a:off x="48275" y="1055474"/>
        <a:ext cx="2261330" cy="1434050"/>
      </dsp:txXfrm>
    </dsp:sp>
    <dsp:sp modelId="{0F0DDA91-7B1F-4086-BA22-2612ABDE1692}">
      <dsp:nvSpPr>
        <dsp:cNvPr id="0" name=""/>
        <dsp:cNvSpPr/>
      </dsp:nvSpPr>
      <dsp:spPr>
        <a:xfrm>
          <a:off x="1398079" y="1632059"/>
          <a:ext cx="2632233" cy="2632233"/>
        </a:xfrm>
        <a:prstGeom prst="leftCircularArrow">
          <a:avLst>
            <a:gd name="adj1" fmla="val 3472"/>
            <a:gd name="adj2" fmla="val 430537"/>
            <a:gd name="adj3" fmla="val 2779843"/>
            <a:gd name="adj4" fmla="val 9598285"/>
            <a:gd name="adj5" fmla="val 40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526007" y="2534140"/>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Федеральный уровень</a:t>
          </a:r>
          <a:endParaRPr lang="ru-RU" sz="1400" kern="1200" dirty="0"/>
        </a:p>
      </dsp:txBody>
      <dsp:txXfrm>
        <a:off x="550343" y="2558476"/>
        <a:ext cx="2040714" cy="782208"/>
      </dsp:txXfrm>
    </dsp:sp>
    <dsp:sp modelId="{5263AC0C-57E2-4B7E-9482-C55B560B3D6E}">
      <dsp:nvSpPr>
        <dsp:cNvPr id="0" name=""/>
        <dsp:cNvSpPr/>
      </dsp:nvSpPr>
      <dsp:spPr>
        <a:xfrm>
          <a:off x="2991994" y="684215"/>
          <a:ext cx="2350560" cy="32762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kern="1200" dirty="0"/>
        </a:p>
      </dsp:txBody>
      <dsp:txXfrm>
        <a:off x="3060840" y="1455109"/>
        <a:ext cx="2212868" cy="2436484"/>
      </dsp:txXfrm>
    </dsp:sp>
    <dsp:sp modelId="{9F92F024-5E80-4186-9995-DBDD6A91B4C7}">
      <dsp:nvSpPr>
        <dsp:cNvPr id="0" name=""/>
        <dsp:cNvSpPr/>
      </dsp:nvSpPr>
      <dsp:spPr>
        <a:xfrm rot="20289698">
          <a:off x="4139479" y="-180241"/>
          <a:ext cx="2933143" cy="2933143"/>
        </a:xfrm>
        <a:prstGeom prst="circularArrow">
          <a:avLst>
            <a:gd name="adj1" fmla="val 3116"/>
            <a:gd name="adj2" fmla="val 383118"/>
            <a:gd name="adj3" fmla="val 19741051"/>
            <a:gd name="adj4" fmla="val 12875191"/>
            <a:gd name="adj5" fmla="val 3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572963" y="595419"/>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Региональный уровень</a:t>
          </a:r>
          <a:endParaRPr lang="ru-RU" sz="1400" kern="1200" dirty="0"/>
        </a:p>
      </dsp:txBody>
      <dsp:txXfrm>
        <a:off x="3597299" y="619755"/>
        <a:ext cx="2040714" cy="782208"/>
      </dsp:txXfrm>
    </dsp:sp>
    <dsp:sp modelId="{25E57405-2AE0-4827-8187-88AAC89AFD81}">
      <dsp:nvSpPr>
        <dsp:cNvPr id="0" name=""/>
        <dsp:cNvSpPr/>
      </dsp:nvSpPr>
      <dsp:spPr>
        <a:xfrm>
          <a:off x="6059823" y="436776"/>
          <a:ext cx="2350560" cy="3523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kern="1200" dirty="0">
            <a:latin typeface="+mj-lt"/>
          </a:endParaRPr>
        </a:p>
      </dsp:txBody>
      <dsp:txXfrm>
        <a:off x="6128669" y="505622"/>
        <a:ext cx="2212868" cy="2630900"/>
      </dsp:txXfrm>
    </dsp:sp>
    <dsp:sp modelId="{CB28327E-CD5A-4BFF-A781-EBBC375FC581}">
      <dsp:nvSpPr>
        <dsp:cNvPr id="0" name=""/>
        <dsp:cNvSpPr/>
      </dsp:nvSpPr>
      <dsp:spPr>
        <a:xfrm>
          <a:off x="6234721" y="2768149"/>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Местный бюджет</a:t>
          </a:r>
          <a:endParaRPr lang="ru-RU" sz="1400" kern="1200" dirty="0"/>
        </a:p>
      </dsp:txBody>
      <dsp:txXfrm>
        <a:off x="6259057" y="2792485"/>
        <a:ext cx="2040714" cy="782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0.14464</cdr:x>
      <cdr:y>0.45763</cdr:y>
    </cdr:from>
    <cdr:to>
      <cdr:x>0.33612</cdr:x>
      <cdr:y>0.54237</cdr:y>
    </cdr:to>
    <cdr:sp macro="" textlink="">
      <cdr:nvSpPr>
        <cdr:cNvPr id="2" name="TextBox 1"/>
        <cdr:cNvSpPr txBox="1"/>
      </cdr:nvSpPr>
      <cdr:spPr>
        <a:xfrm xmlns:a="http://schemas.openxmlformats.org/drawingml/2006/main">
          <a:off x="1080120" y="1944216"/>
          <a:ext cx="142989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solidFill>
                <a:schemeClr val="tx1"/>
              </a:solidFill>
            </a:rPr>
            <a:t>2 157 117 </a:t>
          </a:r>
          <a:r>
            <a:rPr lang="ru-RU" sz="1400" b="1" dirty="0" err="1" smtClean="0">
              <a:solidFill>
                <a:schemeClr val="tx1"/>
              </a:solidFill>
            </a:rPr>
            <a:t>т.р</a:t>
          </a:r>
          <a:r>
            <a:rPr lang="ru-RU" sz="1400" b="1" dirty="0" smtClean="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0.90879</cdr:x>
      <cdr:y>0.43037</cdr:y>
    </cdr:from>
    <cdr:to>
      <cdr:x>0.91228</cdr:x>
      <cdr:y>0.51411</cdr:y>
    </cdr:to>
    <cdr:cxnSp macro="">
      <cdr:nvCxnSpPr>
        <cdr:cNvPr id="22" name="Прямая соединительная линия 21"/>
        <cdr:cNvCxnSpPr/>
      </cdr:nvCxnSpPr>
      <cdr:spPr>
        <a:xfrm xmlns:a="http://schemas.openxmlformats.org/drawingml/2006/main" flipH="1">
          <a:off x="7460290" y="2447925"/>
          <a:ext cx="28666" cy="47633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0.79825</cdr:x>
      <cdr:y>0.29111</cdr:y>
    </cdr:from>
    <cdr:to>
      <cdr:x>0.86265</cdr:x>
      <cdr:y>0.37973</cdr:y>
    </cdr:to>
    <cdr:cxnSp macro="">
      <cdr:nvCxnSpPr>
        <cdr:cNvPr id="24" name="Прямая соединительная линия 23"/>
        <cdr:cNvCxnSpPr/>
      </cdr:nvCxnSpPr>
      <cdr:spPr>
        <a:xfrm xmlns:a="http://schemas.openxmlformats.org/drawingml/2006/main">
          <a:off x="6552863" y="1655837"/>
          <a:ext cx="528622" cy="5040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0.3158</cdr:x>
      <cdr:y>0.13919</cdr:y>
    </cdr:from>
    <cdr:to>
      <cdr:x>0.35089</cdr:x>
      <cdr:y>0.26579</cdr:y>
    </cdr:to>
    <cdr:cxnSp macro="">
      <cdr:nvCxnSpPr>
        <cdr:cNvPr id="4" name="Прямая соединительная линия 3"/>
        <cdr:cNvCxnSpPr/>
      </cdr:nvCxnSpPr>
      <cdr:spPr>
        <a:xfrm xmlns:a="http://schemas.openxmlformats.org/drawingml/2006/main">
          <a:off x="2592412" y="791741"/>
          <a:ext cx="288032" cy="72008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0.12282</cdr:x>
      <cdr:y>0.22781</cdr:y>
    </cdr:from>
    <cdr:to>
      <cdr:x>0.21054</cdr:x>
      <cdr:y>0.30377</cdr:y>
    </cdr:to>
    <cdr:cxnSp macro="">
      <cdr:nvCxnSpPr>
        <cdr:cNvPr id="6" name="Прямая соединительная линия 5"/>
        <cdr:cNvCxnSpPr/>
      </cdr:nvCxnSpPr>
      <cdr:spPr>
        <a:xfrm xmlns:a="http://schemas.openxmlformats.org/drawingml/2006/main">
          <a:off x="1008236" y="1295797"/>
          <a:ext cx="720080" cy="4320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0.51755</cdr:x>
      <cdr:y>0.13919</cdr:y>
    </cdr:from>
    <cdr:to>
      <cdr:x>0.54387</cdr:x>
      <cdr:y>0.24047</cdr:y>
    </cdr:to>
    <cdr:cxnSp macro="">
      <cdr:nvCxnSpPr>
        <cdr:cNvPr id="12" name="Прямая соединительная линия 11"/>
        <cdr:cNvCxnSpPr/>
      </cdr:nvCxnSpPr>
      <cdr:spPr>
        <a:xfrm xmlns:a="http://schemas.openxmlformats.org/drawingml/2006/main" flipH="1">
          <a:off x="4248596" y="791741"/>
          <a:ext cx="216024" cy="57606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0.61404</cdr:x>
      <cdr:y>0.16451</cdr:y>
    </cdr:from>
    <cdr:to>
      <cdr:x>0.66667</cdr:x>
      <cdr:y>0.27845</cdr:y>
    </cdr:to>
    <cdr:cxnSp macro="">
      <cdr:nvCxnSpPr>
        <cdr:cNvPr id="16" name="Прямая соединительная линия 15"/>
        <cdr:cNvCxnSpPr/>
      </cdr:nvCxnSpPr>
      <cdr:spPr>
        <a:xfrm xmlns:a="http://schemas.openxmlformats.org/drawingml/2006/main" flipH="1">
          <a:off x="5040684" y="935757"/>
          <a:ext cx="432048" cy="64807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13.05.2022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17</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fld id="{A09BD795-D448-4A3F-A00A-84326D04F6C5}" type="datetimeFigureOut">
              <a:rPr lang="ru-RU" smtClean="0"/>
              <a:pPr>
                <a:defRPr/>
              </a:pPr>
              <a:t>13.05.2022</a:t>
            </a:fld>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8B8B13FA-52F1-4330-8C7A-7B395E7A0853}"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13.05.2022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13.05.2022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CE47F05A-E00B-4E36-BA99-02540FC9A48E}" type="datetimeFigureOut">
              <a:rPr lang="ru-RU" smtClean="0"/>
              <a:pPr>
                <a:defRPr/>
              </a:pPr>
              <a:t>13.05.2022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17050665-8D58-46AF-BE46-03C231992A2F}" type="datetimeFigureOut">
              <a:rPr lang="ru-RU" smtClean="0"/>
              <a:pPr>
                <a:defRPr/>
              </a:pPr>
              <a:t>13.05.2022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23FB87C4-EB18-434E-B80B-787384100E04}"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ACC79D77-351F-44DA-A01B-7056FAB89389}" type="datetimeFigureOut">
              <a:rPr lang="ru-RU" smtClean="0"/>
              <a:pPr>
                <a:defRPr/>
              </a:pPr>
              <a:t>13.05.2022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F721027D-4059-469F-8F00-9787C8EF1CA2}" type="datetimeFigureOut">
              <a:rPr lang="ru-RU" smtClean="0"/>
              <a:pPr>
                <a:defRPr/>
              </a:pPr>
              <a:t>13.05.2022</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3BD102C-F4C8-4B06-BCC2-639851A0F63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966DB77F-2089-43E4-9221-E830DB73F88D}" type="datetimeFigureOut">
              <a:rPr lang="ru-RU" smtClean="0"/>
              <a:pPr>
                <a:defRPr/>
              </a:pPr>
              <a:t>13.05.2022</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35933479-A60A-480E-8C6B-268551222AF2}" type="datetimeFigureOut">
              <a:rPr lang="ru-RU" smtClean="0"/>
              <a:pPr>
                <a:defRPr/>
              </a:pPr>
              <a:t>13.05.2022</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149DAFFF-998B-4488-923B-0AB275EDB2BC}" type="datetimeFigureOut">
              <a:rPr lang="ru-RU" smtClean="0"/>
              <a:pPr>
                <a:defRPr/>
              </a:pPr>
              <a:t>13.05.2022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F7D02AE-5329-41DA-9C10-C25949081A09}"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6F6BB943-E027-4F80-893C-9071788449DC}" type="datetimeFigureOut">
              <a:rPr lang="ru-RU" smtClean="0"/>
              <a:pPr>
                <a:defRPr/>
              </a:pPr>
              <a:t>13.05.2022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115D3D8-EC33-4C94-992B-B0313F93D7AB}"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078A734A-18AB-4DE1-A352-32BB22A22F73}" type="datetimeFigureOut">
              <a:rPr lang="ru-RU" smtClean="0"/>
              <a:pPr>
                <a:defRPr/>
              </a:pPr>
              <a:t>13.05.2022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C6A9F3C-A00C-4BF5-8980-103AC1BA867F}"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smtClean="0"/>
              <a:t>Бюджет для граждан</a:t>
            </a:r>
            <a:endParaRPr lang="ru-RU" sz="4800" dirty="0"/>
          </a:p>
        </p:txBody>
      </p:sp>
      <p:sp>
        <p:nvSpPr>
          <p:cNvPr id="3" name="Подзаголовок 2"/>
          <p:cNvSpPr>
            <a:spLocks noGrp="1"/>
          </p:cNvSpPr>
          <p:nvPr>
            <p:ph type="subTitle" idx="1"/>
          </p:nvPr>
        </p:nvSpPr>
        <p:spPr>
          <a:xfrm>
            <a:off x="1403350" y="6093296"/>
            <a:ext cx="6841058" cy="936104"/>
          </a:xfrm>
        </p:spPr>
        <p:txBody>
          <a:bodyPr rtlCol="0">
            <a:normAutofit fontScale="55000" lnSpcReduction="20000"/>
          </a:bodyPr>
          <a:lstStyle/>
          <a:p>
            <a:pPr algn="ctr" fontAlgn="auto">
              <a:buClr>
                <a:schemeClr val="accent6">
                  <a:lumMod val="75000"/>
                </a:schemeClr>
              </a:buClr>
              <a:defRPr/>
            </a:pPr>
            <a:r>
              <a:rPr lang="ru-RU" dirty="0" smtClean="0">
                <a:solidFill>
                  <a:schemeClr val="tx1"/>
                </a:solidFill>
              </a:rPr>
              <a:t>Путеводитель по бюджету муниципального образования «</a:t>
            </a:r>
            <a:r>
              <a:rPr lang="ru-RU" dirty="0" err="1" smtClean="0">
                <a:solidFill>
                  <a:schemeClr val="tx1"/>
                </a:solidFill>
              </a:rPr>
              <a:t>Тахтамукайский</a:t>
            </a:r>
            <a:r>
              <a:rPr lang="ru-RU" dirty="0" smtClean="0">
                <a:solidFill>
                  <a:schemeClr val="tx1"/>
                </a:solidFill>
              </a:rPr>
              <a:t> район» на 2022 год и плановый период 2023 и 2024 годов (утверждено Решением сессии Совета народных депутатов муниципального образования «</a:t>
            </a:r>
            <a:r>
              <a:rPr lang="ru-RU" dirty="0" err="1" smtClean="0">
                <a:solidFill>
                  <a:schemeClr val="tx1"/>
                </a:solidFill>
              </a:rPr>
              <a:t>Тахтамукайский</a:t>
            </a:r>
            <a:r>
              <a:rPr lang="ru-RU" dirty="0" smtClean="0">
                <a:solidFill>
                  <a:schemeClr val="tx1"/>
                </a:solidFill>
              </a:rPr>
              <a:t> район» №120 от 23.12.2021 г.)</a:t>
            </a:r>
            <a:endParaRPr lang="ru-RU" dirty="0">
              <a:solidFill>
                <a:schemeClr val="tx1"/>
              </a:solidFill>
            </a:endParaRP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7" y="980728"/>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Светлана\Desktop\9OlGfkUu5x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852936"/>
            <a:ext cx="6819900" cy="303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smtClean="0"/>
              <a:t>Структура налоговых доходов в проекте бюджета МО «</a:t>
            </a:r>
            <a:r>
              <a:rPr lang="ru-RU" sz="2000" dirty="0" err="1" smtClean="0"/>
              <a:t>Тахтамукайский</a:t>
            </a:r>
            <a:r>
              <a:rPr lang="ru-RU" sz="2000" dirty="0" smtClean="0"/>
              <a:t> район»  на 2022 год</a:t>
            </a:r>
            <a:endParaRPr lang="ru-RU" sz="2000" dirty="0"/>
          </a:p>
        </p:txBody>
      </p:sp>
      <p:graphicFrame>
        <p:nvGraphicFramePr>
          <p:cNvPr id="3" name="Диаграмма 4"/>
          <p:cNvGraphicFramePr>
            <a:graphicFrameLocks/>
          </p:cNvGraphicFramePr>
          <p:nvPr>
            <p:extLst>
              <p:ext uri="{D42A27DB-BD31-4B8C-83A1-F6EECF244321}">
                <p14:modId xmlns:p14="http://schemas.microsoft.com/office/powerpoint/2010/main" val="2239381481"/>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smtClean="0"/>
              <a:t>КРУПНЕЙШИЕ НАЛОГОПЛАТЕЛЬЩИКИ В ТАХТАМУКАЙСКОМ РАЙОНЕ</a:t>
            </a:r>
            <a:endParaRPr lang="ru-RU" sz="18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72147" y="2873808"/>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smtClean="0"/>
              <a:t>ООО«Пластиктрейд</a:t>
            </a:r>
            <a:r>
              <a:rPr lang="ru-RU" sz="1400" b="1" dirty="0" smtClean="0"/>
              <a:t>»</a:t>
            </a:r>
            <a:endParaRPr lang="ru-RU" sz="1400" b="1" dirty="0"/>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smtClean="0"/>
              <a:t>ООО «Новые технологии»</a:t>
            </a:r>
            <a:endParaRPr lang="ru-RU" sz="1400" b="1" dirty="0"/>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smtClean="0"/>
              <a:t>ООО «Дом </a:t>
            </a:r>
            <a:r>
              <a:rPr lang="ru-RU" sz="1400" b="1" dirty="0" err="1" smtClean="0"/>
              <a:t>БытХим</a:t>
            </a:r>
            <a:r>
              <a:rPr lang="ru-RU" sz="1400" b="1" dirty="0" smtClean="0"/>
              <a:t>»</a:t>
            </a:r>
            <a:endParaRPr lang="ru-RU" sz="1400" b="1" dirty="0"/>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smtClean="0"/>
              <a:t>ООО «</a:t>
            </a:r>
            <a:r>
              <a:rPr lang="ru-RU" sz="1400" b="1" dirty="0" err="1" smtClean="0"/>
              <a:t>Новатек</a:t>
            </a:r>
            <a:r>
              <a:rPr lang="ru-RU" sz="1400" b="1" dirty="0" smtClean="0"/>
              <a:t>»</a:t>
            </a:r>
            <a:endParaRPr lang="ru-RU" sz="1400" b="1" dirty="0"/>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smtClean="0"/>
              <a:t>ООО «Мебельная фабрика «ИВНА»</a:t>
            </a:r>
            <a:endParaRPr lang="ru-RU" sz="1400" b="1" dirty="0"/>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smtClean="0"/>
              <a:t>ООО «Окна – Гарант»</a:t>
            </a:r>
            <a:endParaRPr lang="ru-RU" sz="1400" b="1" dirty="0"/>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smtClean="0"/>
              <a:t>ООО «</a:t>
            </a:r>
            <a:r>
              <a:rPr lang="ru-RU" sz="1400" b="1" dirty="0" err="1" smtClean="0"/>
              <a:t>Леруа-Мерлен</a:t>
            </a:r>
            <a:r>
              <a:rPr lang="ru-RU" sz="1400" b="1" dirty="0" smtClean="0"/>
              <a:t>»</a:t>
            </a:r>
            <a:endParaRPr lang="ru-RU" sz="1400" b="1" dirty="0"/>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smtClean="0"/>
              <a:t>ООО «ИКЕА-МОС»</a:t>
            </a:r>
            <a:endParaRPr lang="ru-RU" sz="1400" b="1" dirty="0"/>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smtClean="0"/>
              <a:t>ООО Автоцентр «Юг-Авто»</a:t>
            </a:r>
            <a:endParaRPr lang="ru-RU" sz="1400" b="1" dirty="0"/>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sz="2000" dirty="0"/>
              <a:t>Сведения о межбюджетных трансфертах, поступающих в бюджет  </a:t>
            </a:r>
            <a:r>
              <a:rPr lang="ru-RU" sz="2000" dirty="0" smtClean="0"/>
              <a:t>муниципального образования «Тахтамукайский район»</a:t>
            </a:r>
            <a:endParaRPr lang="ru-RU" sz="20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958542384"/>
              </p:ext>
            </p:extLst>
          </p:nvPr>
        </p:nvGraphicFramePr>
        <p:xfrm>
          <a:off x="-108520" y="620686"/>
          <a:ext cx="9145017" cy="6609633"/>
        </p:xfrm>
        <a:graphic>
          <a:graphicData uri="http://schemas.openxmlformats.org/drawingml/2006/table">
            <a:tbl>
              <a:tblPr>
                <a:tableStyleId>{5C22544A-7EE6-4342-B048-85BDC9FD1C3A}</a:tableStyleId>
              </a:tblPr>
              <a:tblGrid>
                <a:gridCol w="7046160"/>
                <a:gridCol w="674632"/>
                <a:gridCol w="674632"/>
                <a:gridCol w="749593"/>
              </a:tblGrid>
              <a:tr h="0">
                <a:tc>
                  <a:txBody>
                    <a:bodyPr/>
                    <a:lstStyle/>
                    <a:p>
                      <a:pPr algn="ctr" fontAlgn="ctr"/>
                      <a:endParaRPr lang="ru-RU" sz="4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ru-RU" sz="4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4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err="1">
                          <a:solidFill>
                            <a:schemeClr val="bg1"/>
                          </a:solidFill>
                          <a:effectLst/>
                        </a:rPr>
                        <a:t>тыс.ру</a:t>
                      </a:r>
                      <a:r>
                        <a:rPr lang="ru-RU" sz="400" u="none" strike="noStrike" dirty="0" err="1">
                          <a:solidFill>
                            <a:schemeClr val="bg1"/>
                          </a:solidFill>
                          <a:effectLst/>
                        </a:rPr>
                        <a:t>б</a:t>
                      </a:r>
                      <a:r>
                        <a:rPr lang="ru-RU" sz="400" u="none" strike="noStrike" dirty="0">
                          <a:solidFill>
                            <a:schemeClr val="bg1"/>
                          </a:solidFill>
                          <a:effectLst/>
                        </a:rPr>
                        <a:t>.</a:t>
                      </a:r>
                      <a:endParaRPr lang="ru-RU" sz="4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370">
                <a:tc>
                  <a:txBody>
                    <a:bodyPr/>
                    <a:lstStyle/>
                    <a:p>
                      <a:pPr algn="ctr" fontAlgn="ctr"/>
                      <a:r>
                        <a:rPr lang="ru-RU" sz="800" b="1" u="none" strike="noStrike" dirty="0">
                          <a:solidFill>
                            <a:schemeClr val="bg1"/>
                          </a:solidFill>
                          <a:effectLst/>
                        </a:rPr>
                        <a:t>ВИДЫ  ДОХОДОВ</a:t>
                      </a:r>
                      <a:endParaRPr lang="ru-RU" sz="800" b="1"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r>
                        <a:rPr lang="ru-RU" sz="800" b="1" u="none" strike="noStrike" dirty="0">
                          <a:solidFill>
                            <a:schemeClr val="bg1"/>
                          </a:solidFill>
                          <a:effectLst/>
                        </a:rPr>
                        <a:t>Бюджет на 2022 год</a:t>
                      </a:r>
                      <a:endParaRPr lang="ru-RU" sz="800" b="1"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ru-RU" sz="800" b="1" u="none" strike="noStrike" dirty="0">
                          <a:solidFill>
                            <a:schemeClr val="bg1"/>
                          </a:solidFill>
                          <a:effectLst/>
                        </a:rPr>
                        <a:t>Бюджет на 2023 год</a:t>
                      </a:r>
                      <a:endParaRPr lang="ru-RU" sz="800" b="1"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ru-RU" sz="800" b="1" u="none" strike="noStrike" dirty="0">
                          <a:solidFill>
                            <a:schemeClr val="bg1"/>
                          </a:solidFill>
                          <a:effectLst/>
                        </a:rPr>
                        <a:t>Бюджет на 2024 год</a:t>
                      </a:r>
                      <a:endParaRPr lang="ru-RU" sz="800" b="1"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236674">
                <a:tc>
                  <a:txBody>
                    <a:bodyPr/>
                    <a:lstStyle/>
                    <a:p>
                      <a:pPr algn="l" fontAlgn="ctr"/>
                      <a:r>
                        <a:rPr lang="ru-RU" sz="800" b="1" u="none" strike="noStrike" dirty="0">
                          <a:solidFill>
                            <a:schemeClr val="bg1"/>
                          </a:solidFill>
                          <a:effectLst/>
                        </a:rPr>
                        <a:t>СУБСИДИИ</a:t>
                      </a:r>
                      <a:endParaRPr lang="ru-RU" sz="800" b="1"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r>
                        <a:rPr lang="ru-RU" sz="800" b="1" u="none" strike="noStrike" dirty="0">
                          <a:solidFill>
                            <a:schemeClr val="bg1"/>
                          </a:solidFill>
                          <a:effectLst/>
                        </a:rPr>
                        <a:t>        312 791    </a:t>
                      </a:r>
                      <a:endParaRPr lang="ru-RU" sz="800" b="1"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ru-RU" sz="800" b="1" u="none" strike="noStrike" dirty="0">
                          <a:solidFill>
                            <a:schemeClr val="bg1"/>
                          </a:solidFill>
                          <a:effectLst/>
                        </a:rPr>
                        <a:t>          223 828    </a:t>
                      </a:r>
                      <a:endParaRPr lang="ru-RU" sz="800" b="1"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fontAlgn="ctr"/>
                      <a:r>
                        <a:rPr lang="ru-RU" sz="800" b="1" u="none" strike="noStrike" dirty="0">
                          <a:solidFill>
                            <a:schemeClr val="bg1"/>
                          </a:solidFill>
                          <a:effectLst/>
                        </a:rPr>
                        <a:t>         338 498    </a:t>
                      </a:r>
                      <a:endParaRPr lang="ru-RU" sz="800" b="1"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236674">
                <a:tc>
                  <a:txBody>
                    <a:bodyPr/>
                    <a:lstStyle/>
                    <a:p>
                      <a:pPr algn="l" fontAlgn="ctr"/>
                      <a:r>
                        <a:rPr lang="ru-RU" sz="900" u="none" strike="noStrike" dirty="0">
                          <a:solidFill>
                            <a:schemeClr val="bg1"/>
                          </a:solidFill>
                          <a:effectLst/>
                        </a:rPr>
                        <a:t>Субсидии местным бюджетам на строительство и реконструкцию (модернизацию) объектов питьевого водоснабжения</a:t>
                      </a:r>
                      <a:endParaRPr lang="ru-RU" sz="9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800" u="none" strike="noStrike" dirty="0">
                          <a:solidFill>
                            <a:schemeClr val="bg1"/>
                          </a:solidFill>
                          <a:effectLst/>
                        </a:rPr>
                        <a:t>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a:solidFill>
                            <a:schemeClr val="bg1"/>
                          </a:solidFill>
                          <a:effectLst/>
                        </a:rPr>
                        <a:t>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307">
                <a:tc>
                  <a:txBody>
                    <a:bodyPr/>
                    <a:lstStyle/>
                    <a:p>
                      <a:pPr algn="l" fontAlgn="ctr"/>
                      <a:r>
                        <a:rPr lang="ru-RU" sz="900" u="none" strike="noStrike" dirty="0">
                          <a:solidFill>
                            <a:schemeClr val="bg1"/>
                          </a:solidFill>
                          <a:effectLst/>
                        </a:rPr>
                        <a:t>Субсидии местным бюджетам на поддержку отрасли культуры </a:t>
                      </a:r>
                      <a:endParaRPr lang="ru-RU" sz="9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ru-RU" sz="800" u="none" strike="noStrike" dirty="0">
                          <a:solidFill>
                            <a:schemeClr val="bg1"/>
                          </a:solidFill>
                          <a:effectLst/>
                        </a:rPr>
                        <a:t>                713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511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142 367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264479">
                <a:tc>
                  <a:txBody>
                    <a:bodyPr/>
                    <a:lstStyle/>
                    <a:p>
                      <a:pPr algn="l" fontAlgn="ctr"/>
                      <a:r>
                        <a:rPr lang="ru-RU" sz="900" u="none" strike="noStrike" dirty="0">
                          <a:solidFill>
                            <a:schemeClr val="bg1"/>
                          </a:solidFill>
                          <a:effectLst/>
                        </a:rPr>
                        <a:t>субсидии местным бюджетам на поддержку отрасли культуры (государственная поддержка лучших работников сельских учреждений культуры)</a:t>
                      </a:r>
                      <a:endParaRPr lang="ru-RU" sz="9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101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79">
                <a:tc>
                  <a:txBody>
                    <a:bodyPr/>
                    <a:lstStyle/>
                    <a:p>
                      <a:pPr algn="l" fontAlgn="ctr"/>
                      <a:r>
                        <a:rPr lang="ru-RU" sz="900" u="none" strike="noStrike" dirty="0">
                          <a:solidFill>
                            <a:schemeClr val="bg1"/>
                          </a:solidFill>
                          <a:effectLst/>
                        </a:rPr>
                        <a:t>субсидии местным бюджетам на поддержку отрасли культуры (государственная поддержка лучших  сельских учреждений культуры)</a:t>
                      </a:r>
                      <a:endParaRPr lang="ru-RU" sz="9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101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266259">
                <a:tc>
                  <a:txBody>
                    <a:bodyPr/>
                    <a:lstStyle/>
                    <a:p>
                      <a:pPr algn="l" fontAlgn="ctr"/>
                      <a:r>
                        <a:rPr lang="ru-RU" sz="900" u="none" strike="noStrike" dirty="0">
                          <a:solidFill>
                            <a:schemeClr val="bg1"/>
                          </a:solidFill>
                          <a:effectLst/>
                        </a:rPr>
                        <a:t>субсидии местным бюджетам на государственную поддержку отрасли культуры (</a:t>
                      </a:r>
                      <a:r>
                        <a:rPr lang="ru-RU" sz="900" u="none" strike="noStrike" dirty="0" err="1">
                          <a:solidFill>
                            <a:schemeClr val="bg1"/>
                          </a:solidFill>
                          <a:effectLst/>
                        </a:rPr>
                        <a:t>обемпечение</a:t>
                      </a:r>
                      <a:r>
                        <a:rPr lang="ru-RU" sz="900" u="none" strike="noStrike" dirty="0">
                          <a:solidFill>
                            <a:schemeClr val="bg1"/>
                          </a:solidFill>
                          <a:effectLst/>
                        </a:rPr>
                        <a:t> учреждений культуры специализированным автотранспортом для обслуживания населения, в том числе сельского населения)</a:t>
                      </a:r>
                      <a:endParaRPr lang="ru-RU" sz="9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a:solidFill>
                            <a:schemeClr val="bg1"/>
                          </a:solidFill>
                          <a:effectLst/>
                        </a:rPr>
                        <a:t>                   -      </a:t>
                      </a:r>
                      <a:endParaRPr lang="ru-RU" sz="800" b="0" i="1"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4 836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149">
                <a:tc>
                  <a:txBody>
                    <a:bodyPr/>
                    <a:lstStyle/>
                    <a:p>
                      <a:pPr algn="l" fontAlgn="ctr"/>
                      <a:r>
                        <a:rPr lang="ru-RU" sz="900" u="none" strike="noStrike" dirty="0">
                          <a:solidFill>
                            <a:schemeClr val="bg1"/>
                          </a:solidFill>
                          <a:effectLst/>
                        </a:rPr>
                        <a:t>субсидии местным бюджетам на государственную поддержку отрасли культуры (</a:t>
                      </a:r>
                      <a:r>
                        <a:rPr lang="ru-RU" sz="900" u="none" strike="noStrike" dirty="0" err="1">
                          <a:solidFill>
                            <a:schemeClr val="bg1"/>
                          </a:solidFill>
                          <a:effectLst/>
                        </a:rPr>
                        <a:t>софинансирование</a:t>
                      </a:r>
                      <a:r>
                        <a:rPr lang="ru-RU" sz="900" u="none" strike="noStrike" dirty="0">
                          <a:solidFill>
                            <a:schemeClr val="bg1"/>
                          </a:solidFill>
                          <a:effectLst/>
                        </a:rPr>
                        <a:t> расходных обязательств, возникающих при реализации мероприятий по модернизации региональных и муниципальных детских школ искусств по видам искусств путем их реконструкции, капитального ремонта)</a:t>
                      </a:r>
                      <a:endParaRPr lang="ru-RU" sz="9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a:solidFill>
                            <a:schemeClr val="bg1"/>
                          </a:solidFill>
                          <a:effectLst/>
                        </a:rPr>
                        <a:t>                   -      </a:t>
                      </a:r>
                      <a:endParaRPr lang="ru-RU" sz="800" b="0" i="1"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137 020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95149">
                <a:tc>
                  <a:txBody>
                    <a:bodyPr/>
                    <a:lstStyle/>
                    <a:p>
                      <a:pPr algn="l" fontAlgn="ctr"/>
                      <a:r>
                        <a:rPr lang="ru-RU" sz="900" u="none" strike="noStrike" dirty="0">
                          <a:solidFill>
                            <a:schemeClr val="bg1"/>
                          </a:solidFill>
                          <a:effectLst/>
                        </a:rPr>
                        <a:t>поддержка отрасли культуры(комплектование книжных фондов муниципальных общедоступных библиотек и государственных центральных библиотек субъектов (РФ) за счет средств резервного фонда Правительства Российской Федерации</a:t>
                      </a:r>
                      <a:endParaRPr lang="ru-RU" sz="9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a:solidFill>
                            <a:schemeClr val="bg1"/>
                          </a:solidFill>
                          <a:effectLst/>
                        </a:rPr>
                        <a:t>               511    </a:t>
                      </a:r>
                      <a:endParaRPr lang="ru-RU" sz="800" b="0" i="1"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511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511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010">
                <a:tc>
                  <a:txBody>
                    <a:bodyPr/>
                    <a:lstStyle/>
                    <a:p>
                      <a:pPr algn="l" fontAlgn="ctr"/>
                      <a:r>
                        <a:rPr lang="ru-RU" sz="900" u="none" strike="noStrike" dirty="0">
                          <a:solidFill>
                            <a:schemeClr val="bg1"/>
                          </a:solidFill>
                          <a:effectLst/>
                        </a:rPr>
                        <a:t>Субсидии местным бюджетам на обеспечение развития и укрепления материально-технической базы муниципальных домов культуры в населенных пунктах с числом жителей до 50 тысяч человек</a:t>
                      </a:r>
                      <a:endParaRPr lang="ru-RU" sz="9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a:solidFill>
                            <a:schemeClr val="bg1"/>
                          </a:solidFill>
                          <a:effectLst/>
                        </a:rPr>
                        <a:t>             1 701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707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20005">
                <a:tc>
                  <a:txBody>
                    <a:bodyPr/>
                    <a:lstStyle/>
                    <a:p>
                      <a:pPr algn="l" fontAlgn="ctr"/>
                      <a:r>
                        <a:rPr lang="ru-RU" sz="900" u="none" strike="noStrike" dirty="0">
                          <a:solidFill>
                            <a:schemeClr val="bg1"/>
                          </a:solidFill>
                          <a:effectLst/>
                        </a:rPr>
                        <a:t>Субсидии местным бюджетам на поддержку творческой деятельности и укрепление материально-технической базы муниципальных театров в населенных пунктах с численностью населения до 300 тысяч человек</a:t>
                      </a:r>
                      <a:endParaRPr lang="ru-RU" sz="9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a:solidFill>
                            <a:schemeClr val="bg1"/>
                          </a:solidFill>
                          <a:effectLst/>
                        </a:rPr>
                        <a:t>             2 889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1 448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1 017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083">
                <a:tc>
                  <a:txBody>
                    <a:bodyPr/>
                    <a:lstStyle/>
                    <a:p>
                      <a:pPr algn="l" fontAlgn="ctr"/>
                      <a:r>
                        <a:rPr lang="ru-RU" sz="900" u="none" strike="noStrike" dirty="0">
                          <a:solidFill>
                            <a:schemeClr val="bg1"/>
                          </a:solidFill>
                          <a:effectLst/>
                        </a:rPr>
                        <a:t>Субсидии местным бюджетам на организацию бесплатного горячего питания </a:t>
                      </a:r>
                      <a:endParaRPr lang="ru-RU" sz="9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a:solidFill>
                            <a:schemeClr val="bg1"/>
                          </a:solidFill>
                          <a:effectLst/>
                        </a:rPr>
                        <a:t>           68 407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a:solidFill>
                            <a:schemeClr val="bg1"/>
                          </a:solidFill>
                          <a:effectLst/>
                        </a:rPr>
                        <a:t>            64 613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66 260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95149">
                <a:tc>
                  <a:txBody>
                    <a:bodyPr/>
                    <a:lstStyle/>
                    <a:p>
                      <a:pPr algn="l" fontAlgn="ctr"/>
                      <a:r>
                        <a:rPr lang="ru-RU" sz="900" u="none" strike="noStrike" dirty="0">
                          <a:solidFill>
                            <a:schemeClr val="bg1"/>
                          </a:solidFill>
                          <a:effectLst/>
                        </a:rPr>
                        <a:t>субсидии местным бюджетам на </a:t>
                      </a:r>
                      <a:r>
                        <a:rPr lang="ru-RU" sz="900" u="none" strike="noStrike" dirty="0" err="1">
                          <a:solidFill>
                            <a:schemeClr val="bg1"/>
                          </a:solidFill>
                          <a:effectLst/>
                        </a:rPr>
                        <a:t>софинансирование</a:t>
                      </a:r>
                      <a:r>
                        <a:rPr lang="ru-RU" sz="900" u="none" strike="noStrike" dirty="0">
                          <a:solidFill>
                            <a:schemeClr val="bg1"/>
                          </a:solidFill>
                          <a:effectLst/>
                        </a:rPr>
                        <a:t> мероприятий по организации в муниципальных общеобразовательных организациях  бесплатного горячего питания обучающихся,  относящихся к категориям обучающихся, для которых предусмотрено бесплатное питание </a:t>
                      </a:r>
                      <a:endParaRPr lang="ru-RU" sz="9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a:solidFill>
                            <a:schemeClr val="bg1"/>
                          </a:solidFill>
                          <a:effectLst/>
                        </a:rPr>
                        <a:t>            5 952    </a:t>
                      </a:r>
                      <a:endParaRPr lang="ru-RU" sz="800" b="0" i="1"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5 952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5 952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59">
                <a:tc>
                  <a:txBody>
                    <a:bodyPr/>
                    <a:lstStyle/>
                    <a:p>
                      <a:pPr algn="l" fontAlgn="ctr"/>
                      <a:r>
                        <a:rPr lang="ru-RU" sz="900" u="none" strike="noStrike" dirty="0">
                          <a:solidFill>
                            <a:schemeClr val="bg1"/>
                          </a:solidFill>
                          <a:effectLst/>
                        </a:rPr>
                        <a:t>субсидии местным бюджетам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9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a:solidFill>
                            <a:schemeClr val="bg1"/>
                          </a:solidFill>
                          <a:effectLst/>
                        </a:rPr>
                        <a:t>          62 455    </a:t>
                      </a:r>
                      <a:endParaRPr lang="ru-RU" sz="800" b="0" i="1"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a:solidFill>
                            <a:schemeClr val="bg1"/>
                          </a:solidFill>
                          <a:effectLst/>
                        </a:rPr>
                        <a:t>            58 661    </a:t>
                      </a:r>
                      <a:endParaRPr lang="ru-RU" sz="800" b="0" i="1"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60 308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231251">
                <a:tc>
                  <a:txBody>
                    <a:bodyPr/>
                    <a:lstStyle/>
                    <a:p>
                      <a:pPr algn="l" fontAlgn="ctr"/>
                      <a:r>
                        <a:rPr lang="ru-RU" sz="900" u="none" strike="noStrike" dirty="0">
                          <a:solidFill>
                            <a:schemeClr val="bg1"/>
                          </a:solidFill>
                          <a:effectLst/>
                        </a:rPr>
                        <a:t>Субсидии местным бюджетам по обеспечению  молодых семей</a:t>
                      </a:r>
                      <a:endParaRPr lang="ru-RU" sz="9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a:solidFill>
                            <a:schemeClr val="bg1"/>
                          </a:solidFill>
                          <a:effectLst/>
                        </a:rPr>
                        <a:t>           17 210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a:solidFill>
                            <a:schemeClr val="bg1"/>
                          </a:solidFill>
                          <a:effectLst/>
                        </a:rPr>
                        <a:t>            18 948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506">
                <a:tc>
                  <a:txBody>
                    <a:bodyPr/>
                    <a:lstStyle/>
                    <a:p>
                      <a:pPr algn="l" fontAlgn="ctr"/>
                      <a:r>
                        <a:rPr lang="ru-RU" sz="900" u="none" strike="noStrike" dirty="0">
                          <a:solidFill>
                            <a:schemeClr val="bg1"/>
                          </a:solidFill>
                          <a:effectLst/>
                        </a:rPr>
                        <a:t>субсидии местным бюджетам на реализацию мероприятий по обеспечению жильем молодых семей</a:t>
                      </a:r>
                      <a:endParaRPr lang="ru-RU" sz="9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a:solidFill>
                            <a:schemeClr val="bg1"/>
                          </a:solidFill>
                          <a:effectLst/>
                        </a:rPr>
                        <a:t>          17 210    </a:t>
                      </a:r>
                      <a:endParaRPr lang="ru-RU" sz="800" b="0" i="1"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a:solidFill>
                            <a:schemeClr val="bg1"/>
                          </a:solidFill>
                          <a:effectLst/>
                        </a:rPr>
                        <a:t>            18 948    </a:t>
                      </a:r>
                      <a:endParaRPr lang="ru-RU" sz="800" b="0" i="1"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177506">
                <a:tc>
                  <a:txBody>
                    <a:bodyPr/>
                    <a:lstStyle/>
                    <a:p>
                      <a:pPr algn="l" fontAlgn="ctr"/>
                      <a:r>
                        <a:rPr lang="ru-RU" sz="900" u="none" strike="noStrike">
                          <a:solidFill>
                            <a:schemeClr val="bg1"/>
                          </a:solidFill>
                          <a:effectLst/>
                        </a:rPr>
                        <a:t>Субсидии местным бюджетам на реализацию программ формирования современной городской среды</a:t>
                      </a:r>
                      <a:endParaRPr lang="ru-RU" sz="9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62 586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a:solidFill>
                            <a:schemeClr val="bg1"/>
                          </a:solidFill>
                          <a:effectLst/>
                        </a:rPr>
                        <a:t>            16 162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18 182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59">
                <a:tc>
                  <a:txBody>
                    <a:bodyPr/>
                    <a:lstStyle/>
                    <a:p>
                      <a:pPr algn="l" fontAlgn="ctr"/>
                      <a:r>
                        <a:rPr lang="ru-RU" sz="900" u="none" strike="noStrike">
                          <a:solidFill>
                            <a:schemeClr val="bg1"/>
                          </a:solidFill>
                          <a:effectLst/>
                        </a:rPr>
                        <a:t>Субсидии местным бюджетам на создание в общеобразовательных организациях, расположенных в сельской местности, условий для занятий физической культурой и спортом</a:t>
                      </a:r>
                      <a:endParaRPr lang="ru-RU" sz="9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a:solidFill>
                            <a:schemeClr val="bg1"/>
                          </a:solidFill>
                          <a:effectLst/>
                        </a:rPr>
                        <a:t>             9 628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a:solidFill>
                            <a:schemeClr val="bg1"/>
                          </a:solidFill>
                          <a:effectLst/>
                        </a:rPr>
                        <a:t>              9 445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10 672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266259">
                <a:tc>
                  <a:txBody>
                    <a:bodyPr/>
                    <a:lstStyle/>
                    <a:p>
                      <a:pPr algn="l" fontAlgn="ctr"/>
                      <a:r>
                        <a:rPr lang="ru-RU" sz="900" u="none" strike="noStrike">
                          <a:solidFill>
                            <a:schemeClr val="bg1"/>
                          </a:solidFill>
                          <a:effectLst/>
                        </a:rPr>
                        <a:t>Субсидии на софинансирование расходных обязательств субъектов Российской Федерации, связанных с реализацией федеральной целевой программы "Увековечение памяти погибших при защите Отечества на 2019 - 2024 годы"</a:t>
                      </a:r>
                      <a:endParaRPr lang="ru-RU" sz="9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a:solidFill>
                            <a:schemeClr val="bg1"/>
                          </a:solidFill>
                          <a:effectLst/>
                        </a:rPr>
                        <a:t>                     -      </a:t>
                      </a:r>
                      <a:endParaRPr lang="ru-RU" sz="8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149">
                <a:tc>
                  <a:txBody>
                    <a:bodyPr/>
                    <a:lstStyle/>
                    <a:p>
                      <a:pPr algn="l" fontAlgn="ctr"/>
                      <a:r>
                        <a:rPr lang="ru-RU" sz="900" u="none" strike="noStrike" dirty="0">
                          <a:solidFill>
                            <a:schemeClr val="bg1"/>
                          </a:solidFill>
                          <a:effectLst/>
                        </a:rPr>
                        <a:t>Субсидии бюджетам на 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a:t>
                      </a:r>
                      <a:endParaRPr lang="ru-RU" sz="9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4 936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4 936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133809">
                <a:tc>
                  <a:txBody>
                    <a:bodyPr/>
                    <a:lstStyle/>
                    <a:p>
                      <a:pPr algn="l" fontAlgn="ctr"/>
                      <a:r>
                        <a:rPr lang="ru-RU" sz="900" u="none" strike="noStrike">
                          <a:solidFill>
                            <a:schemeClr val="bg1"/>
                          </a:solidFill>
                          <a:effectLst/>
                        </a:rPr>
                        <a:t>Субсидии бюджетам на развитие сети учреждений культурно-досугового типа</a:t>
                      </a:r>
                      <a:endParaRPr lang="ru-RU" sz="9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9 863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7 058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592">
                <a:tc>
                  <a:txBody>
                    <a:bodyPr/>
                    <a:lstStyle/>
                    <a:p>
                      <a:pPr algn="l" fontAlgn="ctr"/>
                      <a:r>
                        <a:rPr lang="ru-RU" sz="900" u="none" strike="noStrike">
                          <a:solidFill>
                            <a:schemeClr val="bg1"/>
                          </a:solidFill>
                          <a:effectLst/>
                        </a:rPr>
                        <a:t>Прочие субсидии бюджетам муниципальных районов</a:t>
                      </a:r>
                      <a:endParaRPr lang="ru-RU" sz="900" b="0" i="0"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134 858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100 000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100 000    </a:t>
                      </a:r>
                      <a:endParaRPr lang="ru-RU" sz="800" b="0" i="0"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264479">
                <a:tc>
                  <a:txBody>
                    <a:bodyPr/>
                    <a:lstStyle/>
                    <a:p>
                      <a:pPr algn="l" fontAlgn="ctr"/>
                      <a:r>
                        <a:rPr lang="ru-RU" sz="900" u="none" strike="noStrike">
                          <a:solidFill>
                            <a:schemeClr val="bg1"/>
                          </a:solidFill>
                          <a:effectLst/>
                        </a:rPr>
                        <a:t>субсидии местным бюджетам на строительство (реконструкцию), капитальный ремонт и ремонт автомобильных дорог общего пользования местного значения</a:t>
                      </a:r>
                      <a:endParaRPr lang="ru-RU" sz="900" b="0" i="1" u="none" strike="noStrike">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100 000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100 000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u="none" strike="noStrike" dirty="0">
                          <a:solidFill>
                            <a:schemeClr val="bg1"/>
                          </a:solidFill>
                          <a:effectLst/>
                        </a:rPr>
                        <a:t>        100 000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479">
                <a:tc>
                  <a:txBody>
                    <a:bodyPr/>
                    <a:lstStyle/>
                    <a:p>
                      <a:pPr algn="l" fontAlgn="ctr"/>
                      <a:r>
                        <a:rPr lang="ru-RU" sz="900" u="none" strike="noStrike" dirty="0">
                          <a:solidFill>
                            <a:schemeClr val="bg1"/>
                          </a:solidFill>
                          <a:effectLst/>
                        </a:rPr>
                        <a:t>субсидии местным бюджетам на частичную компенсацию расходов на повышение оплаты труда работников бюджетной сферы</a:t>
                      </a:r>
                      <a:endParaRPr lang="ru-RU" sz="9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34 858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ctr"/>
                      <a:r>
                        <a:rPr lang="ru-RU" sz="800" u="none" strike="noStrike" dirty="0">
                          <a:solidFill>
                            <a:schemeClr val="bg1"/>
                          </a:solidFill>
                          <a:effectLst/>
                        </a:rPr>
                        <a:t>                   -      </a:t>
                      </a:r>
                      <a:endParaRPr lang="ru-RU" sz="800" b="0" i="1" u="none" strike="noStrike" dirty="0">
                        <a:solidFill>
                          <a:schemeClr val="bg1"/>
                        </a:solidFill>
                        <a:effectLst/>
                        <a:latin typeface="Century"/>
                      </a:endParaRPr>
                    </a:p>
                  </a:txBody>
                  <a:tcPr marL="2930" marR="2930" marT="29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363409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418627737"/>
              </p:ext>
            </p:extLst>
          </p:nvPr>
        </p:nvGraphicFramePr>
        <p:xfrm>
          <a:off x="0" y="0"/>
          <a:ext cx="9143999" cy="7264050"/>
        </p:xfrm>
        <a:graphic>
          <a:graphicData uri="http://schemas.openxmlformats.org/drawingml/2006/table">
            <a:tbl>
              <a:tblPr>
                <a:tableStyleId>{5C22544A-7EE6-4342-B048-85BDC9FD1C3A}</a:tableStyleId>
              </a:tblPr>
              <a:tblGrid>
                <a:gridCol w="7092280"/>
                <a:gridCol w="792088"/>
                <a:gridCol w="648072"/>
                <a:gridCol w="611559"/>
              </a:tblGrid>
              <a:tr h="60890">
                <a:tc>
                  <a:txBody>
                    <a:bodyPr/>
                    <a:lstStyle/>
                    <a:p>
                      <a:pPr algn="l" fontAlgn="ctr"/>
                      <a:r>
                        <a:rPr lang="ru-RU" sz="800" b="1" u="none" strike="noStrike" dirty="0">
                          <a:effectLst/>
                        </a:rPr>
                        <a:t>СУБВЕНЦИИ</a:t>
                      </a:r>
                      <a:endParaRPr lang="ru-RU" sz="800" b="1" i="0" u="none" strike="noStrike" dirty="0">
                        <a:effectLst/>
                        <a:latin typeface="Century"/>
                      </a:endParaRPr>
                    </a:p>
                  </a:txBody>
                  <a:tcPr marL="2862" marR="2862" marT="2862" marB="0" anchor="ctr">
                    <a:solidFill>
                      <a:schemeClr val="bg2">
                        <a:lumMod val="40000"/>
                        <a:lumOff val="60000"/>
                      </a:schemeClr>
                    </a:solidFill>
                  </a:tcPr>
                </a:tc>
                <a:tc>
                  <a:txBody>
                    <a:bodyPr/>
                    <a:lstStyle/>
                    <a:p>
                      <a:pPr algn="ctr" fontAlgn="ctr"/>
                      <a:r>
                        <a:rPr lang="ru-RU" sz="800" b="1" u="none" strike="noStrike">
                          <a:effectLst/>
                        </a:rPr>
                        <a:t>        835 709    </a:t>
                      </a:r>
                      <a:endParaRPr lang="ru-RU" sz="800" b="1" i="0" u="none" strike="noStrike">
                        <a:effectLst/>
                        <a:latin typeface="Century"/>
                      </a:endParaRPr>
                    </a:p>
                  </a:txBody>
                  <a:tcPr marL="2862" marR="2862" marT="2862" marB="0" anchor="ctr">
                    <a:solidFill>
                      <a:schemeClr val="bg2">
                        <a:lumMod val="40000"/>
                        <a:lumOff val="60000"/>
                      </a:schemeClr>
                    </a:solidFill>
                  </a:tcPr>
                </a:tc>
                <a:tc>
                  <a:txBody>
                    <a:bodyPr/>
                    <a:lstStyle/>
                    <a:p>
                      <a:pPr algn="ctr" fontAlgn="ctr"/>
                      <a:r>
                        <a:rPr lang="ru-RU" sz="800" b="1" u="none" strike="noStrike">
                          <a:effectLst/>
                        </a:rPr>
                        <a:t>          784 464    </a:t>
                      </a:r>
                      <a:endParaRPr lang="ru-RU" sz="800" b="1" i="0" u="none" strike="noStrike">
                        <a:effectLst/>
                        <a:latin typeface="Century"/>
                      </a:endParaRPr>
                    </a:p>
                  </a:txBody>
                  <a:tcPr marL="2862" marR="2862" marT="2862" marB="0" anchor="ctr">
                    <a:solidFill>
                      <a:schemeClr val="bg2">
                        <a:lumMod val="40000"/>
                        <a:lumOff val="60000"/>
                      </a:schemeClr>
                    </a:solidFill>
                  </a:tcPr>
                </a:tc>
                <a:tc>
                  <a:txBody>
                    <a:bodyPr/>
                    <a:lstStyle/>
                    <a:p>
                      <a:pPr algn="ctr" fontAlgn="ctr"/>
                      <a:r>
                        <a:rPr lang="ru-RU" sz="800" b="1" u="none" strike="noStrike" dirty="0">
                          <a:effectLst/>
                        </a:rPr>
                        <a:t>         786 447    </a:t>
                      </a:r>
                      <a:endParaRPr lang="ru-RU" sz="800" b="1" i="0" u="none" strike="noStrike" dirty="0">
                        <a:effectLst/>
                        <a:latin typeface="Century"/>
                      </a:endParaRPr>
                    </a:p>
                  </a:txBody>
                  <a:tcPr marL="2862" marR="2862" marT="2862" marB="0" anchor="ctr">
                    <a:solidFill>
                      <a:schemeClr val="bg2">
                        <a:lumMod val="40000"/>
                        <a:lumOff val="60000"/>
                      </a:schemeClr>
                    </a:solidFill>
                  </a:tcPr>
                </a:tc>
              </a:tr>
              <a:tr h="137394">
                <a:tc>
                  <a:txBody>
                    <a:bodyPr/>
                    <a:lstStyle/>
                    <a:p>
                      <a:pPr algn="l" fontAlgn="ctr"/>
                      <a:r>
                        <a:rPr lang="ru-RU" sz="900" u="none" strike="noStrike">
                          <a:effectLst/>
                        </a:rPr>
                        <a:t>  Субвенции местным бюджетам на осуществление отдельных государственных полномочий Республики Адыгея в том числе;</a:t>
                      </a:r>
                      <a:endParaRPr lang="ru-RU" sz="900" b="0" i="0" u="none" strike="noStrike">
                        <a:effectLst/>
                        <a:latin typeface="Century"/>
                      </a:endParaRPr>
                    </a:p>
                  </a:txBody>
                  <a:tcPr marL="2862" marR="2862" marT="2862" marB="0" anchor="ctr"/>
                </a:tc>
                <a:tc>
                  <a:txBody>
                    <a:bodyPr/>
                    <a:lstStyle/>
                    <a:p>
                      <a:pPr algn="ctr" fontAlgn="ctr"/>
                      <a:r>
                        <a:rPr lang="ru-RU" sz="800" u="none" strike="noStrike">
                          <a:effectLst/>
                        </a:rPr>
                        <a:t>        808 590    </a:t>
                      </a:r>
                      <a:endParaRPr lang="ru-RU" sz="800" b="0" i="0" u="none" strike="noStrike">
                        <a:effectLst/>
                        <a:latin typeface="Century"/>
                      </a:endParaRPr>
                    </a:p>
                  </a:txBody>
                  <a:tcPr marL="2862" marR="2862" marT="2862" marB="0" anchor="ctr"/>
                </a:tc>
                <a:tc>
                  <a:txBody>
                    <a:bodyPr/>
                    <a:lstStyle/>
                    <a:p>
                      <a:pPr algn="ctr" fontAlgn="ctr"/>
                      <a:r>
                        <a:rPr lang="ru-RU" sz="800" u="none" strike="noStrike">
                          <a:effectLst/>
                        </a:rPr>
                        <a:t>          759 156    </a:t>
                      </a:r>
                      <a:endParaRPr lang="ru-RU" sz="800" b="0" i="0" u="none" strike="noStrike">
                        <a:effectLst/>
                        <a:latin typeface="Century"/>
                      </a:endParaRPr>
                    </a:p>
                  </a:txBody>
                  <a:tcPr marL="2862" marR="2862" marT="2862" marB="0" anchor="ctr"/>
                </a:tc>
                <a:tc>
                  <a:txBody>
                    <a:bodyPr/>
                    <a:lstStyle/>
                    <a:p>
                      <a:pPr algn="ctr" fontAlgn="ctr"/>
                      <a:r>
                        <a:rPr lang="ru-RU" sz="800" u="none" strike="noStrike">
                          <a:effectLst/>
                        </a:rPr>
                        <a:t>         758 693    </a:t>
                      </a:r>
                      <a:endParaRPr lang="ru-RU" sz="800" b="0" i="0" u="none" strike="noStrike">
                        <a:effectLst/>
                        <a:latin typeface="Century"/>
                      </a:endParaRPr>
                    </a:p>
                  </a:txBody>
                  <a:tcPr marL="2862" marR="2862" marT="2862" marB="0" anchor="ctr"/>
                </a:tc>
              </a:tr>
              <a:tr h="256277">
                <a:tc>
                  <a:txBody>
                    <a:bodyPr/>
                    <a:lstStyle/>
                    <a:p>
                      <a:pPr algn="l" fontAlgn="ctr"/>
                      <a:r>
                        <a:rPr lang="ru-RU" sz="900" u="none" strike="noStrike" dirty="0">
                          <a:effectLst/>
                        </a:rPr>
                        <a:t>субвенции муниципальным районам на осуществление государственных полномочий по расчету и предоставлению дотаций на выравнивание бюджетной обеспеченности поселений</a:t>
                      </a:r>
                      <a:endParaRPr lang="ru-RU" sz="900" b="0" i="1" u="none" strike="noStrike" dirty="0">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14 127    </a:t>
                      </a:r>
                      <a:endParaRPr lang="ru-RU" sz="800" b="0" i="1" u="none" strike="noStrike" dirty="0">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14 127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14 127    </a:t>
                      </a:r>
                      <a:endParaRPr lang="ru-RU" sz="800" b="0" i="1" u="none" strike="noStrike" dirty="0">
                        <a:effectLst/>
                        <a:latin typeface="Century"/>
                      </a:endParaRPr>
                    </a:p>
                  </a:txBody>
                  <a:tcPr marL="2862" marR="2862" marT="2862" marB="0" anchor="ctr">
                    <a:solidFill>
                      <a:schemeClr val="bg2">
                        <a:lumMod val="20000"/>
                        <a:lumOff val="80000"/>
                      </a:schemeClr>
                    </a:solidFill>
                  </a:tcPr>
                </a:tc>
              </a:tr>
              <a:tr h="244828">
                <a:tc>
                  <a:txBody>
                    <a:bodyPr/>
                    <a:lstStyle/>
                    <a:p>
                      <a:pPr algn="l" fontAlgn="ctr"/>
                      <a:r>
                        <a:rPr lang="ru-RU" sz="900" u="none" strike="noStrike">
                          <a:effectLst/>
                        </a:rPr>
                        <a:t>субвенции местным бюджетам на осуществление отдельных государственных полномочий Республики Адыгея по опеке и попечительству в отношении несовершеннолетних лиц</a:t>
                      </a:r>
                      <a:endParaRPr lang="ru-RU" sz="900" b="0" i="1" u="none" strike="noStrike">
                        <a:effectLst/>
                        <a:latin typeface="Century"/>
                      </a:endParaRPr>
                    </a:p>
                  </a:txBody>
                  <a:tcPr marL="2862" marR="2862" marT="2862" marB="0" anchor="ctr"/>
                </a:tc>
                <a:tc>
                  <a:txBody>
                    <a:bodyPr/>
                    <a:lstStyle/>
                    <a:p>
                      <a:pPr algn="ctr" fontAlgn="ctr"/>
                      <a:r>
                        <a:rPr lang="ru-RU" sz="800" u="none" strike="noStrike">
                          <a:effectLst/>
                        </a:rPr>
                        <a:t>            1 918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1 994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2 073    </a:t>
                      </a:r>
                      <a:endParaRPr lang="ru-RU" sz="800" b="0" i="1" u="none" strike="noStrike">
                        <a:effectLst/>
                        <a:latin typeface="Century"/>
                      </a:endParaRPr>
                    </a:p>
                  </a:txBody>
                  <a:tcPr marL="2862" marR="2862" marT="2862" marB="0" anchor="ctr"/>
                </a:tc>
              </a:tr>
              <a:tr h="405121">
                <a:tc>
                  <a:txBody>
                    <a:bodyPr/>
                    <a:lstStyle/>
                    <a:p>
                      <a:pPr algn="l" fontAlgn="ctr"/>
                      <a:r>
                        <a:rPr lang="ru-RU" sz="900" u="none" strike="noStrike" dirty="0">
                          <a:effectLst/>
                        </a:rPr>
                        <a:t>субвенции бюджетам муниципальных районов на осуществление полномочий Республики Адыгея по расчету и предоставлению субвенций бюджетам городских, сельских поселений, входящих в состав территорий муниципальных районов, на осуществление государственных полномочий Республики Адыгея в сфере административных правоотношений</a:t>
                      </a:r>
                      <a:endParaRPr lang="ru-RU" sz="900" b="0" i="1" u="none" strike="noStrike" dirty="0">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1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1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1    </a:t>
                      </a:r>
                      <a:endParaRPr lang="ru-RU" sz="800" b="0" i="1" u="none" strike="noStrike" dirty="0">
                        <a:effectLst/>
                        <a:latin typeface="Century"/>
                      </a:endParaRPr>
                    </a:p>
                  </a:txBody>
                  <a:tcPr marL="2862" marR="2862" marT="2862" marB="0" anchor="ctr">
                    <a:solidFill>
                      <a:schemeClr val="bg2">
                        <a:lumMod val="20000"/>
                        <a:lumOff val="80000"/>
                      </a:schemeClr>
                    </a:solidFill>
                  </a:tcPr>
                </a:tc>
              </a:tr>
              <a:tr h="343484">
                <a:tc>
                  <a:txBody>
                    <a:bodyPr/>
                    <a:lstStyle/>
                    <a:p>
                      <a:pPr algn="l" fontAlgn="ctr"/>
                      <a:r>
                        <a:rPr lang="ru-RU" sz="900" u="none" strike="noStrike">
                          <a:effectLst/>
                        </a:rPr>
                        <a:t>субвенции местным бюджетам на выполнение государственных полномочий Республики Адыгея по предоставлению единовременной выплаты на ремонт жилого помещения, принадлежащего на праве собственности детям-сиротам и детям, оставшимся без попечения родителей, лицам из числа детей-сирот и детей, оставшихся без попечения родителей</a:t>
                      </a:r>
                      <a:endParaRPr lang="ru-RU" sz="900" b="0" i="1" u="none" strike="noStrike">
                        <a:effectLst/>
                        <a:latin typeface="Century"/>
                      </a:endParaRPr>
                    </a:p>
                  </a:txBody>
                  <a:tcPr marL="2862" marR="2862" marT="2862" marB="0" anchor="ctr"/>
                </a:tc>
                <a:tc>
                  <a:txBody>
                    <a:bodyPr/>
                    <a:lstStyle/>
                    <a:p>
                      <a:pPr algn="ctr" fontAlgn="ctr"/>
                      <a:r>
                        <a:rPr lang="ru-RU" sz="800" u="none" strike="noStrike">
                          <a:effectLst/>
                        </a:rPr>
                        <a:t>                  20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20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20    </a:t>
                      </a:r>
                      <a:endParaRPr lang="ru-RU" sz="800" b="0" i="1" u="none" strike="noStrike">
                        <a:effectLst/>
                        <a:latin typeface="Century"/>
                      </a:endParaRPr>
                    </a:p>
                  </a:txBody>
                  <a:tcPr marL="2862" marR="2862" marT="2862" marB="0" anchor="ctr"/>
                </a:tc>
              </a:tr>
              <a:tr h="174032">
                <a:tc>
                  <a:txBody>
                    <a:bodyPr/>
                    <a:lstStyle/>
                    <a:p>
                      <a:pPr algn="l" fontAlgn="ctr"/>
                      <a:r>
                        <a:rPr lang="ru-RU" sz="900" u="none" strike="noStrike">
                          <a:effectLst/>
                        </a:rPr>
                        <a:t>субвенции местным бюджетам на осуществление государственных полномочий Республики Адыгея в сфере административных правоотношений</a:t>
                      </a:r>
                      <a:endParaRPr lang="ru-RU" sz="9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263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263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263    </a:t>
                      </a:r>
                      <a:endParaRPr lang="ru-RU" sz="800" b="0" i="1" u="none" strike="noStrike" dirty="0">
                        <a:effectLst/>
                        <a:latin typeface="Century"/>
                      </a:endParaRPr>
                    </a:p>
                  </a:txBody>
                  <a:tcPr marL="2862" marR="2862" marT="2862" marB="0" anchor="ctr">
                    <a:solidFill>
                      <a:schemeClr val="bg2">
                        <a:lumMod val="20000"/>
                        <a:lumOff val="80000"/>
                      </a:schemeClr>
                    </a:solidFill>
                  </a:tcPr>
                </a:tc>
              </a:tr>
              <a:tr h="206091">
                <a:tc>
                  <a:txBody>
                    <a:bodyPr/>
                    <a:lstStyle/>
                    <a:p>
                      <a:pPr algn="l" fontAlgn="ctr"/>
                      <a:r>
                        <a:rPr lang="ru-RU" sz="900" u="none" strike="noStrike">
                          <a:effectLst/>
                        </a:rPr>
                        <a:t>субвенции местным бюджетам на осуществление государственных полномочий Республики Адыгея по созданию комиссий по делам несовершеннолетних и защите их прав</a:t>
                      </a:r>
                      <a:endParaRPr lang="ru-RU" sz="900" b="0" i="1" u="none" strike="noStrike">
                        <a:effectLst/>
                        <a:latin typeface="Century"/>
                      </a:endParaRPr>
                    </a:p>
                  </a:txBody>
                  <a:tcPr marL="2862" marR="2862" marT="2862" marB="0" anchor="ctr"/>
                </a:tc>
                <a:tc>
                  <a:txBody>
                    <a:bodyPr/>
                    <a:lstStyle/>
                    <a:p>
                      <a:pPr algn="ctr" fontAlgn="ctr"/>
                      <a:r>
                        <a:rPr lang="ru-RU" sz="800" u="none" strike="noStrike">
                          <a:effectLst/>
                        </a:rPr>
                        <a:t>            1 270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1 320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1 372    </a:t>
                      </a:r>
                      <a:endParaRPr lang="ru-RU" sz="800" b="0" i="1" u="none" strike="noStrike">
                        <a:effectLst/>
                        <a:latin typeface="Century"/>
                      </a:endParaRPr>
                    </a:p>
                  </a:txBody>
                  <a:tcPr marL="2862" marR="2862" marT="2862" marB="0" anchor="ctr"/>
                </a:tc>
              </a:tr>
              <a:tr h="206091">
                <a:tc>
                  <a:txBody>
                    <a:bodyPr/>
                    <a:lstStyle/>
                    <a:p>
                      <a:pPr algn="l" fontAlgn="ctr"/>
                      <a:r>
                        <a:rPr lang="ru-RU" sz="900" u="none" strike="noStrike" dirty="0">
                          <a:effectLst/>
                        </a:rPr>
                        <a:t>субвенции местным бюджетам на осуществление отдельных государственных полномочий Республики Адыгея по опеке и попечительству в отношении отдельных категорий совершеннолетних лиц</a:t>
                      </a:r>
                      <a:endParaRPr lang="ru-RU" sz="900" b="0" i="1" u="none" strike="noStrike" dirty="0">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678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705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733    </a:t>
                      </a:r>
                      <a:endParaRPr lang="ru-RU" sz="800" b="0" i="1" u="none" strike="noStrike" dirty="0">
                        <a:effectLst/>
                        <a:latin typeface="Century"/>
                      </a:endParaRPr>
                    </a:p>
                  </a:txBody>
                  <a:tcPr marL="2862" marR="2862" marT="2862" marB="0" anchor="ctr">
                    <a:solidFill>
                      <a:schemeClr val="bg2">
                        <a:lumMod val="20000"/>
                        <a:lumOff val="80000"/>
                      </a:schemeClr>
                    </a:solidFill>
                  </a:tcPr>
                </a:tc>
              </a:tr>
              <a:tr h="226890">
                <a:tc>
                  <a:txBody>
                    <a:bodyPr/>
                    <a:lstStyle/>
                    <a:p>
                      <a:pPr algn="l" fontAlgn="ctr"/>
                      <a:r>
                        <a:rPr lang="ru-RU" sz="900" u="none" strike="noStrike">
                          <a:effectLst/>
                        </a:rPr>
                        <a:t>субвенции местным бюджетам на осуществление отдельных государственных полномочий Республики Адыгея по предоставлению компенсаций на оплату жилья и коммунальных услуг отдельным категориям граждан в Республике Адыгея</a:t>
                      </a:r>
                      <a:endParaRPr lang="ru-RU" sz="900" b="0" i="1" u="none" strike="noStrike">
                        <a:effectLst/>
                        <a:latin typeface="Century"/>
                      </a:endParaRPr>
                    </a:p>
                  </a:txBody>
                  <a:tcPr marL="2862" marR="2862" marT="2862" marB="0" anchor="ctr"/>
                </a:tc>
                <a:tc>
                  <a:txBody>
                    <a:bodyPr/>
                    <a:lstStyle/>
                    <a:p>
                      <a:pPr algn="ctr" fontAlgn="ctr"/>
                      <a:r>
                        <a:rPr lang="ru-RU" sz="800" u="none" strike="noStrike" dirty="0">
                          <a:effectLst/>
                        </a:rPr>
                        <a:t>          13 437    </a:t>
                      </a:r>
                      <a:endParaRPr lang="ru-RU" sz="800" b="0" i="1" u="none" strike="noStrike" dirty="0">
                        <a:effectLst/>
                        <a:latin typeface="Century"/>
                      </a:endParaRPr>
                    </a:p>
                  </a:txBody>
                  <a:tcPr marL="2862" marR="2862" marT="2862" marB="0" anchor="ctr"/>
                </a:tc>
                <a:tc>
                  <a:txBody>
                    <a:bodyPr/>
                    <a:lstStyle/>
                    <a:p>
                      <a:pPr algn="ctr" fontAlgn="ctr"/>
                      <a:r>
                        <a:rPr lang="ru-RU" sz="800" u="none" strike="noStrike">
                          <a:effectLst/>
                        </a:rPr>
                        <a:t>            13 787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13 787    </a:t>
                      </a:r>
                      <a:endParaRPr lang="ru-RU" sz="800" b="0" i="1" u="none" strike="noStrike">
                        <a:effectLst/>
                        <a:latin typeface="Century"/>
                      </a:endParaRPr>
                    </a:p>
                  </a:txBody>
                  <a:tcPr marL="2862" marR="2862" marT="2862" marB="0" anchor="ctr"/>
                </a:tc>
              </a:tr>
              <a:tr h="226890">
                <a:tc>
                  <a:txBody>
                    <a:bodyPr/>
                    <a:lstStyle/>
                    <a:p>
                      <a:pPr algn="l" fontAlgn="ctr"/>
                      <a:r>
                        <a:rPr lang="ru-RU" sz="900" u="none" strike="noStrike">
                          <a:effectLst/>
                        </a:rPr>
                        <a:t>субвенции местным бюджетам на организацию мероприятий при осуществлении деятельности по обращению с животными без владельцев</a:t>
                      </a:r>
                      <a:endParaRPr lang="ru-RU" sz="9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622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622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      </a:t>
                      </a:r>
                      <a:endParaRPr lang="ru-RU" sz="800" b="0" i="1" u="none" strike="noStrike" dirty="0">
                        <a:effectLst/>
                        <a:latin typeface="Century"/>
                      </a:endParaRPr>
                    </a:p>
                  </a:txBody>
                  <a:tcPr marL="2862" marR="2862" marT="2862" marB="0" anchor="ctr">
                    <a:solidFill>
                      <a:schemeClr val="bg2">
                        <a:lumMod val="20000"/>
                        <a:lumOff val="80000"/>
                      </a:schemeClr>
                    </a:solidFill>
                  </a:tcPr>
                </a:tc>
              </a:tr>
              <a:tr h="368560">
                <a:tc>
                  <a:txBody>
                    <a:bodyPr/>
                    <a:lstStyle/>
                    <a:p>
                      <a:pPr algn="l" fontAlgn="ctr"/>
                      <a:r>
                        <a:rPr lang="ru-RU" sz="900" u="none" strike="noStrike" dirty="0" err="1">
                          <a:effectLst/>
                        </a:rPr>
                        <a:t>cубвенции</a:t>
                      </a:r>
                      <a:r>
                        <a:rPr lang="ru-RU" sz="900" u="none" strike="noStrike" dirty="0">
                          <a:effectLst/>
                        </a:rPr>
                        <a:t>, предоставляемые местным бюджетам для выплаты компенсации за работу по подготовке и проведению государственной итоговой аттестации по образовательным программам основного общего и среднего общего образования педагогическим работникам, участвующим в проведении государственной итоговой аттестации по образовательным программам основного общего и среднего общего образования</a:t>
                      </a:r>
                      <a:endParaRPr lang="ru-RU" sz="900" b="0" i="1" u="none" strike="noStrike" dirty="0">
                        <a:effectLst/>
                        <a:latin typeface="Century"/>
                      </a:endParaRPr>
                    </a:p>
                  </a:txBody>
                  <a:tcPr marL="2862" marR="2862" marT="2862" marB="0" anchor="ctr"/>
                </a:tc>
                <a:tc>
                  <a:txBody>
                    <a:bodyPr/>
                    <a:lstStyle/>
                    <a:p>
                      <a:pPr algn="ctr" fontAlgn="ctr"/>
                      <a:r>
                        <a:rPr lang="ru-RU" sz="800" u="none" strike="noStrike">
                          <a:effectLst/>
                        </a:rPr>
                        <a:t>               739    </a:t>
                      </a:r>
                      <a:endParaRPr lang="ru-RU" sz="800" b="0" i="1" u="none" strike="noStrike">
                        <a:effectLst/>
                        <a:latin typeface="Century"/>
                      </a:endParaRPr>
                    </a:p>
                  </a:txBody>
                  <a:tcPr marL="2862" marR="2862" marT="2862" marB="0" anchor="ctr"/>
                </a:tc>
                <a:tc>
                  <a:txBody>
                    <a:bodyPr/>
                    <a:lstStyle/>
                    <a:p>
                      <a:pPr algn="ctr" fontAlgn="ctr"/>
                      <a:r>
                        <a:rPr lang="ru-RU" sz="800" u="none" strike="noStrike" dirty="0">
                          <a:effectLst/>
                        </a:rPr>
                        <a:t>                 739    </a:t>
                      </a:r>
                      <a:endParaRPr lang="ru-RU" sz="800" b="0" i="1" u="none" strike="noStrike" dirty="0">
                        <a:effectLst/>
                        <a:latin typeface="Century"/>
                      </a:endParaRPr>
                    </a:p>
                  </a:txBody>
                  <a:tcPr marL="2862" marR="2862" marT="2862" marB="0" anchor="ctr"/>
                </a:tc>
                <a:tc>
                  <a:txBody>
                    <a:bodyPr/>
                    <a:lstStyle/>
                    <a:p>
                      <a:pPr algn="ctr" fontAlgn="ctr"/>
                      <a:r>
                        <a:rPr lang="ru-RU" sz="800" u="none" strike="noStrike">
                          <a:effectLst/>
                        </a:rPr>
                        <a:t>                739    </a:t>
                      </a:r>
                      <a:endParaRPr lang="ru-RU" sz="800" b="0" i="1" u="none" strike="noStrike">
                        <a:effectLst/>
                        <a:latin typeface="Century"/>
                      </a:endParaRPr>
                    </a:p>
                  </a:txBody>
                  <a:tcPr marL="2862" marR="2862" marT="2862" marB="0" anchor="ctr"/>
                </a:tc>
              </a:tr>
              <a:tr h="407983">
                <a:tc>
                  <a:txBody>
                    <a:bodyPr/>
                    <a:lstStyle/>
                    <a:p>
                      <a:pPr algn="l" fontAlgn="ctr"/>
                      <a:r>
                        <a:rPr lang="ru-RU" sz="900" u="none" strike="noStrike" dirty="0">
                          <a:effectLst/>
                        </a:rPr>
                        <a:t>субвенции, предоставляемые местным бюджетам для обеспечения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900" b="0" i="1" u="none" strike="noStrike" dirty="0">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297 220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259 203    </a:t>
                      </a:r>
                      <a:endParaRPr lang="ru-RU" sz="800" b="0" i="1" u="none" strike="noStrike" dirty="0">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259 203    </a:t>
                      </a:r>
                      <a:endParaRPr lang="ru-RU" sz="800" b="0" i="1" u="none" strike="noStrike" dirty="0">
                        <a:effectLst/>
                        <a:latin typeface="Century"/>
                      </a:endParaRPr>
                    </a:p>
                  </a:txBody>
                  <a:tcPr marL="2862" marR="2862" marT="2862" marB="0" anchor="ctr">
                    <a:solidFill>
                      <a:schemeClr val="bg2">
                        <a:lumMod val="20000"/>
                        <a:lumOff val="80000"/>
                      </a:schemeClr>
                    </a:solidFill>
                  </a:tcPr>
                </a:tc>
              </a:tr>
              <a:tr h="549575">
                <a:tc>
                  <a:txBody>
                    <a:bodyPr/>
                    <a:lstStyle/>
                    <a:p>
                      <a:pPr algn="l" fontAlgn="ctr"/>
                      <a:r>
                        <a:rPr lang="ru-RU" sz="900" u="none" strike="noStrike">
                          <a:effectLst/>
                        </a:rPr>
                        <a:t>субвенции, предоставляемые местным бюджетам для обеспечения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обеспечения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900" b="0" i="1" u="none" strike="noStrike">
                        <a:effectLst/>
                        <a:latin typeface="Century"/>
                      </a:endParaRPr>
                    </a:p>
                  </a:txBody>
                  <a:tcPr marL="2862" marR="2862" marT="2862" marB="0" anchor="ctr"/>
                </a:tc>
                <a:tc>
                  <a:txBody>
                    <a:bodyPr/>
                    <a:lstStyle/>
                    <a:p>
                      <a:pPr algn="ctr" fontAlgn="ctr"/>
                      <a:r>
                        <a:rPr lang="ru-RU" sz="800" u="none" strike="noStrike">
                          <a:effectLst/>
                        </a:rPr>
                        <a:t>        474 688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462 403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462 403    </a:t>
                      </a:r>
                      <a:endParaRPr lang="ru-RU" sz="800" b="0" i="1" u="none" strike="noStrike">
                        <a:effectLst/>
                        <a:latin typeface="Century"/>
                      </a:endParaRPr>
                    </a:p>
                  </a:txBody>
                  <a:tcPr marL="2862" marR="2862" marT="2862" marB="0" anchor="ctr"/>
                </a:tc>
              </a:tr>
              <a:tr h="396533">
                <a:tc>
                  <a:txBody>
                    <a:bodyPr/>
                    <a:lstStyle/>
                    <a:p>
                      <a:pPr algn="l" fontAlgn="ctr"/>
                      <a:r>
                        <a:rPr lang="ru-RU" sz="900" u="none" strike="noStrike">
                          <a:effectLst/>
                        </a:rPr>
                        <a:t>субвенции, предоставляемые местным бюджетам для обеспечения получения дошкольного образования в частных дошкольных образовательных организациях на возмещение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9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3 262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3 627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3 627    </a:t>
                      </a:r>
                      <a:endParaRPr lang="ru-RU" sz="800" b="0" i="1" u="none" strike="noStrike" dirty="0">
                        <a:effectLst/>
                        <a:latin typeface="Century"/>
                      </a:endParaRPr>
                    </a:p>
                  </a:txBody>
                  <a:tcPr marL="2862" marR="2862" marT="2862" marB="0" anchor="ctr">
                    <a:solidFill>
                      <a:schemeClr val="bg2">
                        <a:lumMod val="20000"/>
                        <a:lumOff val="80000"/>
                      </a:schemeClr>
                    </a:solidFill>
                  </a:tcPr>
                </a:tc>
              </a:tr>
              <a:tr h="549575">
                <a:tc>
                  <a:txBody>
                    <a:bodyPr/>
                    <a:lstStyle/>
                    <a:p>
                      <a:pPr algn="l" fontAlgn="ctr"/>
                      <a:r>
                        <a:rPr lang="ru-RU" sz="900" u="none" strike="noStrike">
                          <a:effectLst/>
                        </a:rPr>
                        <a:t>субвенции, предоставляемые местным бюджетам для обеспечения получения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на возмещение затрат,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в соответствии с нормативами</a:t>
                      </a:r>
                      <a:endParaRPr lang="ru-RU" sz="900" b="0" i="1" u="none" strike="noStrike">
                        <a:effectLst/>
                        <a:latin typeface="Century"/>
                      </a:endParaRPr>
                    </a:p>
                  </a:txBody>
                  <a:tcPr marL="2862" marR="2862" marT="2862" marB="0" anchor="ctr"/>
                </a:tc>
                <a:tc>
                  <a:txBody>
                    <a:bodyPr/>
                    <a:lstStyle/>
                    <a:p>
                      <a:pPr algn="ctr" fontAlgn="ctr"/>
                      <a:r>
                        <a:rPr lang="ru-RU" sz="800" u="none" strike="noStrike">
                          <a:effectLst/>
                        </a:rPr>
                        <a:t>               345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345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345    </a:t>
                      </a:r>
                      <a:endParaRPr lang="ru-RU" sz="800" b="0" i="1" u="none" strike="noStrike">
                        <a:effectLst/>
                        <a:latin typeface="Century"/>
                      </a:endParaRPr>
                    </a:p>
                  </a:txBody>
                  <a:tcPr marL="2862" marR="2862" marT="2862" marB="0" anchor="ctr"/>
                </a:tc>
              </a:tr>
              <a:tr h="274787">
                <a:tc>
                  <a:txBody>
                    <a:bodyPr/>
                    <a:lstStyle/>
                    <a:p>
                      <a:pPr algn="l" fontAlgn="ctr"/>
                      <a:r>
                        <a:rPr lang="ru-RU" sz="900" u="none" strike="noStrike">
                          <a:effectLst/>
                        </a:rPr>
                        <a:t>Субвенции местным бюджетам на осуществление государственных полномочий Республики Адыгея по обеспечению жилыми помещениями детей-сирот и детей, оставшихся без попечения родителей, лиц из числа детей-сирот и детей, оставшихся без попечения родителей</a:t>
                      </a:r>
                      <a:endParaRPr lang="ru-RU" sz="900" b="0" i="0"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9 737    </a:t>
                      </a:r>
                      <a:endParaRPr lang="ru-RU" sz="800" b="0" i="0"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7 926    </a:t>
                      </a:r>
                      <a:endParaRPr lang="ru-RU" sz="800" b="0" i="0"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10 372    </a:t>
                      </a:r>
                      <a:endParaRPr lang="ru-RU" sz="800" b="0" i="0" u="none" strike="noStrike" dirty="0">
                        <a:effectLst/>
                        <a:latin typeface="Century"/>
                      </a:endParaRPr>
                    </a:p>
                  </a:txBody>
                  <a:tcPr marL="2862" marR="2862" marT="2862" marB="0" anchor="ctr">
                    <a:solidFill>
                      <a:schemeClr val="bg2">
                        <a:lumMod val="20000"/>
                        <a:lumOff val="80000"/>
                      </a:schemeClr>
                    </a:solidFill>
                  </a:tcPr>
                </a:tc>
              </a:tr>
              <a:tr h="137394">
                <a:tc>
                  <a:txBody>
                    <a:bodyPr/>
                    <a:lstStyle/>
                    <a:p>
                      <a:pPr algn="l" fontAlgn="ctr"/>
                      <a:r>
                        <a:rPr lang="ru-RU" sz="900" u="none" strike="noStrike">
                          <a:effectLst/>
                        </a:rPr>
                        <a:t>Субвенции местным бюджетам на осуществление государственных полномочий Республики Адыгея в социальной сфере, в том числе:</a:t>
                      </a:r>
                      <a:endParaRPr lang="ru-RU" sz="900" b="0" i="0" u="none" strike="noStrike">
                        <a:effectLst/>
                        <a:latin typeface="Century"/>
                      </a:endParaRPr>
                    </a:p>
                  </a:txBody>
                  <a:tcPr marL="2862" marR="2862" marT="2862" marB="0" anchor="ctr"/>
                </a:tc>
                <a:tc>
                  <a:txBody>
                    <a:bodyPr/>
                    <a:lstStyle/>
                    <a:p>
                      <a:pPr algn="ctr" fontAlgn="ctr"/>
                      <a:r>
                        <a:rPr lang="ru-RU" sz="800" u="none" strike="noStrike">
                          <a:effectLst/>
                        </a:rPr>
                        <a:t>           17 332    </a:t>
                      </a:r>
                      <a:endParaRPr lang="ru-RU" sz="800" b="0" i="0" u="none" strike="noStrike">
                        <a:effectLst/>
                        <a:latin typeface="Century"/>
                      </a:endParaRPr>
                    </a:p>
                  </a:txBody>
                  <a:tcPr marL="2862" marR="2862" marT="2862" marB="0" anchor="ctr"/>
                </a:tc>
                <a:tc>
                  <a:txBody>
                    <a:bodyPr/>
                    <a:lstStyle/>
                    <a:p>
                      <a:pPr algn="ctr" fontAlgn="ctr"/>
                      <a:r>
                        <a:rPr lang="ru-RU" sz="800" u="none" strike="noStrike">
                          <a:effectLst/>
                        </a:rPr>
                        <a:t>            17 332    </a:t>
                      </a:r>
                      <a:endParaRPr lang="ru-RU" sz="800" b="0" i="0" u="none" strike="noStrike">
                        <a:effectLst/>
                        <a:latin typeface="Century"/>
                      </a:endParaRPr>
                    </a:p>
                  </a:txBody>
                  <a:tcPr marL="2862" marR="2862" marT="2862" marB="0" anchor="ctr"/>
                </a:tc>
                <a:tc>
                  <a:txBody>
                    <a:bodyPr/>
                    <a:lstStyle/>
                    <a:p>
                      <a:pPr algn="ctr" fontAlgn="ctr"/>
                      <a:r>
                        <a:rPr lang="ru-RU" sz="800" u="none" strike="noStrike">
                          <a:effectLst/>
                        </a:rPr>
                        <a:t>           17 332    </a:t>
                      </a:r>
                      <a:endParaRPr lang="ru-RU" sz="800" b="0" i="0" u="none" strike="noStrike">
                        <a:effectLst/>
                        <a:latin typeface="Century"/>
                      </a:endParaRPr>
                    </a:p>
                  </a:txBody>
                  <a:tcPr marL="2862" marR="2862" marT="2862" marB="0" anchor="ctr"/>
                </a:tc>
              </a:tr>
              <a:tr h="206091">
                <a:tc>
                  <a:txBody>
                    <a:bodyPr/>
                    <a:lstStyle/>
                    <a:p>
                      <a:pPr algn="l" fontAlgn="ctr"/>
                      <a:r>
                        <a:rPr lang="ru-RU" sz="900" u="none" strike="noStrike" dirty="0">
                          <a:effectLst/>
                        </a:rPr>
                        <a:t>субвенции местным бюджетам на выполнение государственных полномочий Республики Адыгея по выплате ежемесячного вознаграждения и ежемесячного дополнительного вознаграждения приемным родителям</a:t>
                      </a:r>
                      <a:endParaRPr lang="ru-RU" sz="900" b="0" i="1" u="none" strike="noStrike" dirty="0">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3 932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3 932    </a:t>
                      </a:r>
                      <a:endParaRPr lang="ru-RU" sz="800" b="0" i="1"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3 932    </a:t>
                      </a:r>
                      <a:endParaRPr lang="ru-RU" sz="800" b="0" i="1" u="none" strike="noStrike" dirty="0">
                        <a:effectLst/>
                        <a:latin typeface="Century"/>
                      </a:endParaRPr>
                    </a:p>
                  </a:txBody>
                  <a:tcPr marL="2862" marR="2862" marT="2862" marB="0" anchor="ctr">
                    <a:solidFill>
                      <a:schemeClr val="bg2">
                        <a:lumMod val="20000"/>
                        <a:lumOff val="80000"/>
                      </a:schemeClr>
                    </a:solidFill>
                  </a:tcPr>
                </a:tc>
              </a:tr>
              <a:tr h="343484">
                <a:tc>
                  <a:txBody>
                    <a:bodyPr/>
                    <a:lstStyle/>
                    <a:p>
                      <a:pPr algn="l" fontAlgn="ctr"/>
                      <a:r>
                        <a:rPr lang="ru-RU" sz="900" u="none" strike="noStrike">
                          <a:effectLst/>
                        </a:rPr>
                        <a:t>субвенции местным бюджетам на выполнение государственных полномочий Республики Адыгея по социальной поддержке детей-сирот, детей, оставшихся без попечения родителей (за исключением детей, обучающихся в федеральных образовательных учреждениях) (ежемесячные выплаты денежных средств на содержание детей, оставшихся без попечения родителей)</a:t>
                      </a:r>
                      <a:endParaRPr lang="ru-RU" sz="900" b="0" i="1" u="none" strike="noStrike">
                        <a:effectLst/>
                        <a:latin typeface="Century"/>
                      </a:endParaRPr>
                    </a:p>
                  </a:txBody>
                  <a:tcPr marL="2862" marR="2862" marT="2862" marB="0" anchor="ctr"/>
                </a:tc>
                <a:tc>
                  <a:txBody>
                    <a:bodyPr/>
                    <a:lstStyle/>
                    <a:p>
                      <a:pPr algn="ctr" fontAlgn="ctr"/>
                      <a:r>
                        <a:rPr lang="ru-RU" sz="800" u="none" strike="noStrike">
                          <a:effectLst/>
                        </a:rPr>
                        <a:t>          13 400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13 400    </a:t>
                      </a:r>
                      <a:endParaRPr lang="ru-RU" sz="800" b="0" i="1" u="none" strike="noStrike">
                        <a:effectLst/>
                        <a:latin typeface="Century"/>
                      </a:endParaRPr>
                    </a:p>
                  </a:txBody>
                  <a:tcPr marL="2862" marR="2862" marT="2862" marB="0" anchor="ctr"/>
                </a:tc>
                <a:tc>
                  <a:txBody>
                    <a:bodyPr/>
                    <a:lstStyle/>
                    <a:p>
                      <a:pPr algn="ctr" fontAlgn="ctr"/>
                      <a:r>
                        <a:rPr lang="ru-RU" sz="800" u="none" strike="noStrike">
                          <a:effectLst/>
                        </a:rPr>
                        <a:t>          13 400    </a:t>
                      </a:r>
                      <a:endParaRPr lang="ru-RU" sz="800" b="0" i="1" u="none" strike="noStrike">
                        <a:effectLst/>
                        <a:latin typeface="Century"/>
                      </a:endParaRPr>
                    </a:p>
                  </a:txBody>
                  <a:tcPr marL="2862" marR="2862" marT="2862" marB="0" anchor="ctr"/>
                </a:tc>
              </a:tr>
              <a:tr h="274787">
                <a:tc>
                  <a:txBody>
                    <a:bodyPr/>
                    <a:lstStyle/>
                    <a:p>
                      <a:pPr algn="l" fontAlgn="ctr"/>
                      <a:r>
                        <a:rPr lang="ru-RU" sz="900" u="none" strike="noStrike" dirty="0">
                          <a:effectLst/>
                        </a:rPr>
                        <a:t> Субвенции местным бюджетам на выполнение отдельных государственных полномочий Республики Адыгея по выплате компенсации родительской платы за присмотр и уход за детьми, посещающими образовательные организации, реализующие образовательную программу дошкольного образования</a:t>
                      </a:r>
                      <a:endParaRPr lang="ru-RU" sz="900" b="0" i="0" u="none" strike="noStrike" dirty="0">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50    </a:t>
                      </a:r>
                      <a:endParaRPr lang="ru-RU" sz="800" b="0" i="0"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a:effectLst/>
                        </a:rPr>
                        <a:t>                    50    </a:t>
                      </a:r>
                      <a:endParaRPr lang="ru-RU" sz="800" b="0" i="0" u="none" strike="noStrike">
                        <a:effectLst/>
                        <a:latin typeface="Century"/>
                      </a:endParaRPr>
                    </a:p>
                  </a:txBody>
                  <a:tcPr marL="2862" marR="2862" marT="2862" marB="0" anchor="ctr">
                    <a:solidFill>
                      <a:schemeClr val="bg2">
                        <a:lumMod val="20000"/>
                        <a:lumOff val="80000"/>
                      </a:schemeClr>
                    </a:solidFill>
                  </a:tcPr>
                </a:tc>
                <a:tc>
                  <a:txBody>
                    <a:bodyPr/>
                    <a:lstStyle/>
                    <a:p>
                      <a:pPr algn="ctr" fontAlgn="ctr"/>
                      <a:r>
                        <a:rPr lang="ru-RU" sz="800" u="none" strike="noStrike" dirty="0">
                          <a:effectLst/>
                        </a:rPr>
                        <a:t>                  50    </a:t>
                      </a:r>
                      <a:endParaRPr lang="ru-RU" sz="800" b="0" i="0" u="none" strike="noStrike" dirty="0">
                        <a:effectLst/>
                        <a:latin typeface="Century"/>
                      </a:endParaRPr>
                    </a:p>
                  </a:txBody>
                  <a:tcPr marL="2862" marR="2862" marT="2862" marB="0" anchor="ctr">
                    <a:solidFill>
                      <a:schemeClr val="bg2">
                        <a:lumMod val="20000"/>
                        <a:lumOff val="80000"/>
                      </a:schemeClr>
                    </a:solidFill>
                  </a:tcPr>
                </a:tc>
              </a:tr>
            </a:tbl>
          </a:graphicData>
        </a:graphic>
      </p:graphicFrame>
    </p:spTree>
    <p:extLst>
      <p:ext uri="{BB962C8B-B14F-4D97-AF65-F5344CB8AC3E}">
        <p14:creationId xmlns:p14="http://schemas.microsoft.com/office/powerpoint/2010/main" val="485508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806498171"/>
              </p:ext>
            </p:extLst>
          </p:nvPr>
        </p:nvGraphicFramePr>
        <p:xfrm>
          <a:off x="107506" y="260646"/>
          <a:ext cx="8590407" cy="4087685"/>
        </p:xfrm>
        <a:graphic>
          <a:graphicData uri="http://schemas.openxmlformats.org/drawingml/2006/table">
            <a:tbl>
              <a:tblPr>
                <a:tableStyleId>{5C22544A-7EE6-4342-B048-85BDC9FD1C3A}</a:tableStyleId>
              </a:tblPr>
              <a:tblGrid>
                <a:gridCol w="5541102"/>
                <a:gridCol w="997023"/>
                <a:gridCol w="1052930"/>
                <a:gridCol w="999352"/>
              </a:tblGrid>
              <a:tr h="790567">
                <a:tc>
                  <a:txBody>
                    <a:bodyPr/>
                    <a:lstStyle/>
                    <a:p>
                      <a:pPr algn="l" fontAlgn="ctr"/>
                      <a:r>
                        <a:rPr lang="ru-RU" sz="1000" b="1" u="none" strike="noStrike" dirty="0">
                          <a:effectLst/>
                        </a:rPr>
                        <a:t>ИНЫЕ МЕЖБЮДЖЕТНЫЕ ТРАНСФЕРТЫ</a:t>
                      </a:r>
                      <a:endParaRPr lang="ru-RU" sz="1000" b="1" i="0" u="none" strike="noStrike" dirty="0">
                        <a:effectLst/>
                        <a:latin typeface="Century"/>
                      </a:endParaRPr>
                    </a:p>
                  </a:txBody>
                  <a:tcPr marL="6580" marR="6580" marT="6580" marB="0" anchor="ctr">
                    <a:solidFill>
                      <a:schemeClr val="bg2">
                        <a:lumMod val="40000"/>
                        <a:lumOff val="60000"/>
                      </a:schemeClr>
                    </a:solidFill>
                  </a:tcPr>
                </a:tc>
                <a:tc>
                  <a:txBody>
                    <a:bodyPr/>
                    <a:lstStyle/>
                    <a:p>
                      <a:pPr algn="ctr" fontAlgn="ctr"/>
                      <a:r>
                        <a:rPr lang="ru-RU" sz="1000" b="1" u="none" strike="noStrike">
                          <a:effectLst/>
                        </a:rPr>
                        <a:t>        156 054    </a:t>
                      </a:r>
                      <a:endParaRPr lang="ru-RU" sz="1000" b="1" i="0" u="none" strike="noStrike">
                        <a:effectLst/>
                        <a:latin typeface="Century"/>
                      </a:endParaRPr>
                    </a:p>
                  </a:txBody>
                  <a:tcPr marL="6580" marR="6580" marT="6580" marB="0" anchor="ctr">
                    <a:solidFill>
                      <a:schemeClr val="bg2">
                        <a:lumMod val="40000"/>
                        <a:lumOff val="60000"/>
                      </a:schemeClr>
                    </a:solidFill>
                  </a:tcPr>
                </a:tc>
                <a:tc>
                  <a:txBody>
                    <a:bodyPr/>
                    <a:lstStyle/>
                    <a:p>
                      <a:pPr algn="ctr" fontAlgn="ctr"/>
                      <a:r>
                        <a:rPr lang="ru-RU" sz="1000" b="1" u="none" strike="noStrike">
                          <a:effectLst/>
                        </a:rPr>
                        <a:t>            95 578    </a:t>
                      </a:r>
                      <a:endParaRPr lang="ru-RU" sz="1000" b="1" i="0" u="none" strike="noStrike">
                        <a:effectLst/>
                        <a:latin typeface="Century"/>
                      </a:endParaRPr>
                    </a:p>
                  </a:txBody>
                  <a:tcPr marL="6580" marR="6580" marT="6580" marB="0" anchor="ctr">
                    <a:solidFill>
                      <a:schemeClr val="bg2">
                        <a:lumMod val="40000"/>
                        <a:lumOff val="60000"/>
                      </a:schemeClr>
                    </a:solidFill>
                  </a:tcPr>
                </a:tc>
                <a:tc>
                  <a:txBody>
                    <a:bodyPr/>
                    <a:lstStyle/>
                    <a:p>
                      <a:pPr algn="ctr" fontAlgn="ctr"/>
                      <a:r>
                        <a:rPr lang="ru-RU" sz="1000" b="1" u="none" strike="noStrike" dirty="0">
                          <a:effectLst/>
                        </a:rPr>
                        <a:t>           98 164    </a:t>
                      </a:r>
                      <a:endParaRPr lang="ru-RU" sz="1000" b="1" i="0" u="none" strike="noStrike" dirty="0">
                        <a:effectLst/>
                        <a:latin typeface="Century"/>
                      </a:endParaRPr>
                    </a:p>
                  </a:txBody>
                  <a:tcPr marL="6580" marR="6580" marT="6580" marB="0" anchor="ctr">
                    <a:solidFill>
                      <a:schemeClr val="bg2">
                        <a:lumMod val="40000"/>
                        <a:lumOff val="60000"/>
                      </a:schemeClr>
                    </a:solidFill>
                  </a:tcPr>
                </a:tc>
              </a:tr>
              <a:tr h="910247">
                <a:tc>
                  <a:txBody>
                    <a:bodyPr/>
                    <a:lstStyle/>
                    <a:p>
                      <a:pPr algn="l" fontAlgn="ctr"/>
                      <a:r>
                        <a:rPr lang="ru-RU" sz="1000" u="none" strike="noStrike">
                          <a:effectLst/>
                        </a:rPr>
                        <a:t>иные межбюджетные трансферты местным бюджетам на обеспечение отдыха и оздоровления детей в оздоровительных лагерях с дневным пребыванием детей на базе образовательных организаций</a:t>
                      </a:r>
                      <a:endParaRPr lang="ru-RU" sz="1000" b="0" i="1" u="none" strike="noStrike">
                        <a:effectLst/>
                        <a:latin typeface="Century"/>
                      </a:endParaRPr>
                    </a:p>
                  </a:txBody>
                  <a:tcPr marL="6580" marR="6580" marT="6580" marB="0" anchor="ctr"/>
                </a:tc>
                <a:tc>
                  <a:txBody>
                    <a:bodyPr/>
                    <a:lstStyle/>
                    <a:p>
                      <a:pPr algn="ctr" fontAlgn="ctr"/>
                      <a:r>
                        <a:rPr lang="ru-RU" sz="1000" u="none" strike="noStrike">
                          <a:effectLst/>
                        </a:rPr>
                        <a:t>             1 841    </a:t>
                      </a:r>
                      <a:endParaRPr lang="ru-RU" sz="1000" b="0" i="0" u="none" strike="noStrike">
                        <a:effectLst/>
                        <a:latin typeface="Century"/>
                      </a:endParaRPr>
                    </a:p>
                  </a:txBody>
                  <a:tcPr marL="6580" marR="6580" marT="6580" marB="0" anchor="ctr"/>
                </a:tc>
                <a:tc>
                  <a:txBody>
                    <a:bodyPr/>
                    <a:lstStyle/>
                    <a:p>
                      <a:pPr algn="ctr" fontAlgn="ctr"/>
                      <a:r>
                        <a:rPr lang="ru-RU" sz="1000" u="none" strike="noStrike">
                          <a:effectLst/>
                        </a:rPr>
                        <a:t>              1 915    </a:t>
                      </a:r>
                      <a:endParaRPr lang="ru-RU" sz="1000" b="0" i="0" u="none" strike="noStrike">
                        <a:effectLst/>
                        <a:latin typeface="Century"/>
                      </a:endParaRPr>
                    </a:p>
                  </a:txBody>
                  <a:tcPr marL="6580" marR="6580" marT="6580" marB="0" anchor="ctr"/>
                </a:tc>
                <a:tc>
                  <a:txBody>
                    <a:bodyPr/>
                    <a:lstStyle/>
                    <a:p>
                      <a:pPr algn="ctr" fontAlgn="ctr"/>
                      <a:r>
                        <a:rPr lang="ru-RU" sz="1000" u="none" strike="noStrike">
                          <a:effectLst/>
                        </a:rPr>
                        <a:t>             1 992    </a:t>
                      </a:r>
                      <a:endParaRPr lang="ru-RU" sz="1000" b="0" i="0" u="none" strike="noStrike">
                        <a:effectLst/>
                        <a:latin typeface="Century"/>
                      </a:endParaRPr>
                    </a:p>
                  </a:txBody>
                  <a:tcPr marL="6580" marR="6580" marT="6580" marB="0" anchor="ctr"/>
                </a:tc>
              </a:tr>
              <a:tr h="910247">
                <a:tc>
                  <a:txBody>
                    <a:bodyPr/>
                    <a:lstStyle/>
                    <a:p>
                      <a:pPr algn="l" fontAlgn="ctr"/>
                      <a:r>
                        <a:rPr lang="ru-RU" sz="1000" u="none" strike="noStrike">
                          <a:effectLst/>
                        </a:rPr>
                        <a:t>иные межбюджетные трансферты местным бюджетам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000" b="0" i="1" u="none" strike="noStrike">
                        <a:effectLst/>
                        <a:latin typeface="Century"/>
                      </a:endParaRPr>
                    </a:p>
                  </a:txBody>
                  <a:tcPr marL="6580" marR="6580" marT="6580" marB="0" anchor="ctr">
                    <a:solidFill>
                      <a:schemeClr val="bg2">
                        <a:lumMod val="20000"/>
                        <a:lumOff val="80000"/>
                      </a:schemeClr>
                    </a:solidFill>
                  </a:tcPr>
                </a:tc>
                <a:tc>
                  <a:txBody>
                    <a:bodyPr/>
                    <a:lstStyle/>
                    <a:p>
                      <a:pPr algn="ctr" fontAlgn="ctr"/>
                      <a:r>
                        <a:rPr lang="ru-RU" sz="1000" u="none" strike="noStrike">
                          <a:effectLst/>
                        </a:rPr>
                        <a:t>           39 295    </a:t>
                      </a:r>
                      <a:endParaRPr lang="ru-RU" sz="1000" b="0" i="0" u="none" strike="noStrike">
                        <a:effectLst/>
                        <a:latin typeface="Century"/>
                      </a:endParaRPr>
                    </a:p>
                  </a:txBody>
                  <a:tcPr marL="6580" marR="6580" marT="6580" marB="0" anchor="ctr">
                    <a:solidFill>
                      <a:schemeClr val="bg2">
                        <a:lumMod val="20000"/>
                        <a:lumOff val="80000"/>
                      </a:schemeClr>
                    </a:solidFill>
                  </a:tcPr>
                </a:tc>
                <a:tc>
                  <a:txBody>
                    <a:bodyPr/>
                    <a:lstStyle/>
                    <a:p>
                      <a:pPr algn="ctr" fontAlgn="ctr"/>
                      <a:r>
                        <a:rPr lang="ru-RU" sz="1000" u="none" strike="noStrike">
                          <a:effectLst/>
                        </a:rPr>
                        <a:t>            39 295    </a:t>
                      </a:r>
                      <a:endParaRPr lang="ru-RU" sz="1000" b="0" i="0" u="none" strike="noStrike">
                        <a:effectLst/>
                        <a:latin typeface="Century"/>
                      </a:endParaRPr>
                    </a:p>
                  </a:txBody>
                  <a:tcPr marL="6580" marR="6580" marT="6580" marB="0" anchor="ctr">
                    <a:solidFill>
                      <a:schemeClr val="bg2">
                        <a:lumMod val="20000"/>
                        <a:lumOff val="80000"/>
                      </a:schemeClr>
                    </a:solidFill>
                  </a:tcPr>
                </a:tc>
                <a:tc>
                  <a:txBody>
                    <a:bodyPr/>
                    <a:lstStyle/>
                    <a:p>
                      <a:pPr algn="ctr" fontAlgn="ctr"/>
                      <a:r>
                        <a:rPr lang="ru-RU" sz="1000" u="none" strike="noStrike" dirty="0">
                          <a:effectLst/>
                        </a:rPr>
                        <a:t>           45 232    </a:t>
                      </a:r>
                      <a:endParaRPr lang="ru-RU" sz="1000" b="0" i="0" u="none" strike="noStrike" dirty="0">
                        <a:effectLst/>
                        <a:latin typeface="Century"/>
                      </a:endParaRPr>
                    </a:p>
                  </a:txBody>
                  <a:tcPr marL="6580" marR="6580" marT="6580" marB="0" anchor="ctr">
                    <a:solidFill>
                      <a:schemeClr val="bg2">
                        <a:lumMod val="20000"/>
                        <a:lumOff val="80000"/>
                      </a:schemeClr>
                    </a:solidFill>
                  </a:tcPr>
                </a:tc>
              </a:tr>
              <a:tr h="910247">
                <a:tc>
                  <a:txBody>
                    <a:bodyPr/>
                    <a:lstStyle/>
                    <a:p>
                      <a:pPr algn="l" fontAlgn="ctr"/>
                      <a:r>
                        <a:rPr lang="ru-RU" sz="1000" u="none" strike="noStrike">
                          <a:effectLst/>
                        </a:rPr>
                        <a:t>иные межбюджетные трансферты, передаваемые бюджетам на финансовое обеспечение дорожной деятельности в рамках реализации национального проекта "Безопасные качественные дороги"</a:t>
                      </a:r>
                      <a:endParaRPr lang="ru-RU" sz="1000" b="0" i="1" u="none" strike="noStrike">
                        <a:effectLst/>
                        <a:latin typeface="Century"/>
                      </a:endParaRPr>
                    </a:p>
                  </a:txBody>
                  <a:tcPr marL="6580" marR="6580" marT="6580" marB="0" anchor="ctr"/>
                </a:tc>
                <a:tc>
                  <a:txBody>
                    <a:bodyPr/>
                    <a:lstStyle/>
                    <a:p>
                      <a:pPr algn="ctr" fontAlgn="ctr"/>
                      <a:r>
                        <a:rPr lang="ru-RU" sz="1000" u="none" strike="noStrike">
                          <a:effectLst/>
                        </a:rPr>
                        <a:t>        114 918    </a:t>
                      </a:r>
                      <a:endParaRPr lang="ru-RU" sz="1000" b="0" i="0" u="none" strike="noStrike">
                        <a:effectLst/>
                        <a:latin typeface="Century"/>
                      </a:endParaRPr>
                    </a:p>
                  </a:txBody>
                  <a:tcPr marL="6580" marR="6580" marT="6580" marB="0" anchor="ctr"/>
                </a:tc>
                <a:tc>
                  <a:txBody>
                    <a:bodyPr/>
                    <a:lstStyle/>
                    <a:p>
                      <a:pPr algn="ctr" fontAlgn="ctr"/>
                      <a:r>
                        <a:rPr lang="ru-RU" sz="1000" u="none" strike="noStrike">
                          <a:effectLst/>
                        </a:rPr>
                        <a:t>            54 368    </a:t>
                      </a:r>
                      <a:endParaRPr lang="ru-RU" sz="1000" b="0" i="0" u="none" strike="noStrike">
                        <a:effectLst/>
                        <a:latin typeface="Century"/>
                      </a:endParaRPr>
                    </a:p>
                  </a:txBody>
                  <a:tcPr marL="6580" marR="6580" marT="6580" marB="0" anchor="ctr"/>
                </a:tc>
                <a:tc>
                  <a:txBody>
                    <a:bodyPr/>
                    <a:lstStyle/>
                    <a:p>
                      <a:pPr algn="ctr" fontAlgn="ctr"/>
                      <a:r>
                        <a:rPr lang="ru-RU" sz="1000" u="none" strike="noStrike">
                          <a:effectLst/>
                        </a:rPr>
                        <a:t>           50 940    </a:t>
                      </a:r>
                      <a:endParaRPr lang="ru-RU" sz="1000" b="0" i="0" u="none" strike="noStrike">
                        <a:effectLst/>
                        <a:latin typeface="Century"/>
                      </a:endParaRPr>
                    </a:p>
                  </a:txBody>
                  <a:tcPr marL="6580" marR="6580" marT="6580" marB="0" anchor="ctr"/>
                </a:tc>
              </a:tr>
              <a:tr h="566377">
                <a:tc>
                  <a:txBody>
                    <a:bodyPr/>
                    <a:lstStyle/>
                    <a:p>
                      <a:pPr algn="l" fontAlgn="ctr"/>
                      <a:r>
                        <a:rPr lang="ru-RU" sz="1000" b="1" u="none" strike="noStrike">
                          <a:effectLst/>
                        </a:rPr>
                        <a:t>ВСЕГО БЕЗВОЗМЕЗДНЫЕ ПОСТУПЛЕНИЯ</a:t>
                      </a:r>
                      <a:endParaRPr lang="ru-RU" sz="1000" b="1" i="0" u="none" strike="noStrike">
                        <a:effectLst/>
                        <a:latin typeface="Century"/>
                      </a:endParaRPr>
                    </a:p>
                  </a:txBody>
                  <a:tcPr marL="6580" marR="6580" marT="6580" marB="0" anchor="ctr">
                    <a:solidFill>
                      <a:schemeClr val="tx2"/>
                    </a:solidFill>
                  </a:tcPr>
                </a:tc>
                <a:tc>
                  <a:txBody>
                    <a:bodyPr/>
                    <a:lstStyle/>
                    <a:p>
                      <a:pPr algn="ctr" fontAlgn="ctr"/>
                      <a:r>
                        <a:rPr lang="ru-RU" sz="1000" b="1" u="none" strike="noStrike">
                          <a:effectLst/>
                        </a:rPr>
                        <a:t>     1 304 554    </a:t>
                      </a:r>
                      <a:endParaRPr lang="ru-RU" sz="1000" b="1" i="0" u="none" strike="noStrike">
                        <a:effectLst/>
                        <a:latin typeface="Century"/>
                      </a:endParaRPr>
                    </a:p>
                  </a:txBody>
                  <a:tcPr marL="6580" marR="6580" marT="6580" marB="0" anchor="ctr">
                    <a:solidFill>
                      <a:schemeClr val="tx2"/>
                    </a:solidFill>
                  </a:tcPr>
                </a:tc>
                <a:tc>
                  <a:txBody>
                    <a:bodyPr/>
                    <a:lstStyle/>
                    <a:p>
                      <a:pPr algn="ctr" fontAlgn="ctr"/>
                      <a:r>
                        <a:rPr lang="ru-RU" sz="1000" b="1" u="none" strike="noStrike">
                          <a:effectLst/>
                        </a:rPr>
                        <a:t>       1 103 870    </a:t>
                      </a:r>
                      <a:endParaRPr lang="ru-RU" sz="1000" b="1" i="0" u="none" strike="noStrike">
                        <a:effectLst/>
                        <a:latin typeface="Century"/>
                      </a:endParaRPr>
                    </a:p>
                  </a:txBody>
                  <a:tcPr marL="6580" marR="6580" marT="6580" marB="0" anchor="ctr">
                    <a:solidFill>
                      <a:schemeClr val="tx2"/>
                    </a:solidFill>
                  </a:tcPr>
                </a:tc>
                <a:tc>
                  <a:txBody>
                    <a:bodyPr/>
                    <a:lstStyle/>
                    <a:p>
                      <a:pPr algn="ctr" fontAlgn="ctr"/>
                      <a:r>
                        <a:rPr lang="ru-RU" sz="1000" b="1" u="none" strike="noStrike" dirty="0">
                          <a:effectLst/>
                        </a:rPr>
                        <a:t>     1 223 109    </a:t>
                      </a:r>
                      <a:endParaRPr lang="ru-RU" sz="1000" b="1" i="0" u="none" strike="noStrike" dirty="0">
                        <a:effectLst/>
                        <a:latin typeface="Century"/>
                      </a:endParaRPr>
                    </a:p>
                  </a:txBody>
                  <a:tcPr marL="6580" marR="6580" marT="6580" marB="0" anchor="ctr">
                    <a:solidFill>
                      <a:schemeClr val="tx2"/>
                    </a:solidFill>
                  </a:tcPr>
                </a:tc>
              </a:tr>
            </a:tbl>
          </a:graphicData>
        </a:graphic>
      </p:graphicFrame>
    </p:spTree>
    <p:extLst>
      <p:ext uri="{BB962C8B-B14F-4D97-AF65-F5344CB8AC3E}">
        <p14:creationId xmlns:p14="http://schemas.microsoft.com/office/powerpoint/2010/main" val="2655848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smtClean="0"/>
              <a:t>МУНИЦИПАЛЬНЫЙ ДОЛГ</a:t>
            </a:r>
            <a:r>
              <a:rPr lang="ru-RU" sz="1400" u="sng" dirty="0" smtClean="0"/>
              <a:t/>
            </a:r>
            <a:br>
              <a:rPr lang="ru-RU" sz="1400" u="sng" dirty="0" smtClean="0"/>
            </a:br>
            <a:r>
              <a:rPr lang="ru-RU" sz="1400" u="sng" dirty="0" smtClean="0"/>
              <a:t/>
            </a:r>
            <a:br>
              <a:rPr lang="ru-RU" sz="1400" u="sng" dirty="0" smtClean="0"/>
            </a:br>
            <a:r>
              <a:rPr lang="ru-RU" sz="1400" b="1" dirty="0" smtClean="0"/>
              <a:t>Муниципальный долг   -    </a:t>
            </a:r>
            <a:r>
              <a:rPr lang="ru-RU" sz="1400" dirty="0" smtClean="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a:t>
            </a:r>
            <a:r>
              <a:rPr lang="ru-RU" sz="1400" dirty="0"/>
              <a:t>о</a:t>
            </a:r>
            <a:r>
              <a:rPr lang="ru-RU" sz="1400" dirty="0" smtClean="0"/>
              <a:t>бязательств, установленными Бюджетным Кодексом РФ, принятые на себя муниципальным образованием.</a:t>
            </a:r>
            <a:br>
              <a:rPr lang="ru-RU" sz="1400" dirty="0" smtClean="0"/>
            </a:br>
            <a:r>
              <a:rPr lang="ru-RU" sz="1400" b="1" dirty="0" smtClean="0"/>
              <a:t>Предельный объем муниципального долга </a:t>
            </a:r>
            <a:r>
              <a:rPr lang="ru-RU" sz="1400" dirty="0" smtClean="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71451542"/>
              </p:ext>
            </p:extLst>
          </p:nvPr>
        </p:nvGraphicFramePr>
        <p:xfrm>
          <a:off x="395536" y="4077072"/>
          <a:ext cx="8280920" cy="1112520"/>
        </p:xfrm>
        <a:graphic>
          <a:graphicData uri="http://schemas.openxmlformats.org/drawingml/2006/table">
            <a:tbl>
              <a:tblPr firstRow="1" bandRow="1">
                <a:tableStyleId>{5C22544A-7EE6-4342-B048-85BDC9FD1C3A}</a:tableStyleId>
              </a:tblPr>
              <a:tblGrid>
                <a:gridCol w="3744416"/>
                <a:gridCol w="1512168"/>
                <a:gridCol w="1512168"/>
                <a:gridCol w="1512168"/>
              </a:tblGrid>
              <a:tr h="370840">
                <a:tc>
                  <a:txBody>
                    <a:bodyPr/>
                    <a:lstStyle/>
                    <a:p>
                      <a:r>
                        <a:rPr lang="ru-RU" sz="1400" dirty="0" smtClean="0"/>
                        <a:t>НАИМЕНОВАНИЕ</a:t>
                      </a:r>
                      <a:endParaRPr lang="ru-RU" sz="1400" dirty="0"/>
                    </a:p>
                  </a:txBody>
                  <a:tcPr/>
                </a:tc>
                <a:tc>
                  <a:txBody>
                    <a:bodyPr/>
                    <a:lstStyle/>
                    <a:p>
                      <a:pPr algn="ctr"/>
                      <a:r>
                        <a:rPr lang="ru-RU" sz="1400" dirty="0" smtClean="0"/>
                        <a:t>1 января 2023.</a:t>
                      </a:r>
                      <a:endParaRPr lang="ru-RU" sz="1400" dirty="0"/>
                    </a:p>
                  </a:txBody>
                  <a:tcPr/>
                </a:tc>
                <a:tc>
                  <a:txBody>
                    <a:bodyPr/>
                    <a:lstStyle/>
                    <a:p>
                      <a:pPr algn="ctr"/>
                      <a:r>
                        <a:rPr lang="ru-RU" sz="1400" dirty="0" smtClean="0"/>
                        <a:t>1 января 2024г.</a:t>
                      </a:r>
                      <a:endParaRPr lang="ru-RU" sz="1400" dirty="0"/>
                    </a:p>
                  </a:txBody>
                  <a:tcPr/>
                </a:tc>
                <a:tc>
                  <a:txBody>
                    <a:bodyPr/>
                    <a:lstStyle/>
                    <a:p>
                      <a:pPr algn="ctr"/>
                      <a:r>
                        <a:rPr lang="ru-RU" sz="1400" dirty="0" smtClean="0"/>
                        <a:t>1 января 2024г.</a:t>
                      </a:r>
                      <a:endParaRPr lang="ru-RU" sz="1400" dirty="0"/>
                    </a:p>
                  </a:txBody>
                  <a:tcPr/>
                </a:tc>
              </a:tr>
              <a:tr h="370840">
                <a:tc>
                  <a:txBody>
                    <a:bodyPr/>
                    <a:lstStyle/>
                    <a:p>
                      <a:r>
                        <a:rPr lang="ru-RU" sz="1400" dirty="0" smtClean="0"/>
                        <a:t>Муниципальный долг</a:t>
                      </a:r>
                      <a:endParaRPr lang="ru-RU" sz="1400" dirty="0"/>
                    </a:p>
                  </a:txBody>
                  <a:tcPr/>
                </a:tc>
                <a:tc>
                  <a:txBody>
                    <a:bodyPr/>
                    <a:lstStyle/>
                    <a:p>
                      <a:r>
                        <a:rPr lang="ru-RU" sz="1400" dirty="0" smtClean="0"/>
                        <a:t>0</a:t>
                      </a:r>
                      <a:endParaRPr lang="ru-RU" sz="1400" dirty="0"/>
                    </a:p>
                  </a:txBody>
                  <a:tcPr/>
                </a:tc>
                <a:tc>
                  <a:txBody>
                    <a:bodyPr/>
                    <a:lstStyle/>
                    <a:p>
                      <a:r>
                        <a:rPr lang="ru-RU" sz="1400" dirty="0" smtClean="0"/>
                        <a:t>0</a:t>
                      </a:r>
                      <a:endParaRPr lang="ru-RU" sz="1400" dirty="0"/>
                    </a:p>
                  </a:txBody>
                  <a:tcPr/>
                </a:tc>
                <a:tc>
                  <a:txBody>
                    <a:bodyPr/>
                    <a:lstStyle/>
                    <a:p>
                      <a:r>
                        <a:rPr lang="ru-RU" sz="1400" smtClean="0"/>
                        <a:t>0</a:t>
                      </a:r>
                      <a:endParaRPr lang="ru-RU" sz="1400" dirty="0"/>
                    </a:p>
                  </a:txBody>
                  <a:tcPr/>
                </a:tc>
              </a:tr>
              <a:tr h="370840">
                <a:tc>
                  <a:txBody>
                    <a:bodyPr/>
                    <a:lstStyle/>
                    <a:p>
                      <a:r>
                        <a:rPr lang="ru-RU" sz="1400" dirty="0" smtClean="0"/>
                        <a:t>Верхний предел муниципального</a:t>
                      </a:r>
                      <a:r>
                        <a:rPr lang="ru-RU" sz="1400" baseline="0" dirty="0" smtClean="0"/>
                        <a:t> долга</a:t>
                      </a:r>
                      <a:endParaRPr lang="ru-RU" sz="1400" dirty="0"/>
                    </a:p>
                  </a:txBody>
                  <a:tcPr/>
                </a:tc>
                <a:tc>
                  <a:txBody>
                    <a:bodyPr/>
                    <a:lstStyle/>
                    <a:p>
                      <a:r>
                        <a:rPr lang="ru-RU" sz="1400" baseline="0" dirty="0" smtClean="0"/>
                        <a:t>416 516 руб.</a:t>
                      </a:r>
                      <a:endParaRPr lang="ru-RU" sz="1400" dirty="0"/>
                    </a:p>
                  </a:txBody>
                  <a:tcPr/>
                </a:tc>
                <a:tc>
                  <a:txBody>
                    <a:bodyPr/>
                    <a:lstStyle/>
                    <a:p>
                      <a:r>
                        <a:rPr lang="ru-RU" sz="1400" baseline="0" dirty="0" smtClean="0"/>
                        <a:t>408 972 руб.</a:t>
                      </a:r>
                      <a:endParaRPr lang="ru-RU" sz="1400" dirty="0"/>
                    </a:p>
                  </a:txBody>
                  <a:tcPr/>
                </a:tc>
                <a:tc>
                  <a:txBody>
                    <a:bodyPr/>
                    <a:lstStyle/>
                    <a:p>
                      <a:r>
                        <a:rPr lang="ru-RU" sz="1400" baseline="0" dirty="0" smtClean="0"/>
                        <a:t>426 930 руб.</a:t>
                      </a:r>
                      <a:endParaRPr lang="ru-RU" sz="1400" dirty="0"/>
                    </a:p>
                  </a:txBody>
                  <a:tcPr/>
                </a:tc>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smtClean="0"/>
              <a:t>ДИНАМИКА  ИЗМЕНЕНИЯ ОБЪЕМА РАСХОДОВ </a:t>
            </a:r>
            <a:r>
              <a:rPr lang="ru-RU" sz="1600" b="1" dirty="0"/>
              <a:t> </a:t>
            </a:r>
            <a:r>
              <a:rPr lang="ru-RU" sz="1600" b="1" dirty="0" smtClean="0"/>
              <a:t>В  БЮДЖЕТЕ МО «ТАХТАМУКАЙСКИЙ РАЙОН» НА 2022-2024 ГГ.</a:t>
            </a:r>
            <a:endParaRPr lang="ru-RU" sz="1600" b="1" dirty="0"/>
          </a:p>
        </p:txBody>
      </p:sp>
      <p:graphicFrame>
        <p:nvGraphicFramePr>
          <p:cNvPr id="11" name="Объект 10"/>
          <p:cNvGraphicFramePr>
            <a:graphicFrameLocks noGrp="1"/>
          </p:cNvGraphicFramePr>
          <p:nvPr>
            <p:ph idx="1"/>
            <p:extLst>
              <p:ext uri="{D42A27DB-BD31-4B8C-83A1-F6EECF244321}">
                <p14:modId xmlns:p14="http://schemas.microsoft.com/office/powerpoint/2010/main" val="2893764412"/>
              </p:ext>
            </p:extLst>
          </p:nvPr>
        </p:nvGraphicFramePr>
        <p:xfrm>
          <a:off x="467544" y="1916832"/>
          <a:ext cx="74676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347864" y="3573016"/>
            <a:ext cx="1296144" cy="307777"/>
          </a:xfrm>
          <a:prstGeom prst="rect">
            <a:avLst/>
          </a:prstGeom>
          <a:noFill/>
        </p:spPr>
        <p:txBody>
          <a:bodyPr wrap="square" rtlCol="0">
            <a:spAutoFit/>
          </a:bodyPr>
          <a:lstStyle/>
          <a:p>
            <a:r>
              <a:rPr lang="ru-RU" sz="1400" b="1" dirty="0" smtClean="0">
                <a:latin typeface="+mn-lt"/>
              </a:rPr>
              <a:t>1 942 210 </a:t>
            </a:r>
            <a:r>
              <a:rPr lang="ru-RU" sz="1400" b="1" dirty="0" err="1" smtClean="0">
                <a:latin typeface="+mn-lt"/>
              </a:rPr>
              <a:t>т.р</a:t>
            </a:r>
            <a:r>
              <a:rPr lang="ru-RU" sz="1400" dirty="0" smtClean="0"/>
              <a:t>.</a:t>
            </a:r>
            <a:endParaRPr lang="ru-RU" sz="1400" dirty="0"/>
          </a:p>
        </p:txBody>
      </p:sp>
      <p:sp>
        <p:nvSpPr>
          <p:cNvPr id="13" name="TextBox 12"/>
          <p:cNvSpPr txBox="1"/>
          <p:nvPr/>
        </p:nvSpPr>
        <p:spPr>
          <a:xfrm>
            <a:off x="5416759" y="2107558"/>
            <a:ext cx="1440160" cy="307777"/>
          </a:xfrm>
          <a:prstGeom prst="rect">
            <a:avLst/>
          </a:prstGeom>
          <a:noFill/>
        </p:spPr>
        <p:txBody>
          <a:bodyPr wrap="square" rtlCol="0">
            <a:spAutoFit/>
          </a:bodyPr>
          <a:lstStyle/>
          <a:p>
            <a:r>
              <a:rPr lang="ru-RU" sz="1400" b="1" dirty="0" smtClean="0">
                <a:latin typeface="+mn-lt"/>
              </a:rPr>
              <a:t> 2 098 258 </a:t>
            </a:r>
            <a:r>
              <a:rPr lang="ru-RU" sz="1400" b="1" dirty="0" err="1" smtClean="0">
                <a:latin typeface="+mn-lt"/>
              </a:rPr>
              <a:t>т.р</a:t>
            </a:r>
            <a:r>
              <a:rPr lang="ru-RU" sz="1400" b="1" dirty="0" smtClean="0">
                <a:latin typeface="+mn-lt"/>
              </a:rPr>
              <a:t>.</a:t>
            </a:r>
            <a:endParaRPr lang="ru-RU" sz="1400" b="1" dirty="0">
              <a:latin typeface="+mn-lt"/>
            </a:endParaRP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b="1" dirty="0" smtClean="0"/>
              <a:t>Основные направления расходов в  бюджете МО «</a:t>
            </a:r>
            <a:r>
              <a:rPr lang="ru-RU" sz="1400" b="1" dirty="0" err="1" smtClean="0"/>
              <a:t>Тахтамукайский</a:t>
            </a:r>
            <a:r>
              <a:rPr lang="ru-RU" sz="1400" b="1" dirty="0" smtClean="0"/>
              <a:t> район» на 2022 г. (</a:t>
            </a:r>
            <a:r>
              <a:rPr lang="ru-RU" sz="1400" b="1" dirty="0" err="1" smtClean="0"/>
              <a:t>тыс.руб</a:t>
            </a:r>
            <a:r>
              <a:rPr lang="ru-RU" sz="1400" b="1" dirty="0" smtClean="0"/>
              <a:t>.)</a:t>
            </a:r>
            <a:endParaRPr lang="ru-RU" sz="1400" b="1" dirty="0"/>
          </a:p>
        </p:txBody>
      </p:sp>
      <p:graphicFrame>
        <p:nvGraphicFramePr>
          <p:cNvPr id="3" name="Диаграмма 2"/>
          <p:cNvGraphicFramePr>
            <a:graphicFrameLocks/>
          </p:cNvGraphicFramePr>
          <p:nvPr>
            <p:extLst>
              <p:ext uri="{D42A27DB-BD31-4B8C-83A1-F6EECF244321}">
                <p14:modId xmlns:p14="http://schemas.microsoft.com/office/powerpoint/2010/main" val="4221602682"/>
              </p:ext>
            </p:extLst>
          </p:nvPr>
        </p:nvGraphicFramePr>
        <p:xfrm>
          <a:off x="179388" y="981075"/>
          <a:ext cx="8209036" cy="56880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84168" y="3933056"/>
            <a:ext cx="2353411" cy="523220"/>
          </a:xfrm>
          <a:prstGeom prst="rect">
            <a:avLst/>
          </a:prstGeom>
          <a:noFill/>
        </p:spPr>
        <p:txBody>
          <a:bodyPr wrap="square" rtlCol="0">
            <a:spAutoFit/>
          </a:bodyPr>
          <a:lstStyle/>
          <a:p>
            <a:r>
              <a:rPr lang="ru-RU" sz="1400" dirty="0" smtClean="0">
                <a:latin typeface="+mn-lt"/>
                <a:cs typeface="Times New Roman" panose="02020603050405020304" pitchFamily="18" charset="0"/>
              </a:rPr>
              <a:t>Жилищно-коммунальное хозяйство –  62736,0 (2,9%)</a:t>
            </a:r>
            <a:endParaRPr lang="ru-RU" sz="1400" dirty="0">
              <a:latin typeface="+mn-lt"/>
              <a:cs typeface="Times New Roman" panose="02020603050405020304" pitchFamily="18" charset="0"/>
            </a:endParaRPr>
          </a:p>
        </p:txBody>
      </p:sp>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b="1" dirty="0" smtClean="0"/>
              <a:t>Распределение расходов в  бюджете МО «</a:t>
            </a:r>
            <a:r>
              <a:rPr lang="ru-RU" sz="1600" b="1" dirty="0" err="1" smtClean="0"/>
              <a:t>Тахтамукайский</a:t>
            </a:r>
            <a:r>
              <a:rPr lang="ru-RU" sz="1600" b="1" dirty="0" smtClean="0"/>
              <a:t> район» на 2022 год на плановый период 2023-2024 гг. по разделам и подразделам классификаций расходов бюджетов Российской Федерации (</a:t>
            </a:r>
            <a:r>
              <a:rPr lang="ru-RU" sz="1600" b="1" dirty="0" err="1" smtClean="0"/>
              <a:t>тыс.руб</a:t>
            </a:r>
            <a:r>
              <a:rPr lang="ru-RU" sz="1600" b="1" dirty="0" smtClean="0"/>
              <a:t>.)</a:t>
            </a:r>
            <a:endParaRPr lang="ru-RU" sz="1600" b="1" dirty="0"/>
          </a:p>
        </p:txBody>
      </p:sp>
      <p:graphicFrame>
        <p:nvGraphicFramePr>
          <p:cNvPr id="4" name="Таблица 3"/>
          <p:cNvGraphicFramePr>
            <a:graphicFrameLocks noGrp="1"/>
          </p:cNvGraphicFramePr>
          <p:nvPr>
            <p:extLst>
              <p:ext uri="{D42A27DB-BD31-4B8C-83A1-F6EECF244321}">
                <p14:modId xmlns:p14="http://schemas.microsoft.com/office/powerpoint/2010/main" val="4240445819"/>
              </p:ext>
            </p:extLst>
          </p:nvPr>
        </p:nvGraphicFramePr>
        <p:xfrm>
          <a:off x="179514" y="764702"/>
          <a:ext cx="8784974" cy="5144361"/>
        </p:xfrm>
        <a:graphic>
          <a:graphicData uri="http://schemas.openxmlformats.org/drawingml/2006/table">
            <a:tbl>
              <a:tblPr firstRow="1" bandRow="1">
                <a:tableStyleId>{5C22544A-7EE6-4342-B048-85BDC9FD1C3A}</a:tableStyleId>
              </a:tblPr>
              <a:tblGrid>
                <a:gridCol w="4798516"/>
                <a:gridCol w="738233"/>
                <a:gridCol w="664410"/>
                <a:gridCol w="855625"/>
                <a:gridCol w="878032"/>
                <a:gridCol w="850158"/>
              </a:tblGrid>
              <a:tr h="576066">
                <a:tc>
                  <a:txBody>
                    <a:bodyPr/>
                    <a:lstStyle/>
                    <a:p>
                      <a:pPr algn="ctr"/>
                      <a:r>
                        <a:rPr lang="ru-RU" sz="1100" dirty="0" smtClean="0"/>
                        <a:t>Наименование</a:t>
                      </a:r>
                      <a:endParaRPr lang="ru-RU" sz="1100" dirty="0"/>
                    </a:p>
                  </a:txBody>
                  <a:tcPr/>
                </a:tc>
                <a:tc>
                  <a:txBody>
                    <a:bodyPr/>
                    <a:lstStyle/>
                    <a:p>
                      <a:pPr algn="ctr"/>
                      <a:r>
                        <a:rPr lang="ru-RU" sz="1100" dirty="0" smtClean="0"/>
                        <a:t>Раздел</a:t>
                      </a:r>
                      <a:endParaRPr lang="ru-RU" sz="1100" dirty="0"/>
                    </a:p>
                  </a:txBody>
                  <a:tcPr/>
                </a:tc>
                <a:tc>
                  <a:txBody>
                    <a:bodyPr/>
                    <a:lstStyle/>
                    <a:p>
                      <a:pPr algn="ctr"/>
                      <a:r>
                        <a:rPr lang="ru-RU" sz="1100" dirty="0" smtClean="0"/>
                        <a:t>Подраздел</a:t>
                      </a:r>
                      <a:endParaRPr lang="ru-RU" sz="1100" dirty="0"/>
                    </a:p>
                  </a:txBody>
                  <a:tcPr/>
                </a:tc>
                <a:tc>
                  <a:txBody>
                    <a:bodyPr/>
                    <a:lstStyle/>
                    <a:p>
                      <a:pPr algn="ctr"/>
                      <a:r>
                        <a:rPr lang="ru-RU" sz="1100" dirty="0" smtClean="0"/>
                        <a:t>2022 г.</a:t>
                      </a:r>
                      <a:endParaRPr lang="ru-RU" sz="1100" dirty="0"/>
                    </a:p>
                  </a:txBody>
                  <a:tcPr/>
                </a:tc>
                <a:tc>
                  <a:txBody>
                    <a:bodyPr/>
                    <a:lstStyle/>
                    <a:p>
                      <a:pPr algn="ctr"/>
                      <a:r>
                        <a:rPr lang="ru-RU" sz="1100" dirty="0" smtClean="0"/>
                        <a:t>2023 г.</a:t>
                      </a:r>
                      <a:endParaRPr lang="ru-RU" sz="1100" dirty="0"/>
                    </a:p>
                  </a:txBody>
                  <a:tcPr/>
                </a:tc>
                <a:tc>
                  <a:txBody>
                    <a:bodyPr/>
                    <a:lstStyle/>
                    <a:p>
                      <a:pPr algn="ctr"/>
                      <a:r>
                        <a:rPr lang="ru-RU" sz="1100" dirty="0" smtClean="0"/>
                        <a:t>2024 г.</a:t>
                      </a:r>
                      <a:endParaRPr lang="ru-RU" sz="1100" dirty="0"/>
                    </a:p>
                  </a:txBody>
                  <a:tcPr/>
                </a:tc>
              </a:tr>
              <a:tr h="309202">
                <a:tc>
                  <a:txBody>
                    <a:bodyPr/>
                    <a:lstStyle/>
                    <a:p>
                      <a:r>
                        <a:rPr lang="ru-RU" sz="1100" b="1" dirty="0" smtClean="0"/>
                        <a:t>ОБЩЕГОСУДАРСТВЕННЫЕ</a:t>
                      </a:r>
                      <a:r>
                        <a:rPr lang="ru-RU" sz="1100" b="1" baseline="0" dirty="0" smtClean="0"/>
                        <a:t> ВОПРОСЫ</a:t>
                      </a:r>
                      <a:endParaRPr lang="ru-RU" sz="1100" b="1" dirty="0"/>
                    </a:p>
                  </a:txBody>
                  <a:tcPr/>
                </a:tc>
                <a:tc>
                  <a:txBody>
                    <a:bodyPr/>
                    <a:lstStyle/>
                    <a:p>
                      <a:r>
                        <a:rPr lang="ru-RU" sz="1100" b="1" dirty="0" smtClean="0"/>
                        <a:t>01</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185</a:t>
                      </a:r>
                      <a:r>
                        <a:rPr lang="ru-RU" sz="1100" b="1" baseline="0" dirty="0" smtClean="0"/>
                        <a:t> 225</a:t>
                      </a:r>
                      <a:endParaRPr lang="ru-RU" sz="1100" b="1" dirty="0"/>
                    </a:p>
                  </a:txBody>
                  <a:tcPr/>
                </a:tc>
                <a:tc>
                  <a:txBody>
                    <a:bodyPr/>
                    <a:lstStyle/>
                    <a:p>
                      <a:pPr algn="l"/>
                      <a:r>
                        <a:rPr lang="ru-RU" sz="1100" b="1" dirty="0" smtClean="0"/>
                        <a:t>192</a:t>
                      </a:r>
                      <a:r>
                        <a:rPr lang="ru-RU" sz="1100" b="1" baseline="0" dirty="0" smtClean="0"/>
                        <a:t> 084</a:t>
                      </a:r>
                      <a:endParaRPr lang="ru-RU" sz="1100" b="1" dirty="0"/>
                    </a:p>
                  </a:txBody>
                  <a:tcPr/>
                </a:tc>
                <a:tc>
                  <a:txBody>
                    <a:bodyPr/>
                    <a:lstStyle/>
                    <a:p>
                      <a:r>
                        <a:rPr lang="ru-RU" sz="1100" b="1" dirty="0" smtClean="0"/>
                        <a:t>221 602</a:t>
                      </a:r>
                      <a:endParaRPr lang="ru-RU" sz="1100" b="1" dirty="0"/>
                    </a:p>
                  </a:txBody>
                  <a:tcPr/>
                </a:tc>
              </a:tr>
              <a:tr h="362609">
                <a:tc>
                  <a:txBody>
                    <a:bodyPr/>
                    <a:lstStyle/>
                    <a:p>
                      <a:r>
                        <a:rPr lang="ru-RU" sz="1100" dirty="0" smtClean="0"/>
                        <a:t>Функционирование высшего должностного лица  МО</a:t>
                      </a:r>
                      <a:endParaRPr lang="ru-RU" sz="1100" dirty="0"/>
                    </a:p>
                  </a:txBody>
                  <a:tcPr/>
                </a:tc>
                <a:tc>
                  <a:txBody>
                    <a:bodyPr/>
                    <a:lstStyle/>
                    <a:p>
                      <a:r>
                        <a:rPr lang="ru-RU" sz="1100" dirty="0" smtClean="0"/>
                        <a:t>01</a:t>
                      </a:r>
                      <a:endParaRPr lang="ru-RU" sz="1100" dirty="0"/>
                    </a:p>
                  </a:txBody>
                  <a:tcPr/>
                </a:tc>
                <a:tc>
                  <a:txBody>
                    <a:bodyPr/>
                    <a:lstStyle/>
                    <a:p>
                      <a:r>
                        <a:rPr lang="ru-RU" sz="1100" dirty="0" smtClean="0"/>
                        <a:t>02</a:t>
                      </a:r>
                      <a:endParaRPr lang="ru-RU" sz="1100" dirty="0"/>
                    </a:p>
                  </a:txBody>
                  <a:tcPr/>
                </a:tc>
                <a:tc>
                  <a:txBody>
                    <a:bodyPr/>
                    <a:lstStyle/>
                    <a:p>
                      <a:r>
                        <a:rPr lang="ru-RU" sz="1100" dirty="0" smtClean="0"/>
                        <a:t>1</a:t>
                      </a:r>
                      <a:r>
                        <a:rPr lang="ru-RU" sz="1100" baseline="0" dirty="0" smtClean="0"/>
                        <a:t> 728</a:t>
                      </a:r>
                      <a:endParaRPr lang="ru-RU" sz="1100" dirty="0"/>
                    </a:p>
                  </a:txBody>
                  <a:tcPr/>
                </a:tc>
                <a:tc>
                  <a:txBody>
                    <a:bodyPr/>
                    <a:lstStyle/>
                    <a:p>
                      <a:r>
                        <a:rPr lang="ru-RU" sz="1100" dirty="0" smtClean="0"/>
                        <a:t>1</a:t>
                      </a:r>
                      <a:r>
                        <a:rPr lang="ru-RU" sz="1100" baseline="0" dirty="0" smtClean="0"/>
                        <a:t> 745</a:t>
                      </a:r>
                      <a:endParaRPr lang="ru-RU" sz="1100" dirty="0"/>
                    </a:p>
                  </a:txBody>
                  <a:tcPr/>
                </a:tc>
                <a:tc>
                  <a:txBody>
                    <a:bodyPr/>
                    <a:lstStyle/>
                    <a:p>
                      <a:r>
                        <a:rPr lang="ru-RU" sz="1100" dirty="0" smtClean="0"/>
                        <a:t>1</a:t>
                      </a:r>
                      <a:r>
                        <a:rPr lang="ru-RU" sz="1100" baseline="0" dirty="0" smtClean="0"/>
                        <a:t> 763</a:t>
                      </a:r>
                      <a:endParaRPr lang="ru-RU" sz="1100" dirty="0"/>
                    </a:p>
                  </a:txBody>
                  <a:tcPr/>
                </a:tc>
              </a:tr>
              <a:tr h="357471">
                <a:tc>
                  <a:txBody>
                    <a:bodyPr/>
                    <a:lstStyle/>
                    <a:p>
                      <a:r>
                        <a:rPr lang="ru-RU" sz="1100" dirty="0" err="1" smtClean="0"/>
                        <a:t>Функц-ние</a:t>
                      </a:r>
                      <a:r>
                        <a:rPr lang="ru-RU" sz="1100" dirty="0" smtClean="0"/>
                        <a:t> законодательных</a:t>
                      </a:r>
                      <a:r>
                        <a:rPr lang="ru-RU" sz="1100" baseline="0" dirty="0" smtClean="0"/>
                        <a:t> (представительных)</a:t>
                      </a:r>
                      <a:r>
                        <a:rPr lang="ru-RU" sz="1100" dirty="0" smtClean="0"/>
                        <a:t>лиц МО</a:t>
                      </a:r>
                    </a:p>
                    <a:p>
                      <a:endParaRPr lang="ru-RU" sz="1100" dirty="0"/>
                    </a:p>
                  </a:txBody>
                  <a:tcPr/>
                </a:tc>
                <a:tc>
                  <a:txBody>
                    <a:bodyPr/>
                    <a:lstStyle/>
                    <a:p>
                      <a:r>
                        <a:rPr lang="ru-RU" sz="1100" dirty="0" smtClean="0"/>
                        <a:t>01</a:t>
                      </a:r>
                      <a:endParaRPr lang="ru-RU" sz="1100" dirty="0"/>
                    </a:p>
                  </a:txBody>
                  <a:tcPr/>
                </a:tc>
                <a:tc>
                  <a:txBody>
                    <a:bodyPr/>
                    <a:lstStyle/>
                    <a:p>
                      <a:r>
                        <a:rPr lang="ru-RU" sz="1100" dirty="0" smtClean="0"/>
                        <a:t>03</a:t>
                      </a:r>
                    </a:p>
                    <a:p>
                      <a:endParaRPr lang="ru-RU" sz="1100" dirty="0"/>
                    </a:p>
                  </a:txBody>
                  <a:tcPr/>
                </a:tc>
                <a:tc>
                  <a:txBody>
                    <a:bodyPr/>
                    <a:lstStyle/>
                    <a:p>
                      <a:r>
                        <a:rPr lang="ru-RU" sz="1100" dirty="0" smtClean="0"/>
                        <a:t>6</a:t>
                      </a:r>
                      <a:r>
                        <a:rPr lang="ru-RU" sz="1100" baseline="0" dirty="0" smtClean="0"/>
                        <a:t> 236</a:t>
                      </a:r>
                      <a:endParaRPr lang="ru-RU" sz="1100" dirty="0" smtClean="0"/>
                    </a:p>
                    <a:p>
                      <a:endParaRPr lang="ru-RU" sz="1100" dirty="0"/>
                    </a:p>
                  </a:txBody>
                  <a:tcPr/>
                </a:tc>
                <a:tc>
                  <a:txBody>
                    <a:bodyPr/>
                    <a:lstStyle/>
                    <a:p>
                      <a:pPr algn="l"/>
                      <a:r>
                        <a:rPr lang="ru-RU" sz="1100" b="0" dirty="0" smtClean="0"/>
                        <a:t>6</a:t>
                      </a:r>
                      <a:r>
                        <a:rPr lang="ru-RU" sz="1100" b="0" baseline="0" dirty="0" smtClean="0"/>
                        <a:t> 178</a:t>
                      </a:r>
                      <a:endParaRPr lang="ru-RU" sz="1100" b="0" dirty="0"/>
                    </a:p>
                  </a:txBody>
                  <a:tcPr/>
                </a:tc>
                <a:tc>
                  <a:txBody>
                    <a:bodyPr/>
                    <a:lstStyle/>
                    <a:p>
                      <a:pPr algn="l"/>
                      <a:r>
                        <a:rPr lang="ru-RU" sz="1100" b="0" dirty="0" smtClean="0"/>
                        <a:t>6</a:t>
                      </a:r>
                      <a:r>
                        <a:rPr lang="ru-RU" sz="1100" b="0" baseline="0" dirty="0" smtClean="0"/>
                        <a:t> 462</a:t>
                      </a:r>
                      <a:endParaRPr lang="ru-RU" sz="1100" b="0" dirty="0"/>
                    </a:p>
                  </a:txBody>
                  <a:tcPr/>
                </a:tc>
              </a:tr>
              <a:tr h="260311">
                <a:tc>
                  <a:txBody>
                    <a:bodyPr/>
                    <a:lstStyle/>
                    <a:p>
                      <a:r>
                        <a:rPr lang="ru-RU" sz="1100" dirty="0" smtClean="0"/>
                        <a:t>Функционирование органов местной администрации</a:t>
                      </a:r>
                      <a:endParaRPr lang="ru-RU" sz="1100" dirty="0"/>
                    </a:p>
                  </a:txBody>
                  <a:tcPr/>
                </a:tc>
                <a:tc>
                  <a:txBody>
                    <a:bodyPr/>
                    <a:lstStyle/>
                    <a:p>
                      <a:r>
                        <a:rPr lang="ru-RU" sz="1100" dirty="0" smtClean="0"/>
                        <a:t>01</a:t>
                      </a:r>
                      <a:endParaRPr lang="ru-RU" sz="1100" dirty="0"/>
                    </a:p>
                  </a:txBody>
                  <a:tcPr/>
                </a:tc>
                <a:tc>
                  <a:txBody>
                    <a:bodyPr/>
                    <a:lstStyle/>
                    <a:p>
                      <a:r>
                        <a:rPr lang="ru-RU" sz="1100" dirty="0" smtClean="0"/>
                        <a:t>04</a:t>
                      </a:r>
                      <a:endParaRPr lang="ru-RU" sz="1100" dirty="0"/>
                    </a:p>
                  </a:txBody>
                  <a:tcPr/>
                </a:tc>
                <a:tc>
                  <a:txBody>
                    <a:bodyPr/>
                    <a:lstStyle/>
                    <a:p>
                      <a:r>
                        <a:rPr lang="ru-RU" sz="1100" dirty="0" smtClean="0"/>
                        <a:t>73</a:t>
                      </a:r>
                      <a:r>
                        <a:rPr lang="ru-RU" sz="1100" baseline="0" dirty="0" smtClean="0"/>
                        <a:t> 263</a:t>
                      </a:r>
                      <a:endParaRPr lang="ru-RU" sz="1100" dirty="0"/>
                    </a:p>
                  </a:txBody>
                  <a:tcPr/>
                </a:tc>
                <a:tc>
                  <a:txBody>
                    <a:bodyPr/>
                    <a:lstStyle/>
                    <a:p>
                      <a:r>
                        <a:rPr lang="ru-RU" sz="1100" dirty="0" smtClean="0"/>
                        <a:t>75</a:t>
                      </a:r>
                      <a:r>
                        <a:rPr lang="ru-RU" sz="1100" baseline="0" dirty="0" smtClean="0"/>
                        <a:t> 049</a:t>
                      </a:r>
                      <a:endParaRPr lang="ru-RU" sz="1100" dirty="0"/>
                    </a:p>
                  </a:txBody>
                  <a:tcPr/>
                </a:tc>
                <a:tc>
                  <a:txBody>
                    <a:bodyPr/>
                    <a:lstStyle/>
                    <a:p>
                      <a:r>
                        <a:rPr lang="ru-RU" sz="1100" dirty="0" smtClean="0"/>
                        <a:t>76 210</a:t>
                      </a:r>
                      <a:endParaRPr lang="ru-RU" sz="1100" dirty="0"/>
                    </a:p>
                  </a:txBody>
                  <a:tcPr/>
                </a:tc>
              </a:tr>
              <a:tr h="482888">
                <a:tc>
                  <a:txBody>
                    <a:bodyPr/>
                    <a:lstStyle/>
                    <a:p>
                      <a:r>
                        <a:rPr lang="ru-RU" sz="1100" dirty="0" smtClean="0"/>
                        <a:t>Обеспечение</a:t>
                      </a:r>
                      <a:r>
                        <a:rPr lang="ru-RU" sz="1100" baseline="0" dirty="0" smtClean="0"/>
                        <a:t> деятельности финансовых, налоговых и таможенных органов и органов надзора</a:t>
                      </a:r>
                      <a:endParaRPr lang="ru-RU" sz="1100" dirty="0"/>
                    </a:p>
                  </a:txBody>
                  <a:tcPr/>
                </a:tc>
                <a:tc>
                  <a:txBody>
                    <a:bodyPr/>
                    <a:lstStyle/>
                    <a:p>
                      <a:r>
                        <a:rPr lang="ru-RU" sz="1100" dirty="0" smtClean="0"/>
                        <a:t>01</a:t>
                      </a:r>
                      <a:endParaRPr lang="ru-RU" sz="1100" dirty="0"/>
                    </a:p>
                  </a:txBody>
                  <a:tcPr/>
                </a:tc>
                <a:tc>
                  <a:txBody>
                    <a:bodyPr/>
                    <a:lstStyle/>
                    <a:p>
                      <a:r>
                        <a:rPr lang="ru-RU" sz="1100" dirty="0" smtClean="0"/>
                        <a:t>06</a:t>
                      </a:r>
                      <a:endParaRPr lang="ru-RU" sz="1100" dirty="0"/>
                    </a:p>
                  </a:txBody>
                  <a:tcPr/>
                </a:tc>
                <a:tc>
                  <a:txBody>
                    <a:bodyPr/>
                    <a:lstStyle/>
                    <a:p>
                      <a:r>
                        <a:rPr lang="ru-RU" sz="1100" dirty="0" smtClean="0"/>
                        <a:t>23</a:t>
                      </a:r>
                      <a:r>
                        <a:rPr lang="ru-RU" sz="1100" baseline="0" dirty="0" smtClean="0"/>
                        <a:t> 131</a:t>
                      </a:r>
                      <a:endParaRPr lang="ru-RU" sz="1100" dirty="0"/>
                    </a:p>
                  </a:txBody>
                  <a:tcPr/>
                </a:tc>
                <a:tc>
                  <a:txBody>
                    <a:bodyPr/>
                    <a:lstStyle/>
                    <a:p>
                      <a:pPr algn="l"/>
                      <a:r>
                        <a:rPr lang="ru-RU" sz="1100" b="0" dirty="0" smtClean="0"/>
                        <a:t>21</a:t>
                      </a:r>
                      <a:r>
                        <a:rPr lang="ru-RU" sz="1100" b="0" baseline="0" dirty="0" smtClean="0"/>
                        <a:t> 659</a:t>
                      </a:r>
                      <a:endParaRPr lang="ru-RU" sz="1100" b="0" dirty="0"/>
                    </a:p>
                  </a:txBody>
                  <a:tcPr/>
                </a:tc>
                <a:tc>
                  <a:txBody>
                    <a:bodyPr/>
                    <a:lstStyle/>
                    <a:p>
                      <a:pPr algn="l"/>
                      <a:r>
                        <a:rPr lang="ru-RU" sz="1100" b="0" dirty="0" smtClean="0"/>
                        <a:t>22</a:t>
                      </a:r>
                      <a:r>
                        <a:rPr lang="ru-RU" sz="1100" b="0" baseline="0" dirty="0" smtClean="0"/>
                        <a:t> 179</a:t>
                      </a:r>
                      <a:endParaRPr lang="ru-RU" sz="1100" b="0" dirty="0"/>
                    </a:p>
                  </a:txBody>
                  <a:tcPr/>
                </a:tc>
              </a:tr>
              <a:tr h="309511">
                <a:tc>
                  <a:txBody>
                    <a:bodyPr/>
                    <a:lstStyle/>
                    <a:p>
                      <a:r>
                        <a:rPr lang="ru-RU" sz="1100" dirty="0" smtClean="0"/>
                        <a:t>Резервные</a:t>
                      </a:r>
                      <a:r>
                        <a:rPr lang="ru-RU" sz="1100" baseline="0" dirty="0" smtClean="0"/>
                        <a:t> фонды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11</a:t>
                      </a:r>
                      <a:endParaRPr lang="ru-RU" sz="1100" dirty="0"/>
                    </a:p>
                  </a:txBody>
                  <a:tcPr/>
                </a:tc>
                <a:tc>
                  <a:txBody>
                    <a:bodyPr/>
                    <a:lstStyle/>
                    <a:p>
                      <a:r>
                        <a:rPr lang="ru-RU" sz="1100" dirty="0" smtClean="0"/>
                        <a:t>21 500</a:t>
                      </a:r>
                      <a:endParaRPr lang="ru-RU" sz="1100" dirty="0"/>
                    </a:p>
                  </a:txBody>
                  <a:tcPr/>
                </a:tc>
                <a:tc>
                  <a:txBody>
                    <a:bodyPr/>
                    <a:lstStyle/>
                    <a:p>
                      <a:r>
                        <a:rPr lang="ru-RU" sz="1100" dirty="0" smtClean="0"/>
                        <a:t>21</a:t>
                      </a:r>
                      <a:r>
                        <a:rPr lang="ru-RU" sz="1100" baseline="0" dirty="0" smtClean="0"/>
                        <a:t> 500</a:t>
                      </a:r>
                      <a:endParaRPr lang="ru-RU" sz="1100" dirty="0"/>
                    </a:p>
                  </a:txBody>
                  <a:tcPr/>
                </a:tc>
                <a:tc>
                  <a:txBody>
                    <a:bodyPr/>
                    <a:lstStyle/>
                    <a:p>
                      <a:r>
                        <a:rPr lang="ru-RU" sz="1100" dirty="0" smtClean="0"/>
                        <a:t>21</a:t>
                      </a:r>
                      <a:r>
                        <a:rPr lang="ru-RU" sz="1100" baseline="0" dirty="0" smtClean="0"/>
                        <a:t> 500</a:t>
                      </a:r>
                      <a:endParaRPr lang="ru-RU" sz="1100" dirty="0"/>
                    </a:p>
                  </a:txBody>
                  <a:tcPr/>
                </a:tc>
              </a:tr>
              <a:tr h="362609">
                <a:tc>
                  <a:txBody>
                    <a:bodyPr/>
                    <a:lstStyle/>
                    <a:p>
                      <a:r>
                        <a:rPr lang="ru-RU" sz="1100" dirty="0" smtClean="0"/>
                        <a:t>Другие общегосударственные вопросы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13</a:t>
                      </a:r>
                      <a:endParaRPr lang="ru-RU" sz="1100" dirty="0"/>
                    </a:p>
                  </a:txBody>
                  <a:tcPr/>
                </a:tc>
                <a:tc>
                  <a:txBody>
                    <a:bodyPr/>
                    <a:lstStyle/>
                    <a:p>
                      <a:r>
                        <a:rPr lang="ru-RU" sz="1100" dirty="0" smtClean="0"/>
                        <a:t>59</a:t>
                      </a:r>
                      <a:r>
                        <a:rPr lang="ru-RU" sz="1100" baseline="0" dirty="0" smtClean="0"/>
                        <a:t> 367</a:t>
                      </a:r>
                      <a:endParaRPr lang="ru-RU" sz="1100" dirty="0"/>
                    </a:p>
                  </a:txBody>
                  <a:tcPr/>
                </a:tc>
                <a:tc>
                  <a:txBody>
                    <a:bodyPr/>
                    <a:lstStyle/>
                    <a:p>
                      <a:pPr algn="l"/>
                      <a:r>
                        <a:rPr lang="ru-RU" sz="1100" dirty="0" smtClean="0"/>
                        <a:t>65 953</a:t>
                      </a:r>
                    </a:p>
                  </a:txBody>
                  <a:tcPr/>
                </a:tc>
                <a:tc>
                  <a:txBody>
                    <a:bodyPr/>
                    <a:lstStyle/>
                    <a:p>
                      <a:r>
                        <a:rPr lang="ru-RU" sz="1100" b="0" dirty="0" smtClean="0"/>
                        <a:t>93 488</a:t>
                      </a:r>
                      <a:endParaRPr lang="ru-RU" sz="1100" b="0" dirty="0"/>
                    </a:p>
                  </a:txBody>
                  <a:tcPr/>
                </a:tc>
              </a:tr>
              <a:tr h="318852">
                <a:tc>
                  <a:txBody>
                    <a:bodyPr/>
                    <a:lstStyle/>
                    <a:p>
                      <a:r>
                        <a:rPr lang="ru-RU" sz="1100" b="1" dirty="0" smtClean="0"/>
                        <a:t>НАЦИОНАЛЬНАЯ ЭКОНОМИКА</a:t>
                      </a:r>
                      <a:endParaRPr lang="ru-RU" sz="1100" b="1" dirty="0"/>
                    </a:p>
                  </a:txBody>
                  <a:tcPr/>
                </a:tc>
                <a:tc>
                  <a:txBody>
                    <a:bodyPr/>
                    <a:lstStyle/>
                    <a:p>
                      <a:r>
                        <a:rPr lang="ru-RU" sz="1100" b="1" dirty="0" smtClean="0"/>
                        <a:t>04</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225</a:t>
                      </a:r>
                      <a:r>
                        <a:rPr lang="ru-RU" sz="1100" b="1" baseline="0" dirty="0" smtClean="0"/>
                        <a:t> 208</a:t>
                      </a:r>
                      <a:endParaRPr lang="ru-RU" sz="1100" b="1" dirty="0"/>
                    </a:p>
                  </a:txBody>
                  <a:tcPr/>
                </a:tc>
                <a:tc>
                  <a:txBody>
                    <a:bodyPr/>
                    <a:lstStyle/>
                    <a:p>
                      <a:r>
                        <a:rPr lang="ru-RU" sz="1100" b="1" dirty="0" smtClean="0"/>
                        <a:t>165 340</a:t>
                      </a:r>
                      <a:endParaRPr lang="ru-RU" sz="1100" b="1" dirty="0"/>
                    </a:p>
                  </a:txBody>
                  <a:tcPr/>
                </a:tc>
                <a:tc>
                  <a:txBody>
                    <a:bodyPr/>
                    <a:lstStyle/>
                    <a:p>
                      <a:r>
                        <a:rPr lang="ru-RU" sz="1100" b="1" dirty="0" smtClean="0"/>
                        <a:t>161 581</a:t>
                      </a:r>
                      <a:endParaRPr lang="ru-RU" sz="1100" b="1" dirty="0"/>
                    </a:p>
                  </a:txBody>
                  <a:tcPr/>
                </a:tc>
              </a:tr>
              <a:tr h="289733">
                <a:tc>
                  <a:txBody>
                    <a:bodyPr/>
                    <a:lstStyle/>
                    <a:p>
                      <a:r>
                        <a:rPr lang="ru-RU" sz="1100" dirty="0" smtClean="0"/>
                        <a:t>Сельское хозяйство и рыболовство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05</a:t>
                      </a:r>
                      <a:endParaRPr lang="ru-RU" sz="1100" dirty="0"/>
                    </a:p>
                  </a:txBody>
                  <a:tcPr/>
                </a:tc>
                <a:tc>
                  <a:txBody>
                    <a:bodyPr/>
                    <a:lstStyle/>
                    <a:p>
                      <a:r>
                        <a:rPr lang="ru-RU" sz="1100" dirty="0" smtClean="0"/>
                        <a:t>5</a:t>
                      </a:r>
                      <a:r>
                        <a:rPr lang="ru-RU" sz="1100" baseline="0" dirty="0" smtClean="0"/>
                        <a:t> 591</a:t>
                      </a:r>
                      <a:endParaRPr lang="ru-RU" sz="1100" dirty="0"/>
                    </a:p>
                  </a:txBody>
                  <a:tcPr/>
                </a:tc>
                <a:tc>
                  <a:txBody>
                    <a:bodyPr/>
                    <a:lstStyle/>
                    <a:p>
                      <a:r>
                        <a:rPr lang="ru-RU" sz="1100" dirty="0" smtClean="0"/>
                        <a:t>6 271</a:t>
                      </a:r>
                      <a:endParaRPr lang="ru-RU" sz="1100" dirty="0"/>
                    </a:p>
                  </a:txBody>
                  <a:tcPr/>
                </a:tc>
                <a:tc>
                  <a:txBody>
                    <a:bodyPr/>
                    <a:lstStyle/>
                    <a:p>
                      <a:r>
                        <a:rPr lang="ru-RU" sz="1100" dirty="0" smtClean="0"/>
                        <a:t>5 936</a:t>
                      </a:r>
                      <a:endParaRPr lang="ru-RU" sz="1100" dirty="0"/>
                    </a:p>
                  </a:txBody>
                  <a:tcPr/>
                </a:tc>
              </a:tr>
              <a:tr h="361465">
                <a:tc>
                  <a:txBody>
                    <a:bodyPr/>
                    <a:lstStyle/>
                    <a:p>
                      <a:r>
                        <a:rPr lang="ru-RU" sz="1100" dirty="0" smtClean="0"/>
                        <a:t>Дорожное хозяйство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09</a:t>
                      </a:r>
                      <a:endParaRPr lang="ru-RU" sz="1100" dirty="0"/>
                    </a:p>
                  </a:txBody>
                  <a:tcPr/>
                </a:tc>
                <a:tc>
                  <a:txBody>
                    <a:bodyPr/>
                    <a:lstStyle/>
                    <a:p>
                      <a:r>
                        <a:rPr lang="ru-RU" sz="1100" baseline="0" dirty="0" smtClean="0"/>
                        <a:t>215 097</a:t>
                      </a:r>
                      <a:endParaRPr lang="ru-RU" sz="1100" dirty="0"/>
                    </a:p>
                  </a:txBody>
                  <a:tcPr/>
                </a:tc>
                <a:tc>
                  <a:txBody>
                    <a:bodyPr/>
                    <a:lstStyle/>
                    <a:p>
                      <a:r>
                        <a:rPr lang="ru-RU" sz="1100" dirty="0" smtClean="0"/>
                        <a:t>154</a:t>
                      </a:r>
                      <a:r>
                        <a:rPr lang="ru-RU" sz="1100" baseline="0" dirty="0" smtClean="0"/>
                        <a:t> 549</a:t>
                      </a:r>
                      <a:endParaRPr lang="ru-RU" sz="1100" dirty="0"/>
                    </a:p>
                  </a:txBody>
                  <a:tcPr/>
                </a:tc>
                <a:tc>
                  <a:txBody>
                    <a:bodyPr/>
                    <a:lstStyle/>
                    <a:p>
                      <a:r>
                        <a:rPr lang="ru-RU" sz="1100" dirty="0" smtClean="0"/>
                        <a:t>151 125</a:t>
                      </a:r>
                      <a:endParaRPr lang="ru-RU" sz="1100" dirty="0"/>
                    </a:p>
                  </a:txBody>
                  <a:tcPr/>
                </a:tc>
              </a:tr>
              <a:tr h="361465">
                <a:tc>
                  <a:txBody>
                    <a:bodyPr/>
                    <a:lstStyle/>
                    <a:p>
                      <a:r>
                        <a:rPr lang="ru-RU" sz="1100" dirty="0" smtClean="0"/>
                        <a:t>Другие</a:t>
                      </a:r>
                      <a:r>
                        <a:rPr lang="ru-RU" sz="1100" baseline="0" dirty="0" smtClean="0"/>
                        <a:t> вопросы в области национальной экономики</a:t>
                      </a:r>
                      <a:endParaRPr lang="ru-RU" sz="1100" dirty="0"/>
                    </a:p>
                  </a:txBody>
                  <a:tcPr/>
                </a:tc>
                <a:tc>
                  <a:txBody>
                    <a:bodyPr/>
                    <a:lstStyle/>
                    <a:p>
                      <a:r>
                        <a:rPr lang="ru-RU" sz="1100" dirty="0" smtClean="0"/>
                        <a:t>04</a:t>
                      </a:r>
                      <a:endParaRPr lang="ru-RU" sz="1100" dirty="0"/>
                    </a:p>
                  </a:txBody>
                  <a:tcPr/>
                </a:tc>
                <a:tc>
                  <a:txBody>
                    <a:bodyPr/>
                    <a:lstStyle/>
                    <a:p>
                      <a:r>
                        <a:rPr lang="ru-RU" sz="1100" dirty="0" smtClean="0"/>
                        <a:t>12</a:t>
                      </a:r>
                      <a:endParaRPr lang="ru-RU" sz="1100" dirty="0"/>
                    </a:p>
                  </a:txBody>
                  <a:tcPr/>
                </a:tc>
                <a:tc>
                  <a:txBody>
                    <a:bodyPr/>
                    <a:lstStyle/>
                    <a:p>
                      <a:r>
                        <a:rPr lang="ru-RU" sz="1100" dirty="0" smtClean="0"/>
                        <a:t>4</a:t>
                      </a:r>
                      <a:r>
                        <a:rPr lang="ru-RU" sz="1100" baseline="0" dirty="0" smtClean="0"/>
                        <a:t> 520</a:t>
                      </a:r>
                      <a:endParaRPr lang="ru-RU" sz="1100" dirty="0"/>
                    </a:p>
                  </a:txBody>
                  <a:tcPr/>
                </a:tc>
                <a:tc>
                  <a:txBody>
                    <a:bodyPr/>
                    <a:lstStyle/>
                    <a:p>
                      <a:r>
                        <a:rPr lang="ru-RU" sz="1100" dirty="0" smtClean="0"/>
                        <a:t>4</a:t>
                      </a:r>
                      <a:r>
                        <a:rPr lang="ru-RU" sz="1100" baseline="0" dirty="0" smtClean="0"/>
                        <a:t> 520</a:t>
                      </a:r>
                      <a:endParaRPr lang="ru-RU" sz="1100" dirty="0"/>
                    </a:p>
                  </a:txBody>
                  <a:tcPr/>
                </a:tc>
                <a:tc>
                  <a:txBody>
                    <a:bodyPr/>
                    <a:lstStyle/>
                    <a:p>
                      <a:r>
                        <a:rPr lang="ru-RU" sz="1100" dirty="0" smtClean="0"/>
                        <a:t>4</a:t>
                      </a:r>
                      <a:r>
                        <a:rPr lang="ru-RU" sz="1100" baseline="0" dirty="0" smtClean="0"/>
                        <a:t> 520</a:t>
                      </a:r>
                      <a:endParaRPr lang="ru-RU" sz="1100" dirty="0"/>
                    </a:p>
                  </a:txBody>
                  <a:tcPr/>
                </a:tc>
              </a:tr>
              <a:tr h="361465">
                <a:tc>
                  <a:txBody>
                    <a:bodyPr/>
                    <a:lstStyle/>
                    <a:p>
                      <a:r>
                        <a:rPr lang="ru-RU" sz="1100" b="1" dirty="0" smtClean="0"/>
                        <a:t>ЖИЛИЩНО-КОММУНАЛЬНОЕ ХОЗЯЙСТВО</a:t>
                      </a:r>
                      <a:endParaRPr lang="ru-RU" sz="1100" b="1" dirty="0"/>
                    </a:p>
                  </a:txBody>
                  <a:tcPr/>
                </a:tc>
                <a:tc>
                  <a:txBody>
                    <a:bodyPr/>
                    <a:lstStyle/>
                    <a:p>
                      <a:r>
                        <a:rPr lang="ru-RU" sz="1100" b="1" dirty="0" smtClean="0"/>
                        <a:t>05</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62</a:t>
                      </a:r>
                      <a:r>
                        <a:rPr lang="ru-RU" sz="1100" b="1" baseline="0" dirty="0" smtClean="0"/>
                        <a:t> 736</a:t>
                      </a:r>
                      <a:endParaRPr lang="ru-RU" sz="1100" b="1" dirty="0"/>
                    </a:p>
                  </a:txBody>
                  <a:tcPr/>
                </a:tc>
                <a:tc>
                  <a:txBody>
                    <a:bodyPr/>
                    <a:lstStyle/>
                    <a:p>
                      <a:r>
                        <a:rPr lang="ru-RU" sz="1100" b="1" dirty="0" smtClean="0"/>
                        <a:t>16</a:t>
                      </a:r>
                      <a:r>
                        <a:rPr lang="ru-RU" sz="1100" b="1" baseline="0" dirty="0" smtClean="0"/>
                        <a:t> 312</a:t>
                      </a:r>
                      <a:endParaRPr lang="ru-RU" sz="1100" b="1" dirty="0"/>
                    </a:p>
                  </a:txBody>
                  <a:tcPr/>
                </a:tc>
                <a:tc>
                  <a:txBody>
                    <a:bodyPr/>
                    <a:lstStyle/>
                    <a:p>
                      <a:r>
                        <a:rPr lang="ru-RU" sz="1100" b="1" dirty="0" smtClean="0"/>
                        <a:t>18</a:t>
                      </a:r>
                      <a:r>
                        <a:rPr lang="ru-RU" sz="1100" b="1" baseline="0" dirty="0" smtClean="0"/>
                        <a:t> 332</a:t>
                      </a:r>
                      <a:endParaRPr lang="ru-RU" sz="1100" b="1" dirty="0"/>
                    </a:p>
                  </a:txBody>
                  <a:tcPr/>
                </a:tc>
              </a:tr>
              <a:tr h="361465">
                <a:tc>
                  <a:txBody>
                    <a:bodyPr/>
                    <a:lstStyle/>
                    <a:p>
                      <a:r>
                        <a:rPr lang="ru-RU" sz="1100" dirty="0" smtClean="0"/>
                        <a:t>Благоустройство</a:t>
                      </a:r>
                      <a:endParaRPr lang="ru-RU" sz="1100" dirty="0"/>
                    </a:p>
                  </a:txBody>
                  <a:tcPr/>
                </a:tc>
                <a:tc>
                  <a:txBody>
                    <a:bodyPr/>
                    <a:lstStyle/>
                    <a:p>
                      <a:r>
                        <a:rPr lang="ru-RU" sz="1100" dirty="0" smtClean="0"/>
                        <a:t>05</a:t>
                      </a:r>
                      <a:endParaRPr lang="ru-RU" sz="1100" dirty="0"/>
                    </a:p>
                  </a:txBody>
                  <a:tcPr/>
                </a:tc>
                <a:tc>
                  <a:txBody>
                    <a:bodyPr/>
                    <a:lstStyle/>
                    <a:p>
                      <a:r>
                        <a:rPr lang="ru-RU" sz="1100" dirty="0" smtClean="0"/>
                        <a:t>03</a:t>
                      </a:r>
                      <a:endParaRPr lang="ru-RU" sz="1100" dirty="0"/>
                    </a:p>
                  </a:txBody>
                  <a:tcPr/>
                </a:tc>
                <a:tc>
                  <a:txBody>
                    <a:bodyPr/>
                    <a:lstStyle/>
                    <a:p>
                      <a:r>
                        <a:rPr lang="ru-RU" sz="1100" dirty="0" smtClean="0"/>
                        <a:t>62</a:t>
                      </a:r>
                      <a:r>
                        <a:rPr lang="ru-RU" sz="1100" baseline="0" dirty="0" smtClean="0"/>
                        <a:t> 736</a:t>
                      </a:r>
                      <a:endParaRPr lang="ru-RU" sz="1100" dirty="0"/>
                    </a:p>
                  </a:txBody>
                  <a:tcPr/>
                </a:tc>
                <a:tc>
                  <a:txBody>
                    <a:bodyPr/>
                    <a:lstStyle/>
                    <a:p>
                      <a:r>
                        <a:rPr lang="ru-RU" sz="1100" dirty="0" smtClean="0"/>
                        <a:t>16 312</a:t>
                      </a:r>
                      <a:endParaRPr lang="ru-RU" sz="1100" dirty="0"/>
                    </a:p>
                  </a:txBody>
                  <a:tcPr/>
                </a:tc>
                <a:tc>
                  <a:txBody>
                    <a:bodyPr/>
                    <a:lstStyle/>
                    <a:p>
                      <a:r>
                        <a:rPr lang="ru-RU" sz="1100" dirty="0" smtClean="0"/>
                        <a:t>18 332</a:t>
                      </a:r>
                      <a:endParaRPr lang="ru-RU" sz="1100" dirty="0"/>
                    </a:p>
                  </a:txBody>
                  <a:tcPr/>
                </a:tc>
              </a:tr>
            </a:tbl>
          </a:graphicData>
        </a:graphic>
      </p:graphicFrame>
    </p:spTree>
    <p:extLst>
      <p:ext uri="{BB962C8B-B14F-4D97-AF65-F5344CB8AC3E}">
        <p14:creationId xmlns:p14="http://schemas.microsoft.com/office/powerpoint/2010/main" val="137634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4300124"/>
              </p:ext>
            </p:extLst>
          </p:nvPr>
        </p:nvGraphicFramePr>
        <p:xfrm>
          <a:off x="107504" y="33214"/>
          <a:ext cx="8784976" cy="6823288"/>
        </p:xfrm>
        <a:graphic>
          <a:graphicData uri="http://schemas.openxmlformats.org/drawingml/2006/table">
            <a:tbl>
              <a:tblPr firstRow="1" bandRow="1">
                <a:tableStyleId>{5C22544A-7EE6-4342-B048-85BDC9FD1C3A}</a:tableStyleId>
              </a:tblPr>
              <a:tblGrid>
                <a:gridCol w="4824536"/>
                <a:gridCol w="720080"/>
                <a:gridCol w="656545"/>
                <a:gridCol w="855623"/>
                <a:gridCol w="878034"/>
                <a:gridCol w="850158"/>
              </a:tblGrid>
              <a:tr h="144016">
                <a:tc>
                  <a:txBody>
                    <a:bodyPr/>
                    <a:lstStyle/>
                    <a:p>
                      <a:pPr algn="ctr"/>
                      <a:r>
                        <a:rPr lang="ru-RU" sz="1000" dirty="0" smtClean="0"/>
                        <a:t>Наименование</a:t>
                      </a:r>
                      <a:endParaRPr lang="ru-RU" sz="1000" dirty="0"/>
                    </a:p>
                  </a:txBody>
                  <a:tcPr/>
                </a:tc>
                <a:tc>
                  <a:txBody>
                    <a:bodyPr/>
                    <a:lstStyle/>
                    <a:p>
                      <a:pPr algn="ctr"/>
                      <a:r>
                        <a:rPr lang="ru-RU" sz="1000" dirty="0" smtClean="0"/>
                        <a:t>Раздел</a:t>
                      </a:r>
                      <a:endParaRPr lang="ru-RU" sz="1000" dirty="0"/>
                    </a:p>
                  </a:txBody>
                  <a:tcPr/>
                </a:tc>
                <a:tc>
                  <a:txBody>
                    <a:bodyPr/>
                    <a:lstStyle/>
                    <a:p>
                      <a:pPr algn="ctr"/>
                      <a:r>
                        <a:rPr lang="ru-RU" sz="1000" dirty="0" err="1" smtClean="0"/>
                        <a:t>Подр</a:t>
                      </a:r>
                      <a:r>
                        <a:rPr lang="ru-RU" sz="1000" dirty="0" smtClean="0"/>
                        <a:t>.</a:t>
                      </a:r>
                      <a:endParaRPr lang="ru-RU" sz="1000" dirty="0"/>
                    </a:p>
                  </a:txBody>
                  <a:tcPr/>
                </a:tc>
                <a:tc>
                  <a:txBody>
                    <a:bodyPr/>
                    <a:lstStyle/>
                    <a:p>
                      <a:pPr algn="ctr"/>
                      <a:r>
                        <a:rPr lang="ru-RU" sz="1000" dirty="0" smtClean="0"/>
                        <a:t>2022 г.</a:t>
                      </a:r>
                      <a:endParaRPr lang="ru-RU" sz="1000" dirty="0"/>
                    </a:p>
                  </a:txBody>
                  <a:tcPr/>
                </a:tc>
                <a:tc>
                  <a:txBody>
                    <a:bodyPr/>
                    <a:lstStyle/>
                    <a:p>
                      <a:pPr algn="ctr"/>
                      <a:r>
                        <a:rPr lang="ru-RU" sz="1000" dirty="0" smtClean="0"/>
                        <a:t>2023 г.</a:t>
                      </a:r>
                      <a:endParaRPr lang="ru-RU" sz="1000" dirty="0"/>
                    </a:p>
                  </a:txBody>
                  <a:tcPr/>
                </a:tc>
                <a:tc>
                  <a:txBody>
                    <a:bodyPr/>
                    <a:lstStyle/>
                    <a:p>
                      <a:pPr algn="ctr"/>
                      <a:r>
                        <a:rPr lang="ru-RU" sz="1000" dirty="0" smtClean="0"/>
                        <a:t>2024 г.</a:t>
                      </a:r>
                      <a:endParaRPr lang="ru-RU" sz="1000" dirty="0"/>
                    </a:p>
                  </a:txBody>
                  <a:tcPr/>
                </a:tc>
              </a:tr>
              <a:tr h="288032">
                <a:tc>
                  <a:txBody>
                    <a:bodyPr/>
                    <a:lstStyle/>
                    <a:p>
                      <a:r>
                        <a:rPr lang="ru-RU" sz="1000" b="1" dirty="0" smtClean="0"/>
                        <a:t>ОБРАЗОВАНИЕ</a:t>
                      </a:r>
                      <a:endParaRPr lang="ru-RU" sz="1000" b="1" dirty="0"/>
                    </a:p>
                  </a:txBody>
                  <a:tcPr/>
                </a:tc>
                <a:tc>
                  <a:txBody>
                    <a:bodyPr/>
                    <a:lstStyle/>
                    <a:p>
                      <a:r>
                        <a:rPr lang="ru-RU" sz="1000" b="1" dirty="0" smtClean="0"/>
                        <a:t>07</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a:t>
                      </a:r>
                      <a:r>
                        <a:rPr lang="ru-RU" sz="1000" b="1" baseline="0" dirty="0" smtClean="0"/>
                        <a:t> 354 712</a:t>
                      </a:r>
                      <a:endParaRPr lang="ru-RU" sz="1000" b="1" dirty="0"/>
                    </a:p>
                  </a:txBody>
                  <a:tcPr/>
                </a:tc>
                <a:tc>
                  <a:txBody>
                    <a:bodyPr/>
                    <a:lstStyle/>
                    <a:p>
                      <a:pPr algn="l"/>
                      <a:r>
                        <a:rPr lang="ru-RU" sz="1000" b="1" dirty="0" smtClean="0"/>
                        <a:t>1 277 276</a:t>
                      </a:r>
                      <a:endParaRPr lang="ru-RU" sz="1000" b="1" dirty="0"/>
                    </a:p>
                  </a:txBody>
                  <a:tcPr/>
                </a:tc>
                <a:tc>
                  <a:txBody>
                    <a:bodyPr/>
                    <a:lstStyle/>
                    <a:p>
                      <a:pPr algn="l"/>
                      <a:r>
                        <a:rPr lang="ru-RU" sz="1000" b="1" dirty="0" smtClean="0"/>
                        <a:t>1 425 638</a:t>
                      </a:r>
                      <a:endParaRPr lang="ru-RU" sz="1000" b="1" dirty="0"/>
                    </a:p>
                  </a:txBody>
                  <a:tcPr/>
                </a:tc>
              </a:tr>
              <a:tr h="216024">
                <a:tc>
                  <a:txBody>
                    <a:bodyPr/>
                    <a:lstStyle/>
                    <a:p>
                      <a:r>
                        <a:rPr lang="ru-RU" sz="1000" b="0" dirty="0" smtClean="0"/>
                        <a:t>Дошкольное</a:t>
                      </a:r>
                      <a:r>
                        <a:rPr lang="ru-RU" sz="1000" b="0" baseline="0" dirty="0" smtClean="0"/>
                        <a:t> образование</a:t>
                      </a:r>
                      <a:endParaRPr lang="ru-RU" sz="1000" b="0" dirty="0"/>
                    </a:p>
                  </a:txBody>
                  <a:tcPr/>
                </a:tc>
                <a:tc>
                  <a:txBody>
                    <a:bodyPr/>
                    <a:lstStyle/>
                    <a:p>
                      <a:r>
                        <a:rPr lang="ru-RU" sz="1000" dirty="0" smtClean="0"/>
                        <a:t>07</a:t>
                      </a:r>
                      <a:endParaRPr lang="ru-RU" sz="1000" dirty="0"/>
                    </a:p>
                  </a:txBody>
                  <a:tcPr/>
                </a:tc>
                <a:tc>
                  <a:txBody>
                    <a:bodyPr/>
                    <a:lstStyle/>
                    <a:p>
                      <a:r>
                        <a:rPr lang="ru-RU" sz="1000" dirty="0" smtClean="0"/>
                        <a:t>01</a:t>
                      </a:r>
                      <a:endParaRPr lang="ru-RU" sz="1000" dirty="0"/>
                    </a:p>
                  </a:txBody>
                  <a:tcPr/>
                </a:tc>
                <a:tc>
                  <a:txBody>
                    <a:bodyPr/>
                    <a:lstStyle/>
                    <a:p>
                      <a:r>
                        <a:rPr lang="ru-RU" sz="1000" dirty="0" smtClean="0"/>
                        <a:t>417</a:t>
                      </a:r>
                      <a:r>
                        <a:rPr lang="ru-RU" sz="1000" baseline="0" dirty="0" smtClean="0"/>
                        <a:t> 738</a:t>
                      </a:r>
                      <a:endParaRPr lang="ru-RU" sz="1000" dirty="0"/>
                    </a:p>
                  </a:txBody>
                  <a:tcPr/>
                </a:tc>
                <a:tc>
                  <a:txBody>
                    <a:bodyPr/>
                    <a:lstStyle/>
                    <a:p>
                      <a:pPr algn="l"/>
                      <a:r>
                        <a:rPr lang="ru-RU" sz="1000" dirty="0" smtClean="0"/>
                        <a:t>380</a:t>
                      </a:r>
                      <a:r>
                        <a:rPr lang="ru-RU" sz="1000" baseline="0" dirty="0" smtClean="0"/>
                        <a:t> 134</a:t>
                      </a:r>
                      <a:endParaRPr lang="ru-RU" sz="1000" dirty="0"/>
                    </a:p>
                  </a:txBody>
                  <a:tcPr/>
                </a:tc>
                <a:tc>
                  <a:txBody>
                    <a:bodyPr/>
                    <a:lstStyle/>
                    <a:p>
                      <a:pPr algn="l"/>
                      <a:r>
                        <a:rPr lang="ru-RU" sz="1000" dirty="0" smtClean="0"/>
                        <a:t>376</a:t>
                      </a:r>
                      <a:r>
                        <a:rPr lang="ru-RU" sz="1000" baseline="0" dirty="0" smtClean="0"/>
                        <a:t> 169</a:t>
                      </a:r>
                      <a:endParaRPr lang="ru-RU" sz="1000" dirty="0"/>
                    </a:p>
                  </a:txBody>
                  <a:tcPr/>
                </a:tc>
              </a:tr>
              <a:tr h="244976">
                <a:tc>
                  <a:txBody>
                    <a:bodyPr/>
                    <a:lstStyle/>
                    <a:p>
                      <a:r>
                        <a:rPr lang="ru-RU" sz="1000" dirty="0" smtClean="0"/>
                        <a:t>Общее образование</a:t>
                      </a:r>
                      <a:endParaRPr lang="ru-RU" sz="1000" dirty="0"/>
                    </a:p>
                  </a:txBody>
                  <a:tcPr/>
                </a:tc>
                <a:tc>
                  <a:txBody>
                    <a:bodyPr/>
                    <a:lstStyle/>
                    <a:p>
                      <a:r>
                        <a:rPr lang="ru-RU" sz="1000" dirty="0" smtClean="0"/>
                        <a:t>07</a:t>
                      </a:r>
                      <a:endParaRPr lang="ru-RU" sz="1000" dirty="0"/>
                    </a:p>
                  </a:txBody>
                  <a:tcPr/>
                </a:tc>
                <a:tc>
                  <a:txBody>
                    <a:bodyPr/>
                    <a:lstStyle/>
                    <a:p>
                      <a:r>
                        <a:rPr lang="ru-RU" sz="1000" dirty="0" smtClean="0"/>
                        <a:t>02</a:t>
                      </a:r>
                      <a:endParaRPr lang="ru-RU" sz="1000" dirty="0"/>
                    </a:p>
                  </a:txBody>
                  <a:tcPr/>
                </a:tc>
                <a:tc>
                  <a:txBody>
                    <a:bodyPr/>
                    <a:lstStyle/>
                    <a:p>
                      <a:r>
                        <a:rPr lang="ru-RU" sz="1000" dirty="0" smtClean="0"/>
                        <a:t>811</a:t>
                      </a:r>
                      <a:r>
                        <a:rPr lang="ru-RU" sz="1000" baseline="0" dirty="0" smtClean="0"/>
                        <a:t> 448</a:t>
                      </a:r>
                      <a:endParaRPr lang="ru-RU" sz="1000" dirty="0"/>
                    </a:p>
                  </a:txBody>
                  <a:tcPr/>
                </a:tc>
                <a:tc>
                  <a:txBody>
                    <a:bodyPr/>
                    <a:lstStyle/>
                    <a:p>
                      <a:pPr algn="l"/>
                      <a:r>
                        <a:rPr lang="ru-RU" sz="1000" b="0" dirty="0" smtClean="0"/>
                        <a:t>775 077</a:t>
                      </a:r>
                      <a:endParaRPr lang="ru-RU" sz="1000" b="0" dirty="0"/>
                    </a:p>
                  </a:txBody>
                  <a:tcPr/>
                </a:tc>
                <a:tc>
                  <a:txBody>
                    <a:bodyPr/>
                    <a:lstStyle/>
                    <a:p>
                      <a:pPr algn="l"/>
                      <a:r>
                        <a:rPr lang="ru-RU" sz="1000" b="0" dirty="0" smtClean="0"/>
                        <a:t>788 037</a:t>
                      </a:r>
                      <a:endParaRPr lang="ru-RU" sz="1000" b="0" dirty="0"/>
                    </a:p>
                  </a:txBody>
                  <a:tcPr/>
                </a:tc>
              </a:tr>
              <a:tr h="201920">
                <a:tc>
                  <a:txBody>
                    <a:bodyPr/>
                    <a:lstStyle/>
                    <a:p>
                      <a:r>
                        <a:rPr lang="ru-RU" sz="1000" dirty="0" smtClean="0"/>
                        <a:t>Дополнительное образование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03</a:t>
                      </a:r>
                      <a:endParaRPr lang="ru-RU" sz="1000" dirty="0"/>
                    </a:p>
                  </a:txBody>
                  <a:tcPr/>
                </a:tc>
                <a:tc>
                  <a:txBody>
                    <a:bodyPr/>
                    <a:lstStyle/>
                    <a:p>
                      <a:r>
                        <a:rPr lang="ru-RU" sz="1000" dirty="0" smtClean="0"/>
                        <a:t>69</a:t>
                      </a:r>
                      <a:r>
                        <a:rPr lang="ru-RU" sz="1000" baseline="0" dirty="0" smtClean="0"/>
                        <a:t> 213</a:t>
                      </a:r>
                      <a:endParaRPr lang="ru-RU" sz="1000" dirty="0"/>
                    </a:p>
                  </a:txBody>
                  <a:tcPr/>
                </a:tc>
                <a:tc>
                  <a:txBody>
                    <a:bodyPr/>
                    <a:lstStyle/>
                    <a:p>
                      <a:r>
                        <a:rPr lang="ru-RU" sz="1000" dirty="0" smtClean="0"/>
                        <a:t>67 261</a:t>
                      </a:r>
                      <a:endParaRPr lang="ru-RU" sz="1000" dirty="0"/>
                    </a:p>
                  </a:txBody>
                  <a:tcPr/>
                </a:tc>
                <a:tc>
                  <a:txBody>
                    <a:bodyPr/>
                    <a:lstStyle/>
                    <a:p>
                      <a:r>
                        <a:rPr lang="ru-RU" sz="1000" dirty="0" smtClean="0"/>
                        <a:t>206 019</a:t>
                      </a:r>
                      <a:endParaRPr lang="ru-RU" sz="1000" dirty="0"/>
                    </a:p>
                  </a:txBody>
                  <a:tcPr/>
                </a:tc>
              </a:tr>
              <a:tr h="201920">
                <a:tc>
                  <a:txBody>
                    <a:bodyPr/>
                    <a:lstStyle/>
                    <a:p>
                      <a:r>
                        <a:rPr lang="ru-RU" sz="1000" dirty="0" smtClean="0"/>
                        <a:t>Молодежная</a:t>
                      </a:r>
                      <a:r>
                        <a:rPr lang="ru-RU" sz="1000" baseline="0" dirty="0" smtClean="0"/>
                        <a:t> политика и оздоровление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07</a:t>
                      </a:r>
                      <a:endParaRPr lang="ru-RU" sz="1000" dirty="0"/>
                    </a:p>
                  </a:txBody>
                  <a:tcPr/>
                </a:tc>
                <a:tc>
                  <a:txBody>
                    <a:bodyPr/>
                    <a:lstStyle/>
                    <a:p>
                      <a:r>
                        <a:rPr lang="ru-RU" sz="1000" dirty="0" smtClean="0"/>
                        <a:t>2</a:t>
                      </a:r>
                      <a:r>
                        <a:rPr lang="ru-RU" sz="1000" baseline="0" dirty="0" smtClean="0"/>
                        <a:t> 091</a:t>
                      </a:r>
                      <a:endParaRPr lang="ru-RU" sz="1000" dirty="0"/>
                    </a:p>
                  </a:txBody>
                  <a:tcPr/>
                </a:tc>
                <a:tc>
                  <a:txBody>
                    <a:bodyPr/>
                    <a:lstStyle/>
                    <a:p>
                      <a:r>
                        <a:rPr lang="ru-RU" sz="1000" dirty="0" smtClean="0"/>
                        <a:t>2 415</a:t>
                      </a:r>
                      <a:endParaRPr lang="ru-RU" sz="1000" dirty="0"/>
                    </a:p>
                  </a:txBody>
                  <a:tcPr/>
                </a:tc>
                <a:tc>
                  <a:txBody>
                    <a:bodyPr/>
                    <a:lstStyle/>
                    <a:p>
                      <a:r>
                        <a:rPr lang="ru-RU" sz="1000" dirty="0" smtClean="0"/>
                        <a:t>2 492</a:t>
                      </a:r>
                      <a:endParaRPr lang="ru-RU" sz="1000" dirty="0"/>
                    </a:p>
                  </a:txBody>
                  <a:tcPr/>
                </a:tc>
              </a:tr>
              <a:tr h="230872">
                <a:tc>
                  <a:txBody>
                    <a:bodyPr/>
                    <a:lstStyle/>
                    <a:p>
                      <a:r>
                        <a:rPr lang="ru-RU" sz="1000" dirty="0" smtClean="0"/>
                        <a:t>Другие вопросы в области образования</a:t>
                      </a:r>
                      <a:endParaRPr lang="ru-RU" sz="1000" dirty="0"/>
                    </a:p>
                  </a:txBody>
                  <a:tcPr/>
                </a:tc>
                <a:tc>
                  <a:txBody>
                    <a:bodyPr/>
                    <a:lstStyle/>
                    <a:p>
                      <a:r>
                        <a:rPr lang="ru-RU" sz="1000" dirty="0" smtClean="0"/>
                        <a:t>07</a:t>
                      </a:r>
                      <a:endParaRPr lang="ru-RU" sz="1000" dirty="0"/>
                    </a:p>
                  </a:txBody>
                  <a:tcPr/>
                </a:tc>
                <a:tc>
                  <a:txBody>
                    <a:bodyPr/>
                    <a:lstStyle/>
                    <a:p>
                      <a:r>
                        <a:rPr lang="ru-RU" sz="1000" dirty="0" smtClean="0"/>
                        <a:t>09</a:t>
                      </a:r>
                      <a:endParaRPr lang="ru-RU" sz="1000" dirty="0"/>
                    </a:p>
                  </a:txBody>
                  <a:tcPr/>
                </a:tc>
                <a:tc>
                  <a:txBody>
                    <a:bodyPr/>
                    <a:lstStyle/>
                    <a:p>
                      <a:r>
                        <a:rPr lang="ru-RU" sz="1000" dirty="0" smtClean="0"/>
                        <a:t>54</a:t>
                      </a:r>
                      <a:r>
                        <a:rPr lang="ru-RU" sz="1000" baseline="0" dirty="0" smtClean="0"/>
                        <a:t> 222</a:t>
                      </a:r>
                      <a:endParaRPr lang="ru-RU" sz="1000" dirty="0"/>
                    </a:p>
                  </a:txBody>
                  <a:tcPr/>
                </a:tc>
                <a:tc>
                  <a:txBody>
                    <a:bodyPr/>
                    <a:lstStyle/>
                    <a:p>
                      <a:r>
                        <a:rPr lang="ru-RU" sz="1000" dirty="0" smtClean="0"/>
                        <a:t>52</a:t>
                      </a:r>
                      <a:r>
                        <a:rPr lang="ru-RU" sz="1000" baseline="0" dirty="0" smtClean="0"/>
                        <a:t> 389</a:t>
                      </a:r>
                      <a:endParaRPr lang="ru-RU" sz="1000" dirty="0"/>
                    </a:p>
                  </a:txBody>
                  <a:tcPr/>
                </a:tc>
                <a:tc>
                  <a:txBody>
                    <a:bodyPr/>
                    <a:lstStyle/>
                    <a:p>
                      <a:r>
                        <a:rPr lang="ru-RU" sz="1000" dirty="0" smtClean="0"/>
                        <a:t>52</a:t>
                      </a:r>
                      <a:r>
                        <a:rPr lang="ru-RU" sz="1000" baseline="0" dirty="0" smtClean="0"/>
                        <a:t> 921</a:t>
                      </a:r>
                      <a:endParaRPr lang="ru-RU" sz="1000" dirty="0"/>
                    </a:p>
                  </a:txBody>
                  <a:tcPr/>
                </a:tc>
              </a:tr>
              <a:tr h="187816">
                <a:tc>
                  <a:txBody>
                    <a:bodyPr/>
                    <a:lstStyle/>
                    <a:p>
                      <a:r>
                        <a:rPr lang="ru-RU" sz="1000" b="1" dirty="0" smtClean="0"/>
                        <a:t>КУЛЬТУРА</a:t>
                      </a:r>
                      <a:endParaRPr lang="ru-RU" sz="1000" b="1" dirty="0"/>
                    </a:p>
                  </a:txBody>
                  <a:tcPr/>
                </a:tc>
                <a:tc>
                  <a:txBody>
                    <a:bodyPr/>
                    <a:lstStyle/>
                    <a:p>
                      <a:r>
                        <a:rPr lang="ru-RU" sz="1000" b="1" dirty="0" smtClean="0"/>
                        <a:t>08</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124</a:t>
                      </a:r>
                      <a:r>
                        <a:rPr lang="ru-RU" sz="1000" b="1" baseline="0" dirty="0" smtClean="0"/>
                        <a:t> 791</a:t>
                      </a:r>
                      <a:endParaRPr lang="ru-RU" sz="1000" b="1" dirty="0"/>
                    </a:p>
                  </a:txBody>
                  <a:tcPr/>
                </a:tc>
                <a:tc>
                  <a:txBody>
                    <a:bodyPr/>
                    <a:lstStyle/>
                    <a:p>
                      <a:pPr algn="l"/>
                      <a:r>
                        <a:rPr lang="ru-RU" sz="1000" b="1" dirty="0" smtClean="0"/>
                        <a:t>111</a:t>
                      </a:r>
                      <a:r>
                        <a:rPr lang="ru-RU" sz="1000" b="1" baseline="0" dirty="0" smtClean="0"/>
                        <a:t> 846</a:t>
                      </a:r>
                      <a:endParaRPr lang="ru-RU" sz="1000" b="1" dirty="0"/>
                    </a:p>
                  </a:txBody>
                  <a:tcPr/>
                </a:tc>
                <a:tc>
                  <a:txBody>
                    <a:bodyPr/>
                    <a:lstStyle/>
                    <a:p>
                      <a:pPr algn="l"/>
                      <a:r>
                        <a:rPr lang="ru-RU" sz="1000" b="1" dirty="0" smtClean="0"/>
                        <a:t>111 896</a:t>
                      </a:r>
                      <a:endParaRPr lang="ru-RU" sz="1000" b="1" dirty="0"/>
                    </a:p>
                  </a:txBody>
                  <a:tcPr/>
                </a:tc>
              </a:tr>
              <a:tr h="247610">
                <a:tc>
                  <a:txBody>
                    <a:bodyPr/>
                    <a:lstStyle/>
                    <a:p>
                      <a:r>
                        <a:rPr lang="ru-RU" sz="1000" dirty="0" smtClean="0"/>
                        <a:t>Культура</a:t>
                      </a:r>
                      <a:endParaRPr lang="ru-RU" sz="1000" dirty="0"/>
                    </a:p>
                  </a:txBody>
                  <a:tcPr/>
                </a:tc>
                <a:tc>
                  <a:txBody>
                    <a:bodyPr/>
                    <a:lstStyle/>
                    <a:p>
                      <a:r>
                        <a:rPr lang="ru-RU" sz="1000" dirty="0" smtClean="0"/>
                        <a:t>08</a:t>
                      </a:r>
                      <a:endParaRPr lang="ru-RU" sz="1000" dirty="0"/>
                    </a:p>
                  </a:txBody>
                  <a:tcPr/>
                </a:tc>
                <a:tc>
                  <a:txBody>
                    <a:bodyPr/>
                    <a:lstStyle/>
                    <a:p>
                      <a:r>
                        <a:rPr lang="ru-RU" sz="1000" dirty="0" smtClean="0"/>
                        <a:t>01</a:t>
                      </a:r>
                      <a:endParaRPr lang="ru-RU" sz="1000" dirty="0"/>
                    </a:p>
                  </a:txBody>
                  <a:tcPr/>
                </a:tc>
                <a:tc>
                  <a:txBody>
                    <a:bodyPr/>
                    <a:lstStyle/>
                    <a:p>
                      <a:r>
                        <a:rPr lang="ru-RU" sz="1000" dirty="0" smtClean="0"/>
                        <a:t>95</a:t>
                      </a:r>
                      <a:r>
                        <a:rPr lang="ru-RU" sz="1000" baseline="0" dirty="0" smtClean="0"/>
                        <a:t> 144</a:t>
                      </a:r>
                      <a:endParaRPr lang="ru-RU" sz="1000" dirty="0"/>
                    </a:p>
                  </a:txBody>
                  <a:tcPr/>
                </a:tc>
                <a:tc>
                  <a:txBody>
                    <a:bodyPr/>
                    <a:lstStyle/>
                    <a:p>
                      <a:r>
                        <a:rPr lang="ru-RU" sz="1000" dirty="0" smtClean="0"/>
                        <a:t>80</a:t>
                      </a:r>
                      <a:r>
                        <a:rPr lang="ru-RU" sz="1000" baseline="0" dirty="0" smtClean="0"/>
                        <a:t> 478</a:t>
                      </a:r>
                      <a:endParaRPr lang="ru-RU" sz="1000" dirty="0"/>
                    </a:p>
                  </a:txBody>
                  <a:tcPr/>
                </a:tc>
                <a:tc>
                  <a:txBody>
                    <a:bodyPr/>
                    <a:lstStyle/>
                    <a:p>
                      <a:r>
                        <a:rPr lang="ru-RU" sz="1000" dirty="0" smtClean="0"/>
                        <a:t>78</a:t>
                      </a:r>
                      <a:r>
                        <a:rPr lang="ru-RU" sz="1000" baseline="0" dirty="0" smtClean="0"/>
                        <a:t> 812</a:t>
                      </a:r>
                      <a:endParaRPr lang="ru-RU" sz="1000" dirty="0"/>
                    </a:p>
                  </a:txBody>
                  <a:tcPr/>
                </a:tc>
              </a:tr>
              <a:tr h="173712">
                <a:tc>
                  <a:txBody>
                    <a:bodyPr/>
                    <a:lstStyle/>
                    <a:p>
                      <a:r>
                        <a:rPr lang="ru-RU" sz="1000" dirty="0" smtClean="0"/>
                        <a:t>Другие вопросы в области культуры</a:t>
                      </a:r>
                      <a:endParaRPr lang="ru-RU" sz="1000" dirty="0"/>
                    </a:p>
                  </a:txBody>
                  <a:tcPr/>
                </a:tc>
                <a:tc>
                  <a:txBody>
                    <a:bodyPr/>
                    <a:lstStyle/>
                    <a:p>
                      <a:r>
                        <a:rPr lang="ru-RU" sz="1000" dirty="0" smtClean="0"/>
                        <a:t>08</a:t>
                      </a:r>
                      <a:endParaRPr lang="ru-RU" sz="1000" dirty="0"/>
                    </a:p>
                  </a:txBody>
                  <a:tcPr/>
                </a:tc>
                <a:tc>
                  <a:txBody>
                    <a:bodyPr/>
                    <a:lstStyle/>
                    <a:p>
                      <a:r>
                        <a:rPr lang="ru-RU" sz="1000" dirty="0" smtClean="0"/>
                        <a:t>04</a:t>
                      </a:r>
                      <a:endParaRPr lang="ru-RU" sz="1000" dirty="0"/>
                    </a:p>
                  </a:txBody>
                  <a:tcPr/>
                </a:tc>
                <a:tc>
                  <a:txBody>
                    <a:bodyPr/>
                    <a:lstStyle/>
                    <a:p>
                      <a:r>
                        <a:rPr lang="ru-RU" sz="1000" dirty="0" smtClean="0"/>
                        <a:t>29</a:t>
                      </a:r>
                      <a:r>
                        <a:rPr lang="ru-RU" sz="1000" baseline="0" dirty="0" smtClean="0"/>
                        <a:t> 647</a:t>
                      </a:r>
                      <a:endParaRPr lang="ru-RU" sz="1000" dirty="0"/>
                    </a:p>
                  </a:txBody>
                  <a:tcPr/>
                </a:tc>
                <a:tc>
                  <a:txBody>
                    <a:bodyPr/>
                    <a:lstStyle/>
                    <a:p>
                      <a:pPr algn="l"/>
                      <a:r>
                        <a:rPr lang="ru-RU" sz="1000" dirty="0" smtClean="0"/>
                        <a:t>31 368</a:t>
                      </a:r>
                    </a:p>
                  </a:txBody>
                  <a:tcPr/>
                </a:tc>
                <a:tc>
                  <a:txBody>
                    <a:bodyPr/>
                    <a:lstStyle/>
                    <a:p>
                      <a:r>
                        <a:rPr lang="ru-RU" sz="1000" b="0" dirty="0" smtClean="0"/>
                        <a:t>33 084</a:t>
                      </a:r>
                      <a:endParaRPr lang="ru-RU" sz="1000" b="0" dirty="0"/>
                    </a:p>
                  </a:txBody>
                  <a:tcPr/>
                </a:tc>
              </a:tr>
              <a:tr h="202664">
                <a:tc>
                  <a:txBody>
                    <a:bodyPr/>
                    <a:lstStyle/>
                    <a:p>
                      <a:r>
                        <a:rPr lang="ru-RU" sz="1000" b="1" dirty="0" smtClean="0"/>
                        <a:t>СОЦИАЛЬНАЯ ПОЛИТИКА</a:t>
                      </a:r>
                      <a:endParaRPr lang="ru-RU" sz="1000" b="1" dirty="0"/>
                    </a:p>
                  </a:txBody>
                  <a:tcPr/>
                </a:tc>
                <a:tc>
                  <a:txBody>
                    <a:bodyPr/>
                    <a:lstStyle/>
                    <a:p>
                      <a:r>
                        <a:rPr lang="ru-RU" sz="1000" b="1" dirty="0" smtClean="0"/>
                        <a:t>10</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55</a:t>
                      </a:r>
                      <a:r>
                        <a:rPr lang="ru-RU" sz="1000" b="1" baseline="0" dirty="0" smtClean="0"/>
                        <a:t> 273</a:t>
                      </a:r>
                      <a:endParaRPr lang="ru-RU" sz="1000" b="1" dirty="0"/>
                    </a:p>
                  </a:txBody>
                  <a:tcPr/>
                </a:tc>
                <a:tc>
                  <a:txBody>
                    <a:bodyPr/>
                    <a:lstStyle/>
                    <a:p>
                      <a:pPr algn="l"/>
                      <a:r>
                        <a:rPr lang="ru-RU" sz="1000" b="1" dirty="0" smtClean="0"/>
                        <a:t>55</a:t>
                      </a:r>
                      <a:r>
                        <a:rPr lang="ru-RU" sz="1000" b="1" baseline="0" dirty="0" smtClean="0"/>
                        <a:t> 025</a:t>
                      </a:r>
                      <a:endParaRPr lang="ru-RU" sz="1000" b="1" dirty="0" smtClean="0"/>
                    </a:p>
                  </a:txBody>
                  <a:tcPr/>
                </a:tc>
                <a:tc>
                  <a:txBody>
                    <a:bodyPr/>
                    <a:lstStyle/>
                    <a:p>
                      <a:r>
                        <a:rPr lang="ru-RU" sz="1000" b="1" dirty="0" smtClean="0"/>
                        <a:t>33</a:t>
                      </a:r>
                      <a:r>
                        <a:rPr lang="ru-RU" sz="1000" b="1" baseline="0" dirty="0" smtClean="0"/>
                        <a:t> 341</a:t>
                      </a:r>
                      <a:endParaRPr lang="ru-RU" sz="1000" b="1" dirty="0"/>
                    </a:p>
                  </a:txBody>
                  <a:tcPr/>
                </a:tc>
              </a:tr>
              <a:tr h="231616">
                <a:tc>
                  <a:txBody>
                    <a:bodyPr/>
                    <a:lstStyle/>
                    <a:p>
                      <a:r>
                        <a:rPr lang="ru-RU" sz="1000" dirty="0" smtClean="0"/>
                        <a:t>Пенсионное обеспечение</a:t>
                      </a:r>
                      <a:endParaRPr lang="ru-RU" sz="1000" dirty="0"/>
                    </a:p>
                  </a:txBody>
                  <a:tcPr/>
                </a:tc>
                <a:tc>
                  <a:txBody>
                    <a:bodyPr/>
                    <a:lstStyle/>
                    <a:p>
                      <a:r>
                        <a:rPr lang="ru-RU" sz="1000" dirty="0" smtClean="0"/>
                        <a:t>10</a:t>
                      </a:r>
                      <a:endParaRPr lang="ru-RU" sz="1000" dirty="0"/>
                    </a:p>
                  </a:txBody>
                  <a:tcPr/>
                </a:tc>
                <a:tc>
                  <a:txBody>
                    <a:bodyPr/>
                    <a:lstStyle/>
                    <a:p>
                      <a:r>
                        <a:rPr lang="ru-RU" sz="1000" dirty="0" smtClean="0"/>
                        <a:t>01</a:t>
                      </a:r>
                      <a:endParaRPr lang="ru-RU" sz="1000" dirty="0"/>
                    </a:p>
                  </a:txBody>
                  <a:tcPr/>
                </a:tc>
                <a:tc>
                  <a:txBody>
                    <a:bodyPr/>
                    <a:lstStyle/>
                    <a:p>
                      <a:r>
                        <a:rPr lang="ru-RU" sz="1000" dirty="0" smtClean="0"/>
                        <a:t>4</a:t>
                      </a:r>
                      <a:r>
                        <a:rPr lang="ru-RU" sz="1000" baseline="0" dirty="0" smtClean="0"/>
                        <a:t> 076</a:t>
                      </a:r>
                      <a:endParaRPr lang="ru-RU" sz="1000" dirty="0"/>
                    </a:p>
                  </a:txBody>
                  <a:tcPr/>
                </a:tc>
                <a:tc>
                  <a:txBody>
                    <a:bodyPr/>
                    <a:lstStyle/>
                    <a:p>
                      <a:r>
                        <a:rPr lang="ru-RU" sz="1000" dirty="0" smtClean="0"/>
                        <a:t>4</a:t>
                      </a:r>
                      <a:r>
                        <a:rPr lang="ru-RU" sz="1000" baseline="0" dirty="0" smtClean="0"/>
                        <a:t> 117</a:t>
                      </a:r>
                      <a:endParaRPr lang="ru-RU" sz="1000" dirty="0"/>
                    </a:p>
                  </a:txBody>
                  <a:tcPr/>
                </a:tc>
                <a:tc>
                  <a:txBody>
                    <a:bodyPr/>
                    <a:lstStyle/>
                    <a:p>
                      <a:r>
                        <a:rPr lang="ru-RU" sz="1000" dirty="0" smtClean="0"/>
                        <a:t>4</a:t>
                      </a:r>
                      <a:r>
                        <a:rPr lang="ru-RU" sz="1000" baseline="0" dirty="0" smtClean="0"/>
                        <a:t> 158</a:t>
                      </a:r>
                      <a:endParaRPr lang="ru-RU" sz="1000" dirty="0"/>
                    </a:p>
                  </a:txBody>
                  <a:tcPr/>
                </a:tc>
              </a:tr>
              <a:tr h="276592">
                <a:tc>
                  <a:txBody>
                    <a:bodyPr/>
                    <a:lstStyle/>
                    <a:p>
                      <a:r>
                        <a:rPr lang="ru-RU" sz="1000" b="0" dirty="0" smtClean="0"/>
                        <a:t>Социальное обеспечение население</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03</a:t>
                      </a:r>
                      <a:endParaRPr lang="ru-RU" sz="1000" dirty="0"/>
                    </a:p>
                  </a:txBody>
                  <a:tcPr/>
                </a:tc>
                <a:tc>
                  <a:txBody>
                    <a:bodyPr/>
                    <a:lstStyle/>
                    <a:p>
                      <a:r>
                        <a:rPr lang="ru-RU" sz="1000" dirty="0" smtClean="0"/>
                        <a:t>350</a:t>
                      </a:r>
                      <a:endParaRPr lang="ru-RU" sz="1000" dirty="0"/>
                    </a:p>
                  </a:txBody>
                  <a:tcPr/>
                </a:tc>
                <a:tc>
                  <a:txBody>
                    <a:bodyPr/>
                    <a:lstStyle/>
                    <a:p>
                      <a:r>
                        <a:rPr lang="ru-RU" sz="1000" b="0" dirty="0" smtClean="0"/>
                        <a:t>400</a:t>
                      </a:r>
                      <a:endParaRPr lang="ru-RU" sz="1000" b="0" dirty="0"/>
                    </a:p>
                  </a:txBody>
                  <a:tcPr/>
                </a:tc>
                <a:tc>
                  <a:txBody>
                    <a:bodyPr/>
                    <a:lstStyle/>
                    <a:p>
                      <a:r>
                        <a:rPr lang="ru-RU" sz="1000" b="0" dirty="0" smtClean="0"/>
                        <a:t>450</a:t>
                      </a:r>
                      <a:endParaRPr lang="ru-RU" sz="1000" b="0" dirty="0"/>
                    </a:p>
                  </a:txBody>
                  <a:tcPr/>
                </a:tc>
              </a:tr>
              <a:tr h="216024">
                <a:tc>
                  <a:txBody>
                    <a:bodyPr/>
                    <a:lstStyle/>
                    <a:p>
                      <a:r>
                        <a:rPr lang="ru-RU" sz="1000" b="0" dirty="0" smtClean="0"/>
                        <a:t>Охрана семьи</a:t>
                      </a:r>
                      <a:r>
                        <a:rPr lang="ru-RU" sz="1000" b="0" baseline="0" dirty="0" smtClean="0"/>
                        <a:t> и детства</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04</a:t>
                      </a:r>
                      <a:endParaRPr lang="ru-RU" sz="1000" dirty="0"/>
                    </a:p>
                  </a:txBody>
                  <a:tcPr/>
                </a:tc>
                <a:tc>
                  <a:txBody>
                    <a:bodyPr/>
                    <a:lstStyle/>
                    <a:p>
                      <a:r>
                        <a:rPr lang="ru-RU" sz="1000" dirty="0" smtClean="0"/>
                        <a:t>49</a:t>
                      </a:r>
                      <a:r>
                        <a:rPr lang="ru-RU" sz="1000" baseline="0" dirty="0" smtClean="0"/>
                        <a:t> 959</a:t>
                      </a:r>
                      <a:endParaRPr lang="ru-RU" sz="1000" dirty="0"/>
                    </a:p>
                  </a:txBody>
                  <a:tcPr/>
                </a:tc>
                <a:tc>
                  <a:txBody>
                    <a:bodyPr/>
                    <a:lstStyle/>
                    <a:p>
                      <a:r>
                        <a:rPr lang="ru-RU" sz="1000" b="0" dirty="0" smtClean="0"/>
                        <a:t>49</a:t>
                      </a:r>
                      <a:r>
                        <a:rPr lang="ru-RU" sz="1000" b="0" baseline="0" dirty="0" smtClean="0"/>
                        <a:t> 586</a:t>
                      </a:r>
                      <a:endParaRPr lang="ru-RU" sz="1000" b="0" dirty="0"/>
                    </a:p>
                  </a:txBody>
                  <a:tcPr/>
                </a:tc>
                <a:tc>
                  <a:txBody>
                    <a:bodyPr/>
                    <a:lstStyle/>
                    <a:p>
                      <a:r>
                        <a:rPr lang="ru-RU" sz="1000" b="0" dirty="0" smtClean="0"/>
                        <a:t>27 774</a:t>
                      </a:r>
                      <a:endParaRPr lang="ru-RU" sz="1000" b="0" dirty="0"/>
                    </a:p>
                  </a:txBody>
                  <a:tcPr/>
                </a:tc>
              </a:tr>
              <a:tr h="201920">
                <a:tc>
                  <a:txBody>
                    <a:bodyPr/>
                    <a:lstStyle/>
                    <a:p>
                      <a:r>
                        <a:rPr lang="ru-RU" sz="1000" b="0" dirty="0" smtClean="0"/>
                        <a:t>Другие вопросы в области социальной политики</a:t>
                      </a:r>
                      <a:endParaRPr lang="ru-RU" sz="1000" b="0" dirty="0"/>
                    </a:p>
                  </a:txBody>
                  <a:tcPr/>
                </a:tc>
                <a:tc>
                  <a:txBody>
                    <a:bodyPr/>
                    <a:lstStyle/>
                    <a:p>
                      <a:r>
                        <a:rPr lang="ru-RU" sz="1000" b="0" dirty="0" smtClean="0"/>
                        <a:t>10</a:t>
                      </a:r>
                      <a:endParaRPr lang="ru-RU" sz="1000" b="0" dirty="0"/>
                    </a:p>
                  </a:txBody>
                  <a:tcPr/>
                </a:tc>
                <a:tc>
                  <a:txBody>
                    <a:bodyPr/>
                    <a:lstStyle/>
                    <a:p>
                      <a:r>
                        <a:rPr lang="ru-RU" sz="1000" b="0" dirty="0" smtClean="0"/>
                        <a:t>06</a:t>
                      </a:r>
                      <a:endParaRPr lang="ru-RU" sz="1000" b="0" dirty="0"/>
                    </a:p>
                  </a:txBody>
                  <a:tcPr/>
                </a:tc>
                <a:tc>
                  <a:txBody>
                    <a:bodyPr/>
                    <a:lstStyle/>
                    <a:p>
                      <a:r>
                        <a:rPr lang="ru-RU" sz="1000" b="0" dirty="0" smtClean="0"/>
                        <a:t>888</a:t>
                      </a:r>
                      <a:endParaRPr lang="ru-RU" sz="1000" b="0" dirty="0"/>
                    </a:p>
                  </a:txBody>
                  <a:tcPr/>
                </a:tc>
                <a:tc>
                  <a:txBody>
                    <a:bodyPr/>
                    <a:lstStyle/>
                    <a:p>
                      <a:r>
                        <a:rPr lang="ru-RU" sz="1000" b="0" dirty="0" smtClean="0"/>
                        <a:t>922</a:t>
                      </a:r>
                      <a:endParaRPr lang="ru-RU" sz="1000" b="0" dirty="0"/>
                    </a:p>
                  </a:txBody>
                  <a:tcPr/>
                </a:tc>
                <a:tc>
                  <a:txBody>
                    <a:bodyPr/>
                    <a:lstStyle/>
                    <a:p>
                      <a:r>
                        <a:rPr lang="ru-RU" sz="1000" b="0" dirty="0" smtClean="0"/>
                        <a:t>959</a:t>
                      </a:r>
                      <a:endParaRPr lang="ru-RU" sz="1000" b="0" dirty="0"/>
                    </a:p>
                  </a:txBody>
                  <a:tcPr/>
                </a:tc>
              </a:tr>
              <a:tr h="201920">
                <a:tc>
                  <a:txBody>
                    <a:bodyPr/>
                    <a:lstStyle/>
                    <a:p>
                      <a:r>
                        <a:rPr lang="ru-RU" sz="1000" b="1" dirty="0" smtClean="0"/>
                        <a:t>ФИЗИЧЕСКАЯ КУЛЬТУРА И СПОРТ</a:t>
                      </a:r>
                      <a:endParaRPr lang="ru-RU" sz="1000" b="1" dirty="0"/>
                    </a:p>
                  </a:txBody>
                  <a:tcPr/>
                </a:tc>
                <a:tc>
                  <a:txBody>
                    <a:bodyPr/>
                    <a:lstStyle/>
                    <a:p>
                      <a:r>
                        <a:rPr lang="ru-RU" sz="1000" b="1" dirty="0" smtClean="0"/>
                        <a:t>11</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88</a:t>
                      </a:r>
                      <a:r>
                        <a:rPr lang="ru-RU" sz="1000" b="1" baseline="0" dirty="0" smtClean="0"/>
                        <a:t> 359</a:t>
                      </a:r>
                      <a:endParaRPr lang="ru-RU" sz="1000" b="1" dirty="0"/>
                    </a:p>
                  </a:txBody>
                  <a:tcPr/>
                </a:tc>
                <a:tc>
                  <a:txBody>
                    <a:bodyPr/>
                    <a:lstStyle/>
                    <a:p>
                      <a:r>
                        <a:rPr lang="ru-RU" sz="1000" b="1" dirty="0" smtClean="0"/>
                        <a:t>88</a:t>
                      </a:r>
                      <a:r>
                        <a:rPr lang="ru-RU" sz="1000" b="1" baseline="0" dirty="0" smtClean="0"/>
                        <a:t> 099</a:t>
                      </a:r>
                      <a:endParaRPr lang="ru-RU" sz="1000" b="1" dirty="0"/>
                    </a:p>
                  </a:txBody>
                  <a:tcPr/>
                </a:tc>
                <a:tc>
                  <a:txBody>
                    <a:bodyPr/>
                    <a:lstStyle/>
                    <a:p>
                      <a:r>
                        <a:rPr lang="ru-RU" sz="1000" b="1" dirty="0" smtClean="0"/>
                        <a:t>89</a:t>
                      </a:r>
                      <a:r>
                        <a:rPr lang="ru-RU" sz="1000" b="1" baseline="0" dirty="0" smtClean="0"/>
                        <a:t> 333</a:t>
                      </a:r>
                      <a:endParaRPr lang="ru-RU" sz="1000" b="1" dirty="0"/>
                    </a:p>
                  </a:txBody>
                  <a:tcPr/>
                </a:tc>
              </a:tr>
              <a:tr h="230872">
                <a:tc>
                  <a:txBody>
                    <a:bodyPr/>
                    <a:lstStyle/>
                    <a:p>
                      <a:r>
                        <a:rPr lang="ru-RU" sz="1000" dirty="0" smtClean="0"/>
                        <a:t>Массовый спорт </a:t>
                      </a:r>
                      <a:endParaRPr lang="ru-RU" sz="1000" dirty="0"/>
                    </a:p>
                  </a:txBody>
                  <a:tcPr/>
                </a:tc>
                <a:tc>
                  <a:txBody>
                    <a:bodyPr/>
                    <a:lstStyle/>
                    <a:p>
                      <a:r>
                        <a:rPr lang="ru-RU" sz="1000" dirty="0" smtClean="0"/>
                        <a:t>11</a:t>
                      </a:r>
                      <a:endParaRPr lang="ru-RU" sz="1000" dirty="0"/>
                    </a:p>
                  </a:txBody>
                  <a:tcPr/>
                </a:tc>
                <a:tc>
                  <a:txBody>
                    <a:bodyPr/>
                    <a:lstStyle/>
                    <a:p>
                      <a:r>
                        <a:rPr lang="ru-RU" sz="1000" dirty="0" smtClean="0"/>
                        <a:t>02</a:t>
                      </a:r>
                      <a:endParaRPr lang="ru-RU" sz="1000" dirty="0"/>
                    </a:p>
                  </a:txBody>
                  <a:tcPr/>
                </a:tc>
                <a:tc>
                  <a:txBody>
                    <a:bodyPr/>
                    <a:lstStyle/>
                    <a:p>
                      <a:r>
                        <a:rPr lang="ru-RU" sz="1000" dirty="0" smtClean="0"/>
                        <a:t>85</a:t>
                      </a:r>
                      <a:r>
                        <a:rPr lang="ru-RU" sz="1000" baseline="0" dirty="0" smtClean="0"/>
                        <a:t> 859</a:t>
                      </a:r>
                      <a:endParaRPr lang="ru-RU" sz="1000" dirty="0"/>
                    </a:p>
                  </a:txBody>
                  <a:tcPr/>
                </a:tc>
                <a:tc>
                  <a:txBody>
                    <a:bodyPr/>
                    <a:lstStyle/>
                    <a:p>
                      <a:r>
                        <a:rPr lang="ru-RU" sz="1000" dirty="0" smtClean="0"/>
                        <a:t>85</a:t>
                      </a:r>
                      <a:r>
                        <a:rPr lang="ru-RU" sz="1000" baseline="0" dirty="0" smtClean="0"/>
                        <a:t> 599</a:t>
                      </a:r>
                      <a:endParaRPr lang="ru-RU" sz="1000" dirty="0"/>
                    </a:p>
                  </a:txBody>
                  <a:tcPr/>
                </a:tc>
                <a:tc>
                  <a:txBody>
                    <a:bodyPr/>
                    <a:lstStyle/>
                    <a:p>
                      <a:r>
                        <a:rPr lang="ru-RU" sz="1000" dirty="0" smtClean="0"/>
                        <a:t>86</a:t>
                      </a:r>
                      <a:r>
                        <a:rPr lang="ru-RU" sz="1000" baseline="0" dirty="0" smtClean="0"/>
                        <a:t> 833</a:t>
                      </a:r>
                      <a:endParaRPr lang="ru-RU" sz="1000" dirty="0"/>
                    </a:p>
                  </a:txBody>
                  <a:tcPr/>
                </a:tc>
              </a:tr>
              <a:tr h="326458">
                <a:tc>
                  <a:txBody>
                    <a:bodyPr/>
                    <a:lstStyle/>
                    <a:p>
                      <a:r>
                        <a:rPr lang="ru-RU" sz="1000" dirty="0" smtClean="0"/>
                        <a:t>Другие вопросы в области физической культуры и спорта</a:t>
                      </a:r>
                      <a:endParaRPr lang="ru-RU" sz="1000" dirty="0"/>
                    </a:p>
                  </a:txBody>
                  <a:tcPr/>
                </a:tc>
                <a:tc>
                  <a:txBody>
                    <a:bodyPr/>
                    <a:lstStyle/>
                    <a:p>
                      <a:r>
                        <a:rPr lang="ru-RU" sz="1000" dirty="0" smtClean="0"/>
                        <a:t>11</a:t>
                      </a:r>
                      <a:endParaRPr lang="ru-RU" sz="1000" dirty="0"/>
                    </a:p>
                  </a:txBody>
                  <a:tcPr/>
                </a:tc>
                <a:tc>
                  <a:txBody>
                    <a:bodyPr/>
                    <a:lstStyle/>
                    <a:p>
                      <a:r>
                        <a:rPr lang="ru-RU" sz="1000" dirty="0" smtClean="0"/>
                        <a:t>05</a:t>
                      </a:r>
                      <a:endParaRPr lang="ru-RU" sz="1000" dirty="0"/>
                    </a:p>
                  </a:txBody>
                  <a:tcPr/>
                </a:tc>
                <a:tc>
                  <a:txBody>
                    <a:bodyPr/>
                    <a:lstStyle/>
                    <a:p>
                      <a:r>
                        <a:rPr lang="ru-RU" sz="1000" dirty="0" smtClean="0"/>
                        <a:t>2 500</a:t>
                      </a:r>
                      <a:endParaRPr lang="ru-RU" sz="1000" dirty="0"/>
                    </a:p>
                  </a:txBody>
                  <a:tcPr/>
                </a:tc>
                <a:tc>
                  <a:txBody>
                    <a:bodyPr/>
                    <a:lstStyle/>
                    <a:p>
                      <a:r>
                        <a:rPr lang="ru-RU" sz="1000" dirty="0" smtClean="0"/>
                        <a:t>2</a:t>
                      </a:r>
                      <a:r>
                        <a:rPr lang="ru-RU" sz="1000" baseline="0" dirty="0" smtClean="0"/>
                        <a:t> 500</a:t>
                      </a:r>
                      <a:endParaRPr lang="ru-RU" sz="1000" dirty="0"/>
                    </a:p>
                  </a:txBody>
                  <a:tcPr/>
                </a:tc>
                <a:tc>
                  <a:txBody>
                    <a:bodyPr/>
                    <a:lstStyle/>
                    <a:p>
                      <a:r>
                        <a:rPr lang="ru-RU" sz="1000" dirty="0" smtClean="0"/>
                        <a:t>2 500</a:t>
                      </a:r>
                      <a:endParaRPr lang="ru-RU" sz="1000" dirty="0"/>
                    </a:p>
                  </a:txBody>
                  <a:tcPr/>
                </a:tc>
              </a:tr>
              <a:tr h="216024">
                <a:tc>
                  <a:txBody>
                    <a:bodyPr/>
                    <a:lstStyle/>
                    <a:p>
                      <a:r>
                        <a:rPr lang="ru-RU" sz="1000" b="1" dirty="0" smtClean="0"/>
                        <a:t>СРЕДСТВА МАССОВОЙ ИНФОРМАЦИИ</a:t>
                      </a:r>
                      <a:endParaRPr lang="ru-RU" sz="1000" b="1" dirty="0"/>
                    </a:p>
                  </a:txBody>
                  <a:tcPr/>
                </a:tc>
                <a:tc>
                  <a:txBody>
                    <a:bodyPr/>
                    <a:lstStyle/>
                    <a:p>
                      <a:r>
                        <a:rPr lang="ru-RU" sz="1000" b="1" dirty="0" smtClean="0"/>
                        <a:t>12</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18</a:t>
                      </a:r>
                      <a:r>
                        <a:rPr lang="ru-RU" sz="1000" b="1" baseline="0" dirty="0" smtClean="0"/>
                        <a:t> 179</a:t>
                      </a:r>
                      <a:endParaRPr lang="ru-RU" sz="1000" b="1" dirty="0"/>
                    </a:p>
                  </a:txBody>
                  <a:tcPr/>
                </a:tc>
                <a:tc>
                  <a:txBody>
                    <a:bodyPr/>
                    <a:lstStyle/>
                    <a:p>
                      <a:r>
                        <a:rPr lang="ru-RU" sz="1000" b="1" dirty="0" smtClean="0"/>
                        <a:t>18</a:t>
                      </a:r>
                      <a:r>
                        <a:rPr lang="ru-RU" sz="1000" b="1" baseline="0" dirty="0" smtClean="0"/>
                        <a:t> 601</a:t>
                      </a:r>
                      <a:endParaRPr lang="ru-RU" sz="1000" b="1" dirty="0"/>
                    </a:p>
                  </a:txBody>
                  <a:tcPr/>
                </a:tc>
                <a:tc>
                  <a:txBody>
                    <a:bodyPr/>
                    <a:lstStyle/>
                    <a:p>
                      <a:r>
                        <a:rPr lang="ru-RU" sz="1000" b="1" dirty="0" smtClean="0"/>
                        <a:t>18</a:t>
                      </a:r>
                      <a:r>
                        <a:rPr lang="ru-RU" sz="1000" b="1" baseline="0" dirty="0" smtClean="0"/>
                        <a:t> 908</a:t>
                      </a:r>
                      <a:endParaRPr lang="ru-RU" sz="1000" b="1" dirty="0"/>
                    </a:p>
                  </a:txBody>
                  <a:tcPr/>
                </a:tc>
              </a:tr>
              <a:tr h="216024">
                <a:tc>
                  <a:txBody>
                    <a:bodyPr/>
                    <a:lstStyle/>
                    <a:p>
                      <a:r>
                        <a:rPr lang="ru-RU" sz="1000" b="0" dirty="0" smtClean="0"/>
                        <a:t>Телевидение и радиовещание</a:t>
                      </a:r>
                      <a:endParaRPr lang="ru-RU" sz="1000" b="0" dirty="0"/>
                    </a:p>
                  </a:txBody>
                  <a:tcPr/>
                </a:tc>
                <a:tc>
                  <a:txBody>
                    <a:bodyPr/>
                    <a:lstStyle/>
                    <a:p>
                      <a:r>
                        <a:rPr lang="ru-RU" sz="1000" b="0" dirty="0" smtClean="0"/>
                        <a:t>12</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12</a:t>
                      </a:r>
                      <a:r>
                        <a:rPr lang="ru-RU" sz="1000" b="0" baseline="0" dirty="0" smtClean="0"/>
                        <a:t> 573</a:t>
                      </a:r>
                      <a:endParaRPr lang="ru-RU" sz="1000" b="0" dirty="0"/>
                    </a:p>
                  </a:txBody>
                  <a:tcPr/>
                </a:tc>
                <a:tc>
                  <a:txBody>
                    <a:bodyPr/>
                    <a:lstStyle/>
                    <a:p>
                      <a:r>
                        <a:rPr lang="ru-RU" sz="1000" b="0" dirty="0" smtClean="0"/>
                        <a:t>12</a:t>
                      </a:r>
                      <a:r>
                        <a:rPr lang="ru-RU" sz="1000" b="0" baseline="0" dirty="0" smtClean="0"/>
                        <a:t> 798</a:t>
                      </a:r>
                      <a:endParaRPr lang="ru-RU" sz="1000" b="0" dirty="0"/>
                    </a:p>
                  </a:txBody>
                  <a:tcPr/>
                </a:tc>
                <a:tc>
                  <a:txBody>
                    <a:bodyPr/>
                    <a:lstStyle/>
                    <a:p>
                      <a:r>
                        <a:rPr lang="ru-RU" sz="1000" b="0" dirty="0" smtClean="0"/>
                        <a:t>12</a:t>
                      </a:r>
                      <a:r>
                        <a:rPr lang="ru-RU" sz="1000" b="0" baseline="0" dirty="0" smtClean="0"/>
                        <a:t> 985</a:t>
                      </a:r>
                      <a:endParaRPr lang="ru-RU" sz="1000" b="0" dirty="0"/>
                    </a:p>
                  </a:txBody>
                  <a:tcPr/>
                </a:tc>
              </a:tr>
              <a:tr h="216024">
                <a:tc>
                  <a:txBody>
                    <a:bodyPr/>
                    <a:lstStyle/>
                    <a:p>
                      <a:r>
                        <a:rPr lang="ru-RU" sz="1000" b="0" dirty="0" smtClean="0"/>
                        <a:t>Периодическая печать и издательства</a:t>
                      </a:r>
                      <a:endParaRPr lang="ru-RU" sz="1000" b="0" dirty="0"/>
                    </a:p>
                  </a:txBody>
                  <a:tcPr/>
                </a:tc>
                <a:tc>
                  <a:txBody>
                    <a:bodyPr/>
                    <a:lstStyle/>
                    <a:p>
                      <a:r>
                        <a:rPr lang="ru-RU" sz="1000" b="0" dirty="0" smtClean="0"/>
                        <a:t>12</a:t>
                      </a:r>
                      <a:endParaRPr lang="ru-RU" sz="1000" b="0" dirty="0"/>
                    </a:p>
                  </a:txBody>
                  <a:tcPr/>
                </a:tc>
                <a:tc>
                  <a:txBody>
                    <a:bodyPr/>
                    <a:lstStyle/>
                    <a:p>
                      <a:r>
                        <a:rPr lang="ru-RU" sz="1000" b="0" smtClean="0"/>
                        <a:t>02</a:t>
                      </a:r>
                      <a:endParaRPr lang="ru-RU" sz="1000" b="0" dirty="0"/>
                    </a:p>
                  </a:txBody>
                  <a:tcPr/>
                </a:tc>
                <a:tc>
                  <a:txBody>
                    <a:bodyPr/>
                    <a:lstStyle/>
                    <a:p>
                      <a:r>
                        <a:rPr lang="ru-RU" sz="1000" b="0" baseline="0" dirty="0" smtClean="0"/>
                        <a:t>5 606</a:t>
                      </a:r>
                      <a:endParaRPr lang="ru-RU" sz="1000" b="0" dirty="0"/>
                    </a:p>
                  </a:txBody>
                  <a:tcPr/>
                </a:tc>
                <a:tc>
                  <a:txBody>
                    <a:bodyPr/>
                    <a:lstStyle/>
                    <a:p>
                      <a:r>
                        <a:rPr lang="ru-RU" sz="1000" b="0" dirty="0" smtClean="0"/>
                        <a:t>5</a:t>
                      </a:r>
                      <a:r>
                        <a:rPr lang="ru-RU" sz="1000" b="0" baseline="0" dirty="0" smtClean="0"/>
                        <a:t> 803</a:t>
                      </a:r>
                      <a:endParaRPr lang="ru-RU" sz="1000" b="0" dirty="0"/>
                    </a:p>
                  </a:txBody>
                  <a:tcPr/>
                </a:tc>
                <a:tc>
                  <a:txBody>
                    <a:bodyPr/>
                    <a:lstStyle/>
                    <a:p>
                      <a:r>
                        <a:rPr lang="ru-RU" sz="1000" b="0" dirty="0" smtClean="0"/>
                        <a:t>5</a:t>
                      </a:r>
                      <a:r>
                        <a:rPr lang="ru-RU" sz="1000" b="0" baseline="0" dirty="0" smtClean="0"/>
                        <a:t> 923</a:t>
                      </a:r>
                      <a:endParaRPr lang="ru-RU" sz="1000" b="0" dirty="0"/>
                    </a:p>
                  </a:txBody>
                  <a:tcPr/>
                </a:tc>
              </a:tr>
              <a:tr h="270958">
                <a:tc>
                  <a:txBody>
                    <a:bodyPr/>
                    <a:lstStyle/>
                    <a:p>
                      <a:r>
                        <a:rPr lang="ru-RU" sz="1000" b="1" dirty="0" smtClean="0"/>
                        <a:t>ОБСЛУЖИВАНИЕ</a:t>
                      </a:r>
                      <a:r>
                        <a:rPr lang="ru-RU" sz="1000" b="1" baseline="0" dirty="0" smtClean="0"/>
                        <a:t> ГОСУДАРСТВЕННОГО И МУНИЦИПАЛЬНОГО ДОЛГА</a:t>
                      </a:r>
                      <a:endParaRPr lang="ru-RU" sz="1000" b="1" dirty="0"/>
                    </a:p>
                  </a:txBody>
                  <a:tcPr/>
                </a:tc>
                <a:tc>
                  <a:txBody>
                    <a:bodyPr/>
                    <a:lstStyle/>
                    <a:p>
                      <a:r>
                        <a:rPr lang="ru-RU" sz="1000" b="1" dirty="0" smtClean="0"/>
                        <a:t>13</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7</a:t>
                      </a:r>
                      <a:endParaRPr lang="ru-RU" sz="1000" b="1" dirty="0"/>
                    </a:p>
                  </a:txBody>
                  <a:tcPr/>
                </a:tc>
                <a:tc>
                  <a:txBody>
                    <a:bodyPr/>
                    <a:lstStyle/>
                    <a:p>
                      <a:r>
                        <a:rPr lang="ru-RU" sz="1000" b="1" dirty="0" smtClean="0"/>
                        <a:t>-</a:t>
                      </a:r>
                      <a:endParaRPr lang="ru-RU" sz="1000" b="1" dirty="0"/>
                    </a:p>
                  </a:txBody>
                  <a:tcPr/>
                </a:tc>
                <a:tc>
                  <a:txBody>
                    <a:bodyPr/>
                    <a:lstStyle/>
                    <a:p>
                      <a:r>
                        <a:rPr lang="ru-RU" sz="1000" b="1" dirty="0" smtClean="0"/>
                        <a:t>-</a:t>
                      </a:r>
                      <a:endParaRPr lang="ru-RU" sz="1000" b="1" dirty="0"/>
                    </a:p>
                  </a:txBody>
                  <a:tcPr/>
                </a:tc>
              </a:tr>
              <a:tr h="288032">
                <a:tc>
                  <a:txBody>
                    <a:bodyPr/>
                    <a:lstStyle/>
                    <a:p>
                      <a:r>
                        <a:rPr lang="ru-RU" sz="1000" dirty="0" smtClean="0"/>
                        <a:t>Обслуживание государственного и муниципального долга</a:t>
                      </a:r>
                      <a:endParaRPr lang="ru-RU" sz="1000" dirty="0"/>
                    </a:p>
                  </a:txBody>
                  <a:tcPr/>
                </a:tc>
                <a:tc>
                  <a:txBody>
                    <a:bodyPr/>
                    <a:lstStyle/>
                    <a:p>
                      <a:r>
                        <a:rPr lang="ru-RU" sz="1000" dirty="0" smtClean="0"/>
                        <a:t>13</a:t>
                      </a:r>
                      <a:endParaRPr lang="ru-RU" sz="1000" dirty="0"/>
                    </a:p>
                  </a:txBody>
                  <a:tcPr/>
                </a:tc>
                <a:tc>
                  <a:txBody>
                    <a:bodyPr/>
                    <a:lstStyle/>
                    <a:p>
                      <a:r>
                        <a:rPr lang="ru-RU" sz="1000" dirty="0" smtClean="0"/>
                        <a:t>01</a:t>
                      </a:r>
                      <a:endParaRPr lang="ru-RU" sz="1000" dirty="0"/>
                    </a:p>
                  </a:txBody>
                  <a:tcPr/>
                </a:tc>
                <a:tc>
                  <a:txBody>
                    <a:bodyPr/>
                    <a:lstStyle/>
                    <a:p>
                      <a:r>
                        <a:rPr lang="ru-RU" sz="1000" dirty="0" smtClean="0"/>
                        <a:t>7</a:t>
                      </a:r>
                      <a:endParaRPr lang="ru-RU" sz="1000" dirty="0"/>
                    </a:p>
                  </a:txBody>
                  <a:tcPr/>
                </a:tc>
                <a:tc>
                  <a:txBody>
                    <a:bodyPr/>
                    <a:lstStyle/>
                    <a:p>
                      <a:r>
                        <a:rPr lang="ru-RU" sz="1000" dirty="0" smtClean="0"/>
                        <a:t>-</a:t>
                      </a:r>
                      <a:endParaRPr lang="ru-RU" sz="1000" dirty="0"/>
                    </a:p>
                  </a:txBody>
                  <a:tcPr/>
                </a:tc>
                <a:tc>
                  <a:txBody>
                    <a:bodyPr/>
                    <a:lstStyle/>
                    <a:p>
                      <a:r>
                        <a:rPr lang="ru-RU" sz="1000" dirty="0" smtClean="0"/>
                        <a:t>-</a:t>
                      </a:r>
                      <a:endParaRPr lang="ru-RU" sz="1000" dirty="0"/>
                    </a:p>
                  </a:txBody>
                  <a:tcPr/>
                </a:tc>
              </a:tr>
              <a:tr h="216024">
                <a:tc>
                  <a:txBody>
                    <a:bodyPr/>
                    <a:lstStyle/>
                    <a:p>
                      <a:r>
                        <a:rPr lang="ru-RU" sz="1000" b="1" dirty="0" smtClean="0"/>
                        <a:t>МЕЖБЮДЖЕТНЫЕ</a:t>
                      </a:r>
                      <a:r>
                        <a:rPr lang="ru-RU" sz="1000" b="1" baseline="0" dirty="0" smtClean="0"/>
                        <a:t> ТРАНСФЕРТЫ </a:t>
                      </a:r>
                      <a:endParaRPr lang="ru-RU" sz="1000" b="1" dirty="0"/>
                    </a:p>
                  </a:txBody>
                  <a:tcPr/>
                </a:tc>
                <a:tc>
                  <a:txBody>
                    <a:bodyPr/>
                    <a:lstStyle/>
                    <a:p>
                      <a:r>
                        <a:rPr lang="ru-RU" sz="1000" b="1" dirty="0" smtClean="0"/>
                        <a:t>14</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42</a:t>
                      </a:r>
                      <a:r>
                        <a:rPr lang="ru-RU" sz="1000" b="1" baseline="0" dirty="0" smtClean="0"/>
                        <a:t> 627</a:t>
                      </a:r>
                      <a:endParaRPr lang="ru-RU" sz="1000" b="1" dirty="0"/>
                    </a:p>
                  </a:txBody>
                  <a:tcPr/>
                </a:tc>
                <a:tc>
                  <a:txBody>
                    <a:bodyPr/>
                    <a:lstStyle/>
                    <a:p>
                      <a:r>
                        <a:rPr lang="ru-RU" sz="1000" b="1" dirty="0" smtClean="0"/>
                        <a:t>17 627</a:t>
                      </a:r>
                      <a:endParaRPr lang="ru-RU" sz="1000" b="1" dirty="0"/>
                    </a:p>
                  </a:txBody>
                  <a:tcPr/>
                </a:tc>
                <a:tc>
                  <a:txBody>
                    <a:bodyPr/>
                    <a:lstStyle/>
                    <a:p>
                      <a:r>
                        <a:rPr lang="ru-RU" sz="1000" b="1" dirty="0" smtClean="0"/>
                        <a:t>17 627</a:t>
                      </a:r>
                      <a:endParaRPr lang="ru-RU" sz="1000" b="1" dirty="0"/>
                    </a:p>
                  </a:txBody>
                  <a:tcPr/>
                </a:tc>
              </a:tr>
              <a:tr h="218718">
                <a:tc>
                  <a:txBody>
                    <a:bodyPr/>
                    <a:lstStyle/>
                    <a:p>
                      <a:pPr algn="l" fontAlgn="ctr"/>
                      <a:r>
                        <a:rPr lang="ru-RU" sz="1100" b="0" i="0" u="none" strike="noStrike" dirty="0" smtClean="0">
                          <a:effectLst/>
                          <a:latin typeface="+mn-lt"/>
                        </a:rPr>
                        <a:t>  Дотации </a:t>
                      </a:r>
                      <a:r>
                        <a:rPr lang="ru-RU" sz="1100" b="0" i="0" u="none" strike="noStrike" dirty="0">
                          <a:effectLst/>
                          <a:latin typeface="+mn-lt"/>
                        </a:rPr>
                        <a:t>на выравнивание бюджетной </a:t>
                      </a:r>
                      <a:r>
                        <a:rPr lang="ru-RU" sz="1100" b="0" i="0" u="none" strike="noStrike" dirty="0" smtClean="0">
                          <a:effectLst/>
                          <a:latin typeface="+mn-lt"/>
                        </a:rPr>
                        <a:t>обеспеченности</a:t>
                      </a:r>
                      <a:endParaRPr lang="ru-RU" sz="1100" b="0" i="0" u="none" strike="noStrike" dirty="0">
                        <a:effectLst/>
                        <a:latin typeface="+mn-lt"/>
                      </a:endParaRPr>
                    </a:p>
                  </a:txBody>
                  <a:tcPr marL="9525" marR="9525" marT="9525" marB="0" anchor="ctr"/>
                </a:tc>
                <a:tc>
                  <a:txBody>
                    <a:bodyPr/>
                    <a:lstStyle/>
                    <a:p>
                      <a:r>
                        <a:rPr lang="ru-RU" sz="1000" b="0" dirty="0" smtClean="0"/>
                        <a:t>14</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17</a:t>
                      </a:r>
                      <a:r>
                        <a:rPr lang="ru-RU" sz="1000" b="0" baseline="0" dirty="0" smtClean="0"/>
                        <a:t> 627</a:t>
                      </a:r>
                      <a:endParaRPr lang="ru-RU" sz="1000" b="0" dirty="0"/>
                    </a:p>
                  </a:txBody>
                  <a:tcPr/>
                </a:tc>
                <a:tc>
                  <a:txBody>
                    <a:bodyPr/>
                    <a:lstStyle/>
                    <a:p>
                      <a:r>
                        <a:rPr lang="ru-RU" sz="1000" b="0" dirty="0" smtClean="0"/>
                        <a:t>17 627</a:t>
                      </a:r>
                      <a:endParaRPr lang="ru-RU" sz="1000" b="0" dirty="0"/>
                    </a:p>
                  </a:txBody>
                  <a:tcPr/>
                </a:tc>
                <a:tc>
                  <a:txBody>
                    <a:bodyPr/>
                    <a:lstStyle/>
                    <a:p>
                      <a:r>
                        <a:rPr lang="ru-RU" sz="1000" b="0" dirty="0" smtClean="0"/>
                        <a:t>17 627</a:t>
                      </a:r>
                      <a:endParaRPr lang="ru-RU" sz="1000" b="0" dirty="0"/>
                    </a:p>
                  </a:txBody>
                  <a:tcPr/>
                </a:tc>
              </a:tr>
              <a:tr h="218718">
                <a:tc>
                  <a:txBody>
                    <a:bodyPr/>
                    <a:lstStyle/>
                    <a:p>
                      <a:r>
                        <a:rPr lang="ru-RU" sz="1000" b="0" dirty="0" smtClean="0"/>
                        <a:t>Прочие межбюджетные трансферты</a:t>
                      </a:r>
                      <a:endParaRPr lang="ru-RU" sz="1000" b="0" dirty="0"/>
                    </a:p>
                  </a:txBody>
                  <a:tcPr/>
                </a:tc>
                <a:tc>
                  <a:txBody>
                    <a:bodyPr/>
                    <a:lstStyle/>
                    <a:p>
                      <a:r>
                        <a:rPr lang="ru-RU" sz="1000" b="0" dirty="0" smtClean="0"/>
                        <a:t>14</a:t>
                      </a:r>
                      <a:endParaRPr lang="ru-RU" sz="1000" b="0" dirty="0"/>
                    </a:p>
                  </a:txBody>
                  <a:tcPr/>
                </a:tc>
                <a:tc>
                  <a:txBody>
                    <a:bodyPr/>
                    <a:lstStyle/>
                    <a:p>
                      <a:r>
                        <a:rPr lang="ru-RU" sz="1000" b="0" dirty="0" smtClean="0"/>
                        <a:t>03</a:t>
                      </a:r>
                      <a:endParaRPr lang="ru-RU" sz="1000" b="0" dirty="0"/>
                    </a:p>
                  </a:txBody>
                  <a:tcPr/>
                </a:tc>
                <a:tc>
                  <a:txBody>
                    <a:bodyPr/>
                    <a:lstStyle/>
                    <a:p>
                      <a:r>
                        <a:rPr lang="ru-RU" sz="1000" b="0" baseline="0" dirty="0" smtClean="0"/>
                        <a:t>25 000</a:t>
                      </a:r>
                      <a:endParaRPr lang="ru-RU" sz="1000" b="0" dirty="0"/>
                    </a:p>
                  </a:txBody>
                  <a:tcPr/>
                </a:tc>
                <a:tc>
                  <a:txBody>
                    <a:bodyPr/>
                    <a:lstStyle/>
                    <a:p>
                      <a:r>
                        <a:rPr lang="ru-RU" sz="1000" b="0" dirty="0" smtClean="0"/>
                        <a:t>-</a:t>
                      </a:r>
                      <a:endParaRPr lang="ru-RU" sz="1000" b="0" dirty="0"/>
                    </a:p>
                  </a:txBody>
                  <a:tcPr/>
                </a:tc>
                <a:tc>
                  <a:txBody>
                    <a:bodyPr/>
                    <a:lstStyle/>
                    <a:p>
                      <a:r>
                        <a:rPr lang="ru-RU" sz="1000" b="0" dirty="0" smtClean="0"/>
                        <a:t>-</a:t>
                      </a:r>
                      <a:endParaRPr lang="ru-RU" sz="1000" b="0" dirty="0"/>
                    </a:p>
                  </a:txBody>
                  <a:tcPr/>
                </a:tc>
              </a:tr>
              <a:tr h="247670">
                <a:tc>
                  <a:txBody>
                    <a:bodyPr/>
                    <a:lstStyle/>
                    <a:p>
                      <a:r>
                        <a:rPr lang="ru-RU" sz="1000" b="1" dirty="0" smtClean="0"/>
                        <a:t>ВСЕГО РАСХОДОВ:</a:t>
                      </a:r>
                      <a:endParaRPr lang="ru-RU" sz="1000" b="1" dirty="0"/>
                    </a:p>
                  </a:txBody>
                  <a:tcPr/>
                </a:tc>
                <a:tc>
                  <a:txBody>
                    <a:bodyPr/>
                    <a:lstStyle/>
                    <a:p>
                      <a:endParaRPr lang="ru-RU" sz="1000" dirty="0"/>
                    </a:p>
                  </a:txBody>
                  <a:tcPr/>
                </a:tc>
                <a:tc>
                  <a:txBody>
                    <a:bodyPr/>
                    <a:lstStyle/>
                    <a:p>
                      <a:endParaRPr lang="ru-RU" sz="1000" dirty="0"/>
                    </a:p>
                  </a:txBody>
                  <a:tcPr/>
                </a:tc>
                <a:tc>
                  <a:txBody>
                    <a:bodyPr/>
                    <a:lstStyle/>
                    <a:p>
                      <a:r>
                        <a:rPr lang="ru-RU" sz="1000" b="1" dirty="0" smtClean="0"/>
                        <a:t>2 157 117</a:t>
                      </a:r>
                      <a:endParaRPr lang="ru-RU" sz="1000" b="1" dirty="0"/>
                    </a:p>
                  </a:txBody>
                  <a:tcPr/>
                </a:tc>
                <a:tc>
                  <a:txBody>
                    <a:bodyPr/>
                    <a:lstStyle/>
                    <a:p>
                      <a:r>
                        <a:rPr lang="ru-RU" sz="1000" b="1" dirty="0" smtClean="0"/>
                        <a:t>1 942 210</a:t>
                      </a:r>
                      <a:endParaRPr lang="ru-RU" sz="1000" b="1" dirty="0"/>
                    </a:p>
                  </a:txBody>
                  <a:tcPr/>
                </a:tc>
                <a:tc>
                  <a:txBody>
                    <a:bodyPr/>
                    <a:lstStyle/>
                    <a:p>
                      <a:r>
                        <a:rPr lang="ru-RU" sz="1000" b="1" dirty="0" smtClean="0"/>
                        <a:t>2 098 258</a:t>
                      </a:r>
                      <a:endParaRPr lang="ru-RU" sz="1000" b="1" dirty="0"/>
                    </a:p>
                  </a:txBody>
                  <a:tcPr/>
                </a:tc>
              </a:tr>
            </a:tbl>
          </a:graphicData>
        </a:graphic>
      </p:graphicFrame>
    </p:spTree>
    <p:extLst>
      <p:ext uri="{BB962C8B-B14F-4D97-AF65-F5344CB8AC3E}">
        <p14:creationId xmlns:p14="http://schemas.microsoft.com/office/powerpoint/2010/main" val="636940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lstStyle/>
          <a:p>
            <a:pPr algn="ctr"/>
            <a:r>
              <a:rPr lang="ru-RU" sz="1600" dirty="0" smtClean="0"/>
              <a:t>СОДЕРЖАНИЕ:</a:t>
            </a:r>
            <a:endParaRPr lang="ru-RU" sz="1600" dirty="0"/>
          </a:p>
        </p:txBody>
      </p:sp>
      <p:sp>
        <p:nvSpPr>
          <p:cNvPr id="3" name="Объект 2"/>
          <p:cNvSpPr>
            <a:spLocks noGrp="1"/>
          </p:cNvSpPr>
          <p:nvPr>
            <p:ph idx="1"/>
          </p:nvPr>
        </p:nvSpPr>
        <p:spPr>
          <a:xfrm>
            <a:off x="539552" y="620688"/>
            <a:ext cx="8352928" cy="5976664"/>
          </a:xfrm>
        </p:spPr>
        <p:txBody>
          <a:bodyPr>
            <a:normAutofit fontScale="85000" lnSpcReduction="10000"/>
          </a:bodyPr>
          <a:lstStyle/>
          <a:p>
            <a:r>
              <a:rPr lang="ru-RU" sz="1400" b="1" dirty="0" smtClean="0"/>
              <a:t>Введение……………………………………………………………………………………………………………….………3</a:t>
            </a:r>
          </a:p>
          <a:p>
            <a:r>
              <a:rPr lang="ru-RU" sz="1400" dirty="0" smtClean="0"/>
              <a:t>Стадии бюджета………………………………………………………………………………………..………………….…..3</a:t>
            </a:r>
          </a:p>
          <a:p>
            <a:r>
              <a:rPr lang="ru-RU" sz="1400" dirty="0" smtClean="0"/>
              <a:t>Основные показатели по всем отраслям экономики………………………………………………………………….…….4</a:t>
            </a:r>
          </a:p>
          <a:p>
            <a:r>
              <a:rPr lang="ru-RU" sz="1400" dirty="0" smtClean="0"/>
              <a:t>Основные термины…………………………………………………………………………………………….………….…..5</a:t>
            </a:r>
          </a:p>
          <a:p>
            <a:r>
              <a:rPr lang="ru-RU" sz="1400" dirty="0" smtClean="0"/>
              <a:t>Основные параметры бюджета МО «</a:t>
            </a:r>
            <a:r>
              <a:rPr lang="ru-RU" sz="1400" dirty="0" err="1" smtClean="0"/>
              <a:t>Тахтамукайский</a:t>
            </a:r>
            <a:r>
              <a:rPr lang="ru-RU" sz="1400" dirty="0" smtClean="0"/>
              <a:t> район»…………………………………….………………………6</a:t>
            </a:r>
          </a:p>
          <a:p>
            <a:r>
              <a:rPr lang="ru-RU" sz="1400" b="1" dirty="0" smtClean="0"/>
              <a:t>Доходы бюджета МО «</a:t>
            </a:r>
            <a:r>
              <a:rPr lang="ru-RU" sz="1400" b="1" dirty="0" err="1" smtClean="0"/>
              <a:t>Тахтамукайский</a:t>
            </a:r>
            <a:r>
              <a:rPr lang="ru-RU" sz="1400" b="1" dirty="0" smtClean="0"/>
              <a:t> район»………………………………………….…….…………………..…...7</a:t>
            </a:r>
          </a:p>
          <a:p>
            <a:r>
              <a:rPr lang="ru-RU" sz="1400" dirty="0" smtClean="0"/>
              <a:t>Структура доходов ……………………………………………………………………………………….…………………..</a:t>
            </a:r>
            <a:r>
              <a:rPr lang="ru-RU" sz="1400" dirty="0" smtClean="0"/>
              <a:t>9</a:t>
            </a:r>
          </a:p>
          <a:p>
            <a:r>
              <a:rPr lang="ru-RU" sz="1400" dirty="0"/>
              <a:t>Сведения о межбюджетных трансфертах, поступающих в бюджет муниципального </a:t>
            </a:r>
            <a:r>
              <a:rPr lang="ru-RU" sz="1400" dirty="0" smtClean="0"/>
              <a:t>образования……………...….4-14</a:t>
            </a:r>
            <a:endParaRPr lang="ru-RU" sz="1400" dirty="0" smtClean="0"/>
          </a:p>
          <a:p>
            <a:r>
              <a:rPr lang="ru-RU" sz="1400" dirty="0" smtClean="0"/>
              <a:t>Муниципальный долг……………………………………………………………………………….………………….……</a:t>
            </a:r>
            <a:r>
              <a:rPr lang="ru-RU" sz="1400" dirty="0" smtClean="0"/>
              <a:t>15</a:t>
            </a:r>
            <a:endParaRPr lang="ru-RU" sz="1400" dirty="0" smtClean="0"/>
          </a:p>
          <a:p>
            <a:r>
              <a:rPr lang="ru-RU" sz="1400" b="1" dirty="0" smtClean="0"/>
              <a:t>Расходы бюджета МО «Тахтамукайский район»…………………………………………………….…………………</a:t>
            </a:r>
            <a:r>
              <a:rPr lang="ru-RU" sz="1400" b="1" dirty="0" smtClean="0"/>
              <a:t>16</a:t>
            </a:r>
            <a:endParaRPr lang="ru-RU" sz="1400" b="1" dirty="0" smtClean="0"/>
          </a:p>
          <a:p>
            <a:r>
              <a:rPr lang="ru-RU" sz="1400" dirty="0" smtClean="0"/>
              <a:t>Динамика объема расходов  бюджета ……..……………………………………………………………..……….………..</a:t>
            </a:r>
            <a:r>
              <a:rPr lang="ru-RU" sz="1400" dirty="0" smtClean="0"/>
              <a:t>16</a:t>
            </a:r>
            <a:endParaRPr lang="ru-RU" sz="1400" dirty="0" smtClean="0"/>
          </a:p>
          <a:p>
            <a:r>
              <a:rPr lang="ru-RU" sz="1400" dirty="0" smtClean="0"/>
              <a:t>Основные направления расходов бюджета……………………………………………………………..……………….....</a:t>
            </a:r>
            <a:r>
              <a:rPr lang="ru-RU" sz="1400" dirty="0" smtClean="0"/>
              <a:t>17</a:t>
            </a:r>
            <a:endParaRPr lang="ru-RU" sz="1400" dirty="0" smtClean="0"/>
          </a:p>
          <a:p>
            <a:r>
              <a:rPr lang="ru-RU" sz="1400" dirty="0" smtClean="0"/>
              <a:t>Распределение расходов бюджета………………………………………………………………………….…….………...</a:t>
            </a:r>
            <a:r>
              <a:rPr lang="ru-RU" sz="1400" dirty="0" smtClean="0"/>
              <a:t>18</a:t>
            </a:r>
            <a:endParaRPr lang="ru-RU" sz="1400" dirty="0" smtClean="0"/>
          </a:p>
          <a:p>
            <a:r>
              <a:rPr lang="ru-RU" sz="1400" dirty="0" smtClean="0"/>
              <a:t>Соотношение программных и непрограммных расходов бюджета</a:t>
            </a:r>
            <a:r>
              <a:rPr lang="ru-RU" sz="1400" dirty="0" smtClean="0"/>
              <a:t>…………………………………………...………....</a:t>
            </a:r>
            <a:r>
              <a:rPr lang="ru-RU" sz="1400" dirty="0" smtClean="0"/>
              <a:t>20</a:t>
            </a:r>
            <a:endParaRPr lang="ru-RU" sz="1400" dirty="0" smtClean="0"/>
          </a:p>
          <a:p>
            <a:r>
              <a:rPr lang="ru-RU" sz="1400" dirty="0" smtClean="0"/>
              <a:t>Перечень муниципальных программ</a:t>
            </a:r>
            <a:r>
              <a:rPr lang="ru-RU" sz="1400" dirty="0" smtClean="0"/>
              <a:t>……………………………………………………………………….………………</a:t>
            </a:r>
            <a:r>
              <a:rPr lang="ru-RU" sz="1400" dirty="0" smtClean="0"/>
              <a:t>21</a:t>
            </a:r>
            <a:endParaRPr lang="ru-RU" sz="1400" dirty="0" smtClean="0"/>
          </a:p>
          <a:p>
            <a:r>
              <a:rPr lang="ru-RU" sz="1400" dirty="0" smtClean="0"/>
              <a:t>Перечень ведомственных программ……………………………………………………………………………..…………</a:t>
            </a:r>
            <a:r>
              <a:rPr lang="ru-RU" sz="1400" dirty="0" smtClean="0"/>
              <a:t>46</a:t>
            </a:r>
            <a:endParaRPr lang="ru-RU" sz="1400" dirty="0" smtClean="0"/>
          </a:p>
          <a:p>
            <a:r>
              <a:rPr lang="ru-RU" sz="1400" dirty="0" smtClean="0"/>
              <a:t>Общественно-значимые проекты………………………………………………………………………………….…..……</a:t>
            </a:r>
            <a:r>
              <a:rPr lang="ru-RU" sz="1400" dirty="0" smtClean="0"/>
              <a:t>48</a:t>
            </a:r>
            <a:endParaRPr lang="ru-RU" sz="1400" dirty="0" smtClean="0"/>
          </a:p>
          <a:p>
            <a:r>
              <a:rPr lang="ru-RU" sz="1400" dirty="0" smtClean="0"/>
              <a:t>Объем социальных расходов бюджета……………………………………………………………………..………………</a:t>
            </a:r>
            <a:r>
              <a:rPr lang="ru-RU" sz="1400" dirty="0" smtClean="0"/>
              <a:t>49</a:t>
            </a:r>
            <a:endParaRPr lang="ru-RU" sz="1400" dirty="0" smtClean="0"/>
          </a:p>
          <a:p>
            <a:r>
              <a:rPr lang="ru-RU" sz="1400" dirty="0" smtClean="0"/>
              <a:t>Информация о расходах бюджета с учетом интересов  целевых групп</a:t>
            </a:r>
            <a:r>
              <a:rPr lang="ru-RU" sz="1400" dirty="0" smtClean="0"/>
              <a:t>…………………………………………………</a:t>
            </a:r>
            <a:r>
              <a:rPr lang="ru-RU" sz="1400" dirty="0" smtClean="0"/>
              <a:t>50</a:t>
            </a:r>
            <a:endParaRPr lang="ru-RU" sz="1400" dirty="0" smtClean="0"/>
          </a:p>
          <a:p>
            <a:r>
              <a:rPr lang="ru-RU" sz="1400" dirty="0" smtClean="0"/>
              <a:t>Глоссарий</a:t>
            </a:r>
            <a:r>
              <a:rPr lang="ru-RU" sz="1400" dirty="0" smtClean="0"/>
              <a:t>……………………………………………………………………………………………………………......….</a:t>
            </a:r>
            <a:r>
              <a:rPr lang="ru-RU" sz="1400" dirty="0" smtClean="0"/>
              <a:t>51</a:t>
            </a:r>
            <a:endParaRPr lang="ru-RU" sz="1400" dirty="0" smtClean="0"/>
          </a:p>
          <a:p>
            <a:endParaRPr lang="ru-RU" sz="1400" b="1" dirty="0" smtClean="0"/>
          </a:p>
          <a:p>
            <a:endParaRPr lang="ru-RU" sz="1400" dirty="0" smtClean="0"/>
          </a:p>
          <a:p>
            <a:endParaRPr lang="ru-RU" sz="1400" dirty="0"/>
          </a:p>
        </p:txBody>
      </p:sp>
    </p:spTree>
    <p:extLst>
      <p:ext uri="{BB962C8B-B14F-4D97-AF65-F5344CB8AC3E}">
        <p14:creationId xmlns:p14="http://schemas.microsoft.com/office/powerpoint/2010/main" val="406869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smtClean="0"/>
              <a:t>Соотношение программных и непрограммных расходов бюджета МО «</a:t>
            </a:r>
            <a:r>
              <a:rPr lang="ru-RU" sz="2000" dirty="0" err="1" smtClean="0"/>
              <a:t>Тахтамукайский</a:t>
            </a:r>
            <a:r>
              <a:rPr lang="ru-RU" sz="2000" dirty="0" smtClean="0"/>
              <a:t> район» на 2022 г. (</a:t>
            </a:r>
            <a:r>
              <a:rPr lang="ru-RU" sz="2000" dirty="0" err="1" smtClean="0"/>
              <a:t>тыс.руб</a:t>
            </a:r>
            <a:r>
              <a:rPr lang="ru-RU" sz="2000" dirty="0" smtClean="0"/>
              <a:t>.)</a:t>
            </a:r>
            <a:endParaRPr lang="ru-RU" sz="2000" dirty="0"/>
          </a:p>
        </p:txBody>
      </p:sp>
      <p:graphicFrame>
        <p:nvGraphicFramePr>
          <p:cNvPr id="3" name="Диаграмма 5"/>
          <p:cNvGraphicFramePr>
            <a:graphicFrameLocks/>
          </p:cNvGraphicFramePr>
          <p:nvPr>
            <p:extLst>
              <p:ext uri="{D42A27DB-BD31-4B8C-83A1-F6EECF244321}">
                <p14:modId xmlns:p14="http://schemas.microsoft.com/office/powerpoint/2010/main" val="253041120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ФИЗИЧЕСКОЙ КУЛЬТУРЫ И СПОРТА»</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926643794"/>
              </p:ext>
            </p:extLst>
          </p:nvPr>
        </p:nvGraphicFramePr>
        <p:xfrm>
          <a:off x="6444208" y="568801"/>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73 694,0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81</a:t>
                      </a:r>
                      <a:r>
                        <a:rPr lang="ru-RU" sz="1400" baseline="0" dirty="0" smtClean="0"/>
                        <a:t> 193</a:t>
                      </a:r>
                      <a:r>
                        <a:rPr lang="ru-RU" sz="1400" dirty="0" smtClean="0"/>
                        <a:t>,0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dirty="0" smtClean="0"/>
                        <a:t>84</a:t>
                      </a:r>
                      <a:r>
                        <a:rPr lang="ru-RU" sz="1400" baseline="0" dirty="0" smtClean="0"/>
                        <a:t> 974</a:t>
                      </a:r>
                      <a:r>
                        <a:rPr lang="ru-RU" sz="1400" dirty="0" smtClean="0"/>
                        <a:t>,0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85</a:t>
                      </a:r>
                      <a:r>
                        <a:rPr lang="ru-RU" sz="1400" baseline="0" dirty="0" smtClean="0"/>
                        <a:t> 458</a:t>
                      </a:r>
                      <a:r>
                        <a:rPr lang="ru-RU" sz="1400" dirty="0" smtClean="0"/>
                        <a:t>,0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86</a:t>
                      </a:r>
                      <a:r>
                        <a:rPr lang="ru-RU" sz="1400" baseline="0" dirty="0" smtClean="0"/>
                        <a:t> 959</a:t>
                      </a:r>
                      <a:r>
                        <a:rPr lang="ru-RU" sz="1400" dirty="0" smtClean="0"/>
                        <a:t>,0</a:t>
                      </a:r>
                      <a:endParaRPr lang="ru-RU" sz="1400" dirty="0"/>
                    </a:p>
                  </a:txBody>
                  <a:tcPr/>
                </a:tc>
              </a:tr>
            </a:tbl>
          </a:graphicData>
        </a:graphic>
      </p:graphicFrame>
      <p:sp>
        <p:nvSpPr>
          <p:cNvPr id="4" name="Объект 3"/>
          <p:cNvSpPr txBox="1">
            <a:spLocks/>
          </p:cNvSpPr>
          <p:nvPr/>
        </p:nvSpPr>
        <p:spPr>
          <a:xfrm>
            <a:off x="683568" y="764704"/>
            <a:ext cx="5760640"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ориентирующих граждан на здоровый образ жизни, в </a:t>
            </a:r>
            <a:r>
              <a:rPr lang="ru-RU" sz="1200" dirty="0" err="1" smtClean="0"/>
              <a:t>т.ч</a:t>
            </a:r>
            <a:r>
              <a:rPr lang="ru-RU" sz="1200" dirty="0" smtClean="0"/>
              <a:t>. на занятия физической культурой и спортом, развитие спортивной инфраструктуры.</a:t>
            </a:r>
            <a:endParaRPr lang="ru-RU" sz="1200" b="1" dirty="0" smtClean="0"/>
          </a:p>
          <a:p>
            <a:pPr algn="just" fontAlgn="auto"/>
            <a:r>
              <a:rPr lang="ru-RU" sz="1200" b="1" dirty="0" smtClean="0"/>
              <a:t>ЗАДАЧИ: </a:t>
            </a:r>
            <a:r>
              <a:rPr lang="ru-RU" sz="1200" dirty="0" smtClean="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smtClean="0"/>
              <a:t>Тахтамукайский</a:t>
            </a:r>
            <a:r>
              <a:rPr lang="ru-RU" sz="1200" dirty="0" smtClean="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24951811"/>
              </p:ext>
            </p:extLst>
          </p:nvPr>
        </p:nvGraphicFramePr>
        <p:xfrm>
          <a:off x="251520" y="3056451"/>
          <a:ext cx="8784976" cy="3286768"/>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2020 год (факт)</a:t>
                      </a:r>
                      <a:endParaRPr lang="ru-RU" sz="1200" dirty="0"/>
                    </a:p>
                  </a:txBody>
                  <a:tcPr/>
                </a:tc>
                <a:tc>
                  <a:txBody>
                    <a:bodyPr/>
                    <a:lstStyle/>
                    <a:p>
                      <a:pPr algn="ctr"/>
                      <a:r>
                        <a:rPr lang="ru-RU" sz="1200" dirty="0" smtClean="0"/>
                        <a:t>2021 год (план)</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c>
                  <a:txBody>
                    <a:bodyPr/>
                    <a:lstStyle/>
                    <a:p>
                      <a:pPr algn="ctr"/>
                      <a:r>
                        <a:rPr lang="ru-RU" sz="1200" dirty="0" smtClean="0"/>
                        <a:t>2023 год</a:t>
                      </a:r>
                      <a:endParaRPr lang="ru-RU" sz="1200" dirty="0"/>
                    </a:p>
                  </a:txBody>
                  <a:tcPr/>
                </a:tc>
              </a:tr>
              <a:tr h="522763">
                <a:tc>
                  <a:txBody>
                    <a:bodyPr/>
                    <a:lstStyle/>
                    <a:p>
                      <a:r>
                        <a:rPr lang="ru-RU" sz="1200" dirty="0" smtClean="0"/>
                        <a:t>Удельный вес регулярно занимающихся физической культурой и спортом</a:t>
                      </a:r>
                      <a:endParaRPr lang="ru-RU" sz="1200" dirty="0"/>
                    </a:p>
                  </a:txBody>
                  <a:tcPr/>
                </a:tc>
                <a:tc>
                  <a:txBody>
                    <a:bodyPr/>
                    <a:lstStyle/>
                    <a:p>
                      <a:r>
                        <a:rPr lang="ru-RU" sz="1200" dirty="0" smtClean="0"/>
                        <a:t>45</a:t>
                      </a:r>
                      <a:endParaRPr lang="ru-RU" sz="1200" dirty="0"/>
                    </a:p>
                  </a:txBody>
                  <a:tcPr/>
                </a:tc>
                <a:tc>
                  <a:txBody>
                    <a:bodyPr/>
                    <a:lstStyle/>
                    <a:p>
                      <a:r>
                        <a:rPr lang="ru-RU" sz="1200" dirty="0" smtClean="0"/>
                        <a:t>45,4</a:t>
                      </a:r>
                      <a:endParaRPr lang="ru-RU" sz="1200" dirty="0"/>
                    </a:p>
                  </a:txBody>
                  <a:tcPr/>
                </a:tc>
                <a:tc>
                  <a:txBody>
                    <a:bodyPr/>
                    <a:lstStyle/>
                    <a:p>
                      <a:r>
                        <a:rPr lang="ru-RU" sz="1200" dirty="0" smtClean="0"/>
                        <a:t>45,6</a:t>
                      </a:r>
                      <a:endParaRPr lang="ru-RU" sz="1200" dirty="0"/>
                    </a:p>
                  </a:txBody>
                  <a:tcPr/>
                </a:tc>
                <a:tc>
                  <a:txBody>
                    <a:bodyPr/>
                    <a:lstStyle/>
                    <a:p>
                      <a:r>
                        <a:rPr lang="ru-RU" sz="1200" dirty="0" smtClean="0"/>
                        <a:t>45,8</a:t>
                      </a:r>
                      <a:endParaRPr lang="ru-RU" sz="1200" dirty="0"/>
                    </a:p>
                  </a:txBody>
                  <a:tcPr/>
                </a:tc>
                <a:tc>
                  <a:txBody>
                    <a:bodyPr/>
                    <a:lstStyle/>
                    <a:p>
                      <a:r>
                        <a:rPr lang="ru-RU" sz="1200" dirty="0" smtClean="0"/>
                        <a:t>46,0</a:t>
                      </a:r>
                      <a:endParaRPr lang="ru-RU" sz="1200" dirty="0"/>
                    </a:p>
                  </a:txBody>
                  <a:tcPr/>
                </a:tc>
              </a:tr>
              <a:tr h="318405">
                <a:tc>
                  <a:txBody>
                    <a:bodyPr/>
                    <a:lstStyle/>
                    <a:p>
                      <a:r>
                        <a:rPr lang="ru-RU" sz="1200" dirty="0" smtClean="0"/>
                        <a:t>Количество спортивных сооружений</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p>
                    <a:p>
                      <a:endParaRPr lang="ru-RU" sz="1200" dirty="0"/>
                    </a:p>
                  </a:txBody>
                  <a:tcPr/>
                </a:tc>
                <a:tc>
                  <a:txBody>
                    <a:bodyPr/>
                    <a:lstStyle/>
                    <a:p>
                      <a:r>
                        <a:rPr lang="ru-RU" sz="1200" dirty="0" smtClean="0"/>
                        <a:t>135</a:t>
                      </a:r>
                      <a:endParaRPr lang="ru-RU" sz="1200" dirty="0"/>
                    </a:p>
                  </a:txBody>
                  <a:tcPr/>
                </a:tc>
                <a:tc>
                  <a:txBody>
                    <a:bodyPr/>
                    <a:lstStyle/>
                    <a:p>
                      <a:r>
                        <a:rPr lang="ru-RU" sz="1200" dirty="0" smtClean="0"/>
                        <a:t>135</a:t>
                      </a:r>
                      <a:endParaRPr lang="ru-RU" sz="1200" dirty="0"/>
                    </a:p>
                  </a:txBody>
                  <a:tcPr/>
                </a:tc>
              </a:tr>
              <a:tr h="522763">
                <a:tc>
                  <a:txBody>
                    <a:bodyPr/>
                    <a:lstStyle/>
                    <a:p>
                      <a:r>
                        <a:rPr lang="ru-RU" sz="1200" dirty="0" smtClean="0"/>
                        <a:t>Количество организованных и проведенных физкультурно-спортивных,</a:t>
                      </a:r>
                      <a:r>
                        <a:rPr lang="ru-RU" sz="1200" baseline="0" dirty="0" smtClean="0"/>
                        <a:t> спортивно-массовых мероприятий</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r>
              <a:tr h="522763">
                <a:tc>
                  <a:txBody>
                    <a:bodyPr/>
                    <a:lstStyle/>
                    <a:p>
                      <a:r>
                        <a:rPr lang="ru-RU" sz="1200" dirty="0" smtClean="0"/>
                        <a:t>Количество детей,</a:t>
                      </a:r>
                      <a:r>
                        <a:rPr lang="ru-RU" sz="1200" baseline="0" dirty="0" smtClean="0"/>
                        <a:t> занимающихся физической культурой и спортом в спортивных школах</a:t>
                      </a:r>
                      <a:endParaRPr lang="ru-RU" sz="1200" dirty="0"/>
                    </a:p>
                  </a:txBody>
                  <a:tcPr/>
                </a:tc>
                <a:tc>
                  <a:txBody>
                    <a:bodyPr/>
                    <a:lstStyle/>
                    <a:p>
                      <a:r>
                        <a:rPr lang="ru-RU" sz="1200" dirty="0" smtClean="0"/>
                        <a:t>1867</a:t>
                      </a:r>
                      <a:endParaRPr lang="ru-RU" sz="1200" dirty="0"/>
                    </a:p>
                  </a:txBody>
                  <a:tcPr/>
                </a:tc>
                <a:tc>
                  <a:txBody>
                    <a:bodyPr/>
                    <a:lstStyle/>
                    <a:p>
                      <a:r>
                        <a:rPr lang="ru-RU" sz="1200" dirty="0" smtClean="0"/>
                        <a:t>1871</a:t>
                      </a:r>
                      <a:endParaRPr lang="ru-RU" sz="1200" dirty="0"/>
                    </a:p>
                  </a:txBody>
                  <a:tcPr/>
                </a:tc>
                <a:tc>
                  <a:txBody>
                    <a:bodyPr/>
                    <a:lstStyle/>
                    <a:p>
                      <a:r>
                        <a:rPr lang="ru-RU" sz="1200" dirty="0" smtClean="0"/>
                        <a:t>1877</a:t>
                      </a:r>
                      <a:endParaRPr lang="ru-RU" sz="1200" dirty="0"/>
                    </a:p>
                  </a:txBody>
                  <a:tcPr/>
                </a:tc>
                <a:tc>
                  <a:txBody>
                    <a:bodyPr/>
                    <a:lstStyle/>
                    <a:p>
                      <a:r>
                        <a:rPr lang="ru-RU" sz="1200" dirty="0" smtClean="0"/>
                        <a:t>1880</a:t>
                      </a:r>
                      <a:endParaRPr lang="ru-RU" sz="1200" dirty="0"/>
                    </a:p>
                  </a:txBody>
                  <a:tcPr/>
                </a:tc>
                <a:tc>
                  <a:txBody>
                    <a:bodyPr/>
                    <a:lstStyle/>
                    <a:p>
                      <a:r>
                        <a:rPr lang="ru-RU" sz="1200" dirty="0" smtClean="0"/>
                        <a:t>1882</a:t>
                      </a:r>
                      <a:endParaRPr lang="ru-RU" sz="1200" dirty="0"/>
                    </a:p>
                  </a:txBody>
                  <a:tcPr/>
                </a:tc>
              </a:tr>
              <a:tr h="663835">
                <a:tc>
                  <a:txBody>
                    <a:bodyPr/>
                    <a:lstStyle/>
                    <a:p>
                      <a:r>
                        <a:rPr lang="ru-RU" sz="1200" dirty="0" smtClean="0"/>
                        <a:t>Количество победителей и призеров республиканских, всероссийских,</a:t>
                      </a:r>
                      <a:r>
                        <a:rPr lang="ru-RU" sz="1200" baseline="0" dirty="0" smtClean="0"/>
                        <a:t> </a:t>
                      </a:r>
                      <a:r>
                        <a:rPr lang="ru-RU" sz="1200" dirty="0" smtClean="0"/>
                        <a:t>международных и региональных соревнований</a:t>
                      </a:r>
                      <a:endParaRPr lang="ru-RU" sz="1200" dirty="0"/>
                    </a:p>
                  </a:txBody>
                  <a:tcPr/>
                </a:tc>
                <a:tc>
                  <a:txBody>
                    <a:bodyPr/>
                    <a:lstStyle/>
                    <a:p>
                      <a:r>
                        <a:rPr lang="ru-RU" sz="1200" dirty="0" smtClean="0"/>
                        <a:t>116</a:t>
                      </a:r>
                      <a:endParaRPr lang="ru-RU" sz="1200" dirty="0"/>
                    </a:p>
                  </a:txBody>
                  <a:tcPr/>
                </a:tc>
                <a:tc>
                  <a:txBody>
                    <a:bodyPr/>
                    <a:lstStyle/>
                    <a:p>
                      <a:r>
                        <a:rPr lang="ru-RU" sz="1200" dirty="0" smtClean="0"/>
                        <a:t>118</a:t>
                      </a:r>
                      <a:endParaRPr lang="ru-RU" sz="1200" dirty="0"/>
                    </a:p>
                  </a:txBody>
                  <a:tcPr/>
                </a:tc>
                <a:tc>
                  <a:txBody>
                    <a:bodyPr/>
                    <a:lstStyle/>
                    <a:p>
                      <a:r>
                        <a:rPr lang="ru-RU" sz="1200" dirty="0" smtClean="0"/>
                        <a:t>119</a:t>
                      </a:r>
                      <a:endParaRPr lang="ru-RU" sz="1200" dirty="0"/>
                    </a:p>
                  </a:txBody>
                  <a:tcPr/>
                </a:tc>
                <a:tc>
                  <a:txBody>
                    <a:bodyPr/>
                    <a:lstStyle/>
                    <a:p>
                      <a:r>
                        <a:rPr lang="ru-RU" sz="1200" dirty="0" smtClean="0"/>
                        <a:t>120</a:t>
                      </a:r>
                      <a:endParaRPr lang="ru-RU" sz="1200" dirty="0"/>
                    </a:p>
                  </a:txBody>
                  <a:tcPr/>
                </a:tc>
                <a:tc>
                  <a:txBody>
                    <a:bodyPr/>
                    <a:lstStyle/>
                    <a:p>
                      <a:r>
                        <a:rPr lang="ru-RU" sz="1200" dirty="0" smtClean="0"/>
                        <a:t>121</a:t>
                      </a:r>
                      <a:endParaRPr lang="ru-RU" sz="1200" dirty="0"/>
                    </a:p>
                  </a:txBody>
                  <a:tcPr/>
                </a:tc>
              </a:tr>
            </a:tbl>
          </a:graphicData>
        </a:graphic>
      </p:graphicFrame>
    </p:spTree>
    <p:extLst>
      <p:ext uri="{BB962C8B-B14F-4D97-AF65-F5344CB8AC3E}">
        <p14:creationId xmlns:p14="http://schemas.microsoft.com/office/powerpoint/2010/main" val="2036611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КУЛЬТУРЫ»</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150639335"/>
              </p:ext>
            </p:extLst>
          </p:nvPr>
        </p:nvGraphicFramePr>
        <p:xfrm>
          <a:off x="6444208" y="568801"/>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233</a:t>
                      </a:r>
                      <a:r>
                        <a:rPr lang="ru-RU" sz="1400" baseline="0" dirty="0" smtClean="0"/>
                        <a:t> 527</a:t>
                      </a:r>
                      <a:r>
                        <a:rPr lang="ru-RU" sz="1400" dirty="0" smtClean="0"/>
                        <a:t>,0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190</a:t>
                      </a:r>
                      <a:r>
                        <a:rPr lang="ru-RU" sz="1400" baseline="0" dirty="0" smtClean="0"/>
                        <a:t> 571</a:t>
                      </a:r>
                      <a:r>
                        <a:rPr lang="ru-RU" sz="1400" dirty="0" smtClean="0"/>
                        <a:t>,0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dirty="0" smtClean="0"/>
                        <a:t>168 443,0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156 415,0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294 036,0</a:t>
                      </a:r>
                      <a:endParaRPr lang="ru-RU" sz="1400" dirty="0"/>
                    </a:p>
                  </a:txBody>
                  <a:tcPr/>
                </a:tc>
              </a:tr>
            </a:tbl>
          </a:graphicData>
        </a:graphic>
      </p:graphicFrame>
      <p:sp>
        <p:nvSpPr>
          <p:cNvPr id="4" name="Объект 3"/>
          <p:cNvSpPr txBox="1">
            <a:spLocks/>
          </p:cNvSpPr>
          <p:nvPr/>
        </p:nvSpPr>
        <p:spPr>
          <a:xfrm>
            <a:off x="755576" y="764704"/>
            <a:ext cx="5555162"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smtClean="0"/>
              <a:t>ЗАДАЧИ: </a:t>
            </a:r>
            <a:r>
              <a:rPr lang="ru-RU" sz="1200" dirty="0" smtClean="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75796198"/>
              </p:ext>
            </p:extLst>
          </p:nvPr>
        </p:nvGraphicFramePr>
        <p:xfrm>
          <a:off x="179513" y="2782476"/>
          <a:ext cx="8784976" cy="395889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522763">
                <a:tc>
                  <a:txBody>
                    <a:bodyPr/>
                    <a:lstStyle/>
                    <a:p>
                      <a:r>
                        <a:rPr lang="ru-RU" sz="1200" dirty="0" smtClean="0"/>
                        <a:t>Увеличение количества посещений организаций культуры (к предыдущему году), %</a:t>
                      </a:r>
                      <a:endParaRPr lang="ru-RU" sz="1200" dirty="0"/>
                    </a:p>
                  </a:txBody>
                  <a:tcPr/>
                </a:tc>
                <a:tc>
                  <a:txBody>
                    <a:bodyPr/>
                    <a:lstStyle/>
                    <a:p>
                      <a:r>
                        <a:rPr lang="ru-RU" sz="1200" dirty="0" smtClean="0"/>
                        <a:t>1,01</a:t>
                      </a:r>
                      <a:endParaRPr lang="ru-RU" sz="1200" dirty="0"/>
                    </a:p>
                  </a:txBody>
                  <a:tcPr/>
                </a:tc>
                <a:tc>
                  <a:txBody>
                    <a:bodyPr/>
                    <a:lstStyle/>
                    <a:p>
                      <a:r>
                        <a:rPr lang="ru-RU" sz="1200" dirty="0" smtClean="0"/>
                        <a:t>1,4</a:t>
                      </a:r>
                      <a:endParaRPr lang="ru-RU" sz="1200" dirty="0"/>
                    </a:p>
                  </a:txBody>
                  <a:tcPr/>
                </a:tc>
                <a:tc>
                  <a:txBody>
                    <a:bodyPr/>
                    <a:lstStyle/>
                    <a:p>
                      <a:r>
                        <a:rPr lang="ru-RU" sz="1200" dirty="0" smtClean="0"/>
                        <a:t>1,6</a:t>
                      </a:r>
                      <a:endParaRPr lang="ru-RU" sz="1200" dirty="0"/>
                    </a:p>
                  </a:txBody>
                  <a:tcPr/>
                </a:tc>
                <a:tc>
                  <a:txBody>
                    <a:bodyPr/>
                    <a:lstStyle/>
                    <a:p>
                      <a:r>
                        <a:rPr lang="ru-RU" sz="1200" dirty="0" smtClean="0"/>
                        <a:t>1,75</a:t>
                      </a:r>
                      <a:endParaRPr lang="ru-RU" sz="1200" dirty="0"/>
                    </a:p>
                  </a:txBody>
                  <a:tcPr/>
                </a:tc>
                <a:tc>
                  <a:txBody>
                    <a:bodyPr/>
                    <a:lstStyle/>
                    <a:p>
                      <a:r>
                        <a:rPr lang="ru-RU" sz="1200" dirty="0" smtClean="0"/>
                        <a:t>1,9</a:t>
                      </a:r>
                    </a:p>
                    <a:p>
                      <a:endParaRPr lang="ru-RU" sz="1200" dirty="0"/>
                    </a:p>
                  </a:txBody>
                  <a:tcPr/>
                </a:tc>
              </a:tr>
              <a:tr h="672124">
                <a:tc>
                  <a:txBody>
                    <a:bodyPr/>
                    <a:lstStyle/>
                    <a:p>
                      <a:r>
                        <a:rPr lang="ru-RU" sz="1200" dirty="0" smtClean="0"/>
                        <a:t>Увеличение доли детей, привлекаемых к участию в творческих мероприятиях, в общем количестве детей, %</a:t>
                      </a:r>
                      <a:endParaRPr lang="ru-RU" sz="1200" dirty="0"/>
                    </a:p>
                  </a:txBody>
                  <a:tcPr/>
                </a:tc>
                <a:tc>
                  <a:txBody>
                    <a:bodyPr/>
                    <a:lstStyle/>
                    <a:p>
                      <a:r>
                        <a:rPr lang="ru-RU" sz="1200" dirty="0" smtClean="0"/>
                        <a:t>1,08</a:t>
                      </a:r>
                      <a:endParaRPr lang="ru-RU" sz="1200" dirty="0"/>
                    </a:p>
                  </a:txBody>
                  <a:tcPr/>
                </a:tc>
                <a:tc>
                  <a:txBody>
                    <a:bodyPr/>
                    <a:lstStyle/>
                    <a:p>
                      <a:r>
                        <a:rPr lang="ru-RU" sz="1200" dirty="0" smtClean="0"/>
                        <a:t>1,3</a:t>
                      </a:r>
                      <a:endParaRPr lang="ru-RU" sz="1200" dirty="0"/>
                    </a:p>
                  </a:txBody>
                  <a:tcPr/>
                </a:tc>
                <a:tc>
                  <a:txBody>
                    <a:bodyPr/>
                    <a:lstStyle/>
                    <a:p>
                      <a:r>
                        <a:rPr lang="ru-RU" sz="1200" dirty="0" smtClean="0"/>
                        <a:t>1,35</a:t>
                      </a:r>
                      <a:endParaRPr lang="ru-RU" sz="1200" dirty="0"/>
                    </a:p>
                  </a:txBody>
                  <a:tcPr/>
                </a:tc>
                <a:tc>
                  <a:txBody>
                    <a:bodyPr/>
                    <a:lstStyle/>
                    <a:p>
                      <a:r>
                        <a:rPr lang="ru-RU" sz="1200" dirty="0" smtClean="0"/>
                        <a:t>1,4</a:t>
                      </a:r>
                      <a:endParaRPr lang="ru-RU" sz="1200" dirty="0"/>
                    </a:p>
                  </a:txBody>
                  <a:tcPr/>
                </a:tc>
                <a:tc>
                  <a:txBody>
                    <a:bodyPr/>
                    <a:lstStyle/>
                    <a:p>
                      <a:r>
                        <a:rPr lang="ru-RU" sz="1200" dirty="0" smtClean="0"/>
                        <a:t>1,5</a:t>
                      </a:r>
                      <a:endParaRPr lang="ru-RU" sz="1200" dirty="0"/>
                    </a:p>
                  </a:txBody>
                  <a:tcPr/>
                </a:tc>
              </a:tr>
              <a:tr h="522763">
                <a:tc>
                  <a:txBody>
                    <a:bodyPr/>
                    <a:lstStyle/>
                    <a:p>
                      <a:r>
                        <a:rPr lang="ru-RU" sz="1200" dirty="0" smtClean="0"/>
                        <a:t>Увеличение количества посещений театрально-концертных мероприятий, %</a:t>
                      </a:r>
                      <a:endParaRPr lang="ru-RU" sz="1200" dirty="0"/>
                    </a:p>
                  </a:txBody>
                  <a:tcPr/>
                </a:tc>
                <a:tc>
                  <a:txBody>
                    <a:bodyPr/>
                    <a:lstStyle/>
                    <a:p>
                      <a:r>
                        <a:rPr lang="ru-RU" sz="1200" dirty="0" smtClean="0"/>
                        <a:t>1,1</a:t>
                      </a:r>
                      <a:endParaRPr lang="ru-RU" sz="1200" dirty="0"/>
                    </a:p>
                  </a:txBody>
                  <a:tcPr/>
                </a:tc>
                <a:tc>
                  <a:txBody>
                    <a:bodyPr/>
                    <a:lstStyle/>
                    <a:p>
                      <a:r>
                        <a:rPr lang="ru-RU" sz="1200" dirty="0" smtClean="0"/>
                        <a:t>1,68</a:t>
                      </a:r>
                      <a:endParaRPr lang="ru-RU" sz="1200" dirty="0"/>
                    </a:p>
                  </a:txBody>
                  <a:tcPr/>
                </a:tc>
                <a:tc>
                  <a:txBody>
                    <a:bodyPr/>
                    <a:lstStyle/>
                    <a:p>
                      <a:r>
                        <a:rPr lang="ru-RU" sz="1200" dirty="0" smtClean="0"/>
                        <a:t>1,8</a:t>
                      </a:r>
                      <a:endParaRPr lang="ru-RU" sz="1200" dirty="0"/>
                    </a:p>
                  </a:txBody>
                  <a:tcPr/>
                </a:tc>
                <a:tc>
                  <a:txBody>
                    <a:bodyPr/>
                    <a:lstStyle/>
                    <a:p>
                      <a:r>
                        <a:rPr lang="ru-RU" sz="1200" dirty="0" smtClean="0"/>
                        <a:t>1,9</a:t>
                      </a:r>
                      <a:endParaRPr lang="ru-RU" sz="1200" dirty="0"/>
                    </a:p>
                  </a:txBody>
                  <a:tcPr/>
                </a:tc>
                <a:tc>
                  <a:txBody>
                    <a:bodyPr/>
                    <a:lstStyle/>
                    <a:p>
                      <a:r>
                        <a:rPr lang="ru-RU" sz="1200" dirty="0" smtClean="0"/>
                        <a:t>2</a:t>
                      </a:r>
                      <a:endParaRPr lang="ru-RU" sz="1200" dirty="0"/>
                    </a:p>
                  </a:txBody>
                  <a:tcPr/>
                </a:tc>
              </a:tr>
              <a:tr h="522763">
                <a:tc>
                  <a:txBody>
                    <a:bodyPr/>
                    <a:lstStyle/>
                    <a:p>
                      <a:r>
                        <a:rPr lang="ru-RU" sz="1200" dirty="0" smtClean="0"/>
                        <a:t>Увеличение численности участников культурно-досуговых</a:t>
                      </a:r>
                      <a:r>
                        <a:rPr lang="ru-RU" sz="1200" baseline="0" dirty="0" smtClean="0"/>
                        <a:t> мероприятий, %</a:t>
                      </a:r>
                      <a:endParaRPr lang="ru-RU" sz="1200" dirty="0"/>
                    </a:p>
                  </a:txBody>
                  <a:tcPr/>
                </a:tc>
                <a:tc>
                  <a:txBody>
                    <a:bodyPr/>
                    <a:lstStyle/>
                    <a:p>
                      <a:r>
                        <a:rPr lang="ru-RU" sz="1200" dirty="0" smtClean="0"/>
                        <a:t>4,3</a:t>
                      </a:r>
                      <a:endParaRPr lang="ru-RU" sz="1200" dirty="0"/>
                    </a:p>
                  </a:txBody>
                  <a:tcPr/>
                </a:tc>
                <a:tc>
                  <a:txBody>
                    <a:bodyPr/>
                    <a:lstStyle/>
                    <a:p>
                      <a:r>
                        <a:rPr lang="ru-RU" sz="1200" dirty="0" smtClean="0"/>
                        <a:t>2,4</a:t>
                      </a:r>
                      <a:endParaRPr lang="ru-RU" sz="1200" dirty="0"/>
                    </a:p>
                  </a:txBody>
                  <a:tcPr/>
                </a:tc>
                <a:tc>
                  <a:txBody>
                    <a:bodyPr/>
                    <a:lstStyle/>
                    <a:p>
                      <a:r>
                        <a:rPr lang="ru-RU" sz="1200" dirty="0" smtClean="0"/>
                        <a:t>2,5</a:t>
                      </a:r>
                      <a:endParaRPr lang="ru-RU" sz="1200" dirty="0"/>
                    </a:p>
                  </a:txBody>
                  <a:tcPr/>
                </a:tc>
                <a:tc>
                  <a:txBody>
                    <a:bodyPr/>
                    <a:lstStyle/>
                    <a:p>
                      <a:r>
                        <a:rPr lang="ru-RU" sz="1200" dirty="0" smtClean="0"/>
                        <a:t>2,7</a:t>
                      </a:r>
                      <a:endParaRPr lang="ru-RU" sz="1200" dirty="0"/>
                    </a:p>
                  </a:txBody>
                  <a:tcPr/>
                </a:tc>
                <a:tc>
                  <a:txBody>
                    <a:bodyPr/>
                    <a:lstStyle/>
                    <a:p>
                      <a:r>
                        <a:rPr lang="ru-RU" sz="1200" dirty="0" smtClean="0"/>
                        <a:t>2,8</a:t>
                      </a:r>
                      <a:endParaRPr lang="ru-RU" sz="1200" dirty="0"/>
                    </a:p>
                  </a:txBody>
                  <a:tcPr/>
                </a:tc>
              </a:tr>
              <a:tr h="663835">
                <a:tc>
                  <a:txBody>
                    <a:bodyPr/>
                    <a:lstStyle/>
                    <a:p>
                      <a:r>
                        <a:rPr lang="ru-RU" sz="1200" dirty="0" smtClean="0"/>
                        <a:t>Количество тематических материалов в средствах массовой информации, направленных на сохранение межнационального</a:t>
                      </a:r>
                      <a:r>
                        <a:rPr lang="ru-RU" sz="1200" baseline="0" dirty="0" smtClean="0"/>
                        <a:t> согласия</a:t>
                      </a:r>
                      <a:endParaRPr lang="ru-RU" sz="1200" dirty="0"/>
                    </a:p>
                  </a:txBody>
                  <a:tcPr/>
                </a:tc>
                <a:tc>
                  <a:txBody>
                    <a:bodyPr/>
                    <a:lstStyle/>
                    <a:p>
                      <a:r>
                        <a:rPr lang="ru-RU" sz="1200" dirty="0" smtClean="0"/>
                        <a:t>15</a:t>
                      </a:r>
                      <a:endParaRPr lang="ru-RU" sz="1200" dirty="0"/>
                    </a:p>
                  </a:txBody>
                  <a:tcPr/>
                </a:tc>
                <a:tc>
                  <a:txBody>
                    <a:bodyPr/>
                    <a:lstStyle/>
                    <a:p>
                      <a:r>
                        <a:rPr lang="ru-RU" sz="1200" dirty="0" smtClean="0"/>
                        <a:t>17</a:t>
                      </a:r>
                      <a:endParaRPr lang="ru-RU" sz="1200" dirty="0"/>
                    </a:p>
                  </a:txBody>
                  <a:tcPr/>
                </a:tc>
                <a:tc>
                  <a:txBody>
                    <a:bodyPr/>
                    <a:lstStyle/>
                    <a:p>
                      <a:r>
                        <a:rPr lang="ru-RU" sz="1200" dirty="0" smtClean="0"/>
                        <a:t>20</a:t>
                      </a:r>
                      <a:endParaRPr lang="ru-RU" sz="1200" dirty="0"/>
                    </a:p>
                  </a:txBody>
                  <a:tcPr/>
                </a:tc>
                <a:tc>
                  <a:txBody>
                    <a:bodyPr/>
                    <a:lstStyle/>
                    <a:p>
                      <a:r>
                        <a:rPr lang="ru-RU" sz="1200" dirty="0" smtClean="0"/>
                        <a:t>22</a:t>
                      </a:r>
                      <a:endParaRPr lang="ru-RU" sz="1200" dirty="0"/>
                    </a:p>
                  </a:txBody>
                  <a:tcPr/>
                </a:tc>
                <a:tc>
                  <a:txBody>
                    <a:bodyPr/>
                    <a:lstStyle/>
                    <a:p>
                      <a:r>
                        <a:rPr lang="ru-RU" sz="1200" dirty="0" smtClean="0"/>
                        <a:t>22</a:t>
                      </a:r>
                    </a:p>
                    <a:p>
                      <a:endParaRPr lang="ru-RU" sz="1200" dirty="0"/>
                    </a:p>
                  </a:txBody>
                  <a:tcPr/>
                </a:tc>
              </a:tr>
              <a:tr h="386739">
                <a:tc>
                  <a:txBody>
                    <a:bodyPr/>
                    <a:lstStyle/>
                    <a:p>
                      <a:r>
                        <a:rPr lang="ru-RU" sz="1200" dirty="0" smtClean="0"/>
                        <a:t>Число граждан, вовлеченных в мероприятия по сохранению и развитию культуры народов</a:t>
                      </a:r>
                      <a:endParaRPr lang="ru-RU" sz="1200" dirty="0"/>
                    </a:p>
                  </a:txBody>
                  <a:tcPr/>
                </a:tc>
                <a:tc>
                  <a:txBody>
                    <a:bodyPr/>
                    <a:lstStyle/>
                    <a:p>
                      <a:r>
                        <a:rPr lang="ru-RU" sz="1200" dirty="0" smtClean="0"/>
                        <a:t>800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2286319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68952" cy="836712"/>
          </a:xfrm>
        </p:spPr>
        <p:txBody>
          <a:bodyPr>
            <a:normAutofit fontScale="90000"/>
          </a:bodyPr>
          <a:lstStyle/>
          <a:p>
            <a:pPr algn="ctr"/>
            <a:r>
              <a:rPr lang="ru-RU" sz="1300" b="1" dirty="0" smtClean="0"/>
              <a:t>МУНИЦИПАЛЬНАЯ ПРОГРАММА </a:t>
            </a:r>
            <a:r>
              <a:rPr lang="ru-RU" sz="1200" dirty="0" smtClean="0"/>
              <a:t/>
            </a:r>
            <a:br>
              <a:rPr lang="ru-RU" sz="1200" dirty="0" smtClean="0"/>
            </a:br>
            <a:r>
              <a:rPr lang="ru-RU" sz="1300" b="1" dirty="0" smtClean="0"/>
              <a:t>«Развитие малого и среднего предпринимательства МО «</a:t>
            </a:r>
            <a:r>
              <a:rPr lang="ru-RU" sz="1300" b="1" dirty="0" err="1" smtClean="0"/>
              <a:t>Тахтамукайский</a:t>
            </a:r>
            <a:r>
              <a:rPr lang="ru-RU" sz="1300" b="1" dirty="0" smtClean="0"/>
              <a:t> </a:t>
            </a:r>
            <a:r>
              <a:rPr lang="ru-RU" sz="1300" b="1" dirty="0" err="1" smtClean="0"/>
              <a:t>район»на</a:t>
            </a:r>
            <a:r>
              <a:rPr lang="ru-RU" sz="1300" b="1" dirty="0" smtClean="0"/>
              <a:t> 2019-2024 гг.»</a:t>
            </a:r>
            <a:br>
              <a:rPr lang="ru-RU" sz="1300" b="1" dirty="0" smtClean="0"/>
            </a:br>
            <a:r>
              <a:rPr lang="ru-RU" sz="1300" b="1" dirty="0" smtClean="0"/>
              <a:t>СРОК РЕАЛИЗАЦИИ :2019-2024 гг</a:t>
            </a:r>
            <a:r>
              <a:rPr lang="ru-RU" sz="1300" b="1" dirty="0"/>
              <a:t>.</a:t>
            </a:r>
            <a:r>
              <a:rPr lang="ru-RU" sz="1300" b="1" dirty="0" smtClean="0"/>
              <a:t/>
            </a:r>
            <a:br>
              <a:rPr lang="ru-RU" sz="1300" b="1" dirty="0" smtClean="0"/>
            </a:br>
            <a:r>
              <a:rPr lang="ru-RU" sz="1300" b="1" dirty="0"/>
              <a:t/>
            </a:r>
            <a:br>
              <a:rPr lang="ru-RU" sz="1300" b="1" dirty="0"/>
            </a:br>
            <a:endParaRPr lang="ru-RU" sz="1300" b="1"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884960298"/>
              </p:ext>
            </p:extLst>
          </p:nvPr>
        </p:nvGraphicFramePr>
        <p:xfrm>
          <a:off x="6444208" y="980728"/>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900,0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1600,0</a:t>
                      </a:r>
                      <a:endParaRPr lang="ru-RU" sz="1400" dirty="0"/>
                    </a:p>
                  </a:txBody>
                  <a:tcPr/>
                </a:tc>
              </a:tr>
            </a:tbl>
          </a:graphicData>
        </a:graphic>
      </p:graphicFrame>
      <p:sp>
        <p:nvSpPr>
          <p:cNvPr id="4" name="Объект 3"/>
          <p:cNvSpPr>
            <a:spLocks noGrp="1"/>
          </p:cNvSpPr>
          <p:nvPr>
            <p:ph sz="half" idx="2"/>
          </p:nvPr>
        </p:nvSpPr>
        <p:spPr>
          <a:xfrm>
            <a:off x="755576" y="908720"/>
            <a:ext cx="5544616" cy="2304256"/>
          </a:xfrm>
        </p:spPr>
        <p:txBody>
          <a:bodyPr>
            <a:normAutofit/>
          </a:bodyPr>
          <a:lstStyle/>
          <a:p>
            <a:r>
              <a:rPr lang="ru-RU" sz="1400" b="1" dirty="0" smtClean="0"/>
              <a:t>ЦЕЛЬ: </a:t>
            </a:r>
            <a:r>
              <a:rPr lang="ru-RU" sz="1400" dirty="0" smtClean="0"/>
              <a:t>совершенствование правовых и экономических условий дальнейшего развития малого и среднего предпринимательства; развитие кредитно-финансовых механизмов поддержки малого  и среднего предпринимательства и т.д.</a:t>
            </a:r>
            <a:r>
              <a:rPr lang="ru-RU" sz="1400" b="1" dirty="0" smtClean="0"/>
              <a:t> </a:t>
            </a:r>
          </a:p>
          <a:p>
            <a:r>
              <a:rPr lang="ru-RU" sz="1400" b="1" dirty="0" smtClean="0"/>
              <a:t>ЗАДАЧИ: </a:t>
            </a:r>
            <a:r>
              <a:rPr lang="ru-RU" sz="1400" dirty="0" smtClean="0"/>
              <a:t>подготовка кадров для малого и среднего предпринимательства; продвижение продукции представителей малого  и среднего бизнеса на региональные и межрегиональные рынки; развитие  инновационной деятельности.</a:t>
            </a: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282456764"/>
              </p:ext>
            </p:extLst>
          </p:nvPr>
        </p:nvGraphicFramePr>
        <p:xfrm>
          <a:off x="179513" y="3429000"/>
          <a:ext cx="8784976" cy="2520280"/>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a:t>
                      </a:r>
                      <a:r>
                        <a:rPr lang="ru-RU" sz="1400" baseline="0" dirty="0" smtClean="0"/>
                        <a:t> </a:t>
                      </a:r>
                      <a:r>
                        <a:rPr lang="ru-RU" sz="1400" dirty="0" smtClean="0"/>
                        <a:t>год</a:t>
                      </a:r>
                      <a:endParaRPr lang="ru-RU" sz="1400" dirty="0"/>
                    </a:p>
                  </a:txBody>
                  <a:tcPr/>
                </a:tc>
                <a:tc>
                  <a:txBody>
                    <a:bodyPr/>
                    <a:lstStyle/>
                    <a:p>
                      <a:pPr algn="ctr"/>
                      <a:r>
                        <a:rPr lang="ru-RU" sz="1400" dirty="0" smtClean="0"/>
                        <a:t>2023год</a:t>
                      </a:r>
                      <a:endParaRPr lang="ru-RU" sz="1400" dirty="0"/>
                    </a:p>
                  </a:txBody>
                  <a:tcPr/>
                </a:tc>
                <a:tc>
                  <a:txBody>
                    <a:bodyPr/>
                    <a:lstStyle/>
                    <a:p>
                      <a:pPr algn="ctr"/>
                      <a:r>
                        <a:rPr lang="ru-RU" sz="1400" dirty="0" smtClean="0"/>
                        <a:t>2024 год</a:t>
                      </a:r>
                      <a:endParaRPr lang="ru-RU" sz="1400" dirty="0"/>
                    </a:p>
                  </a:txBody>
                  <a:tcPr/>
                </a:tc>
              </a:tr>
              <a:tr h="522058">
                <a:tc>
                  <a:txBody>
                    <a:bodyPr/>
                    <a:lstStyle/>
                    <a:p>
                      <a:r>
                        <a:rPr lang="ru-RU" sz="1200" dirty="0" smtClean="0"/>
                        <a:t>Выдано </a:t>
                      </a:r>
                      <a:r>
                        <a:rPr lang="ru-RU" sz="1200" dirty="0" err="1" smtClean="0"/>
                        <a:t>микрокредитов</a:t>
                      </a:r>
                      <a:endParaRPr lang="ru-RU" sz="1200" dirty="0"/>
                    </a:p>
                  </a:txBody>
                  <a:tcPr/>
                </a:tc>
                <a:tc>
                  <a:txBody>
                    <a:bodyPr/>
                    <a:lstStyle/>
                    <a:p>
                      <a:r>
                        <a:rPr lang="ru-RU" sz="1200" dirty="0" smtClean="0"/>
                        <a:t>25</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35</a:t>
                      </a:r>
                      <a:endParaRPr lang="ru-RU" sz="1200" dirty="0"/>
                    </a:p>
                  </a:txBody>
                  <a:tcPr/>
                </a:tc>
                <a:tc>
                  <a:txBody>
                    <a:bodyPr/>
                    <a:lstStyle/>
                    <a:p>
                      <a:r>
                        <a:rPr lang="ru-RU" sz="1200" dirty="0" smtClean="0"/>
                        <a:t>35</a:t>
                      </a:r>
                      <a:endParaRPr lang="ru-RU" sz="1200" dirty="0"/>
                    </a:p>
                  </a:txBody>
                  <a:tcPr/>
                </a:tc>
              </a:tr>
              <a:tr h="432048">
                <a:tc>
                  <a:txBody>
                    <a:bodyPr/>
                    <a:lstStyle/>
                    <a:p>
                      <a:r>
                        <a:rPr lang="ru-RU" sz="1200" dirty="0" smtClean="0"/>
                        <a:t>Создано рабочих мест (клиентами МЦПМП)</a:t>
                      </a:r>
                      <a:endParaRPr lang="ru-RU" sz="1200" dirty="0"/>
                    </a:p>
                  </a:txBody>
                  <a:tcPr/>
                </a:tc>
                <a:tc>
                  <a:txBody>
                    <a:bodyPr/>
                    <a:lstStyle/>
                    <a:p>
                      <a:r>
                        <a:rPr lang="ru-RU" sz="1200" dirty="0" smtClean="0"/>
                        <a:t>11</a:t>
                      </a:r>
                      <a:endParaRPr lang="ru-RU" sz="1200" dirty="0"/>
                    </a:p>
                  </a:txBody>
                  <a:tcPr/>
                </a:tc>
                <a:tc>
                  <a:txBody>
                    <a:bodyPr/>
                    <a:lstStyle/>
                    <a:p>
                      <a:r>
                        <a:rPr lang="ru-RU" sz="1200" dirty="0" smtClean="0"/>
                        <a:t>20</a:t>
                      </a:r>
                      <a:endParaRPr lang="ru-RU" sz="1200" dirty="0"/>
                    </a:p>
                  </a:txBody>
                  <a:tcPr/>
                </a:tc>
                <a:tc>
                  <a:txBody>
                    <a:bodyPr/>
                    <a:lstStyle/>
                    <a:p>
                      <a:r>
                        <a:rPr lang="ru-RU" sz="1200" dirty="0" smtClean="0"/>
                        <a:t>20</a:t>
                      </a:r>
                      <a:endParaRPr lang="ru-RU" sz="1200" dirty="0"/>
                    </a:p>
                  </a:txBody>
                  <a:tcPr/>
                </a:tc>
                <a:tc>
                  <a:txBody>
                    <a:bodyPr/>
                    <a:lstStyle/>
                    <a:p>
                      <a:r>
                        <a:rPr lang="ru-RU" sz="1200" dirty="0" smtClean="0"/>
                        <a:t>20</a:t>
                      </a:r>
                      <a:endParaRPr lang="ru-RU" sz="1200" dirty="0"/>
                    </a:p>
                  </a:txBody>
                  <a:tcPr/>
                </a:tc>
                <a:tc>
                  <a:txBody>
                    <a:bodyPr/>
                    <a:lstStyle/>
                    <a:p>
                      <a:r>
                        <a:rPr lang="ru-RU" sz="1200" dirty="0" smtClean="0"/>
                        <a:t>20</a:t>
                      </a:r>
                      <a:endParaRPr lang="ru-RU" sz="1200" dirty="0"/>
                    </a:p>
                  </a:txBody>
                  <a:tcPr/>
                </a:tc>
              </a:tr>
              <a:tr h="432048">
                <a:tc>
                  <a:txBody>
                    <a:bodyPr/>
                    <a:lstStyle/>
                    <a:p>
                      <a:r>
                        <a:rPr lang="ru-RU" sz="1200" dirty="0" smtClean="0"/>
                        <a:t>Проведено семинаров</a:t>
                      </a:r>
                      <a:endParaRPr lang="ru-RU" sz="1200" dirty="0"/>
                    </a:p>
                  </a:txBody>
                  <a:tcPr/>
                </a:tc>
                <a:tc>
                  <a:txBody>
                    <a:bodyPr/>
                    <a:lstStyle/>
                    <a:p>
                      <a:r>
                        <a:rPr lang="ru-RU" sz="1200" dirty="0" smtClean="0"/>
                        <a:t>2</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r>
              <a:tr h="432048">
                <a:tc>
                  <a:txBody>
                    <a:bodyPr/>
                    <a:lstStyle/>
                    <a:p>
                      <a:r>
                        <a:rPr lang="ru-RU" sz="1200" dirty="0" smtClean="0"/>
                        <a:t>Прошли обучение</a:t>
                      </a:r>
                      <a:endParaRPr lang="ru-RU" sz="1200" dirty="0"/>
                    </a:p>
                  </a:txBody>
                  <a:tcPr/>
                </a:tc>
                <a:tc>
                  <a:txBody>
                    <a:bodyPr/>
                    <a:lstStyle/>
                    <a:p>
                      <a:r>
                        <a:rPr lang="ru-RU" sz="1200" dirty="0" smtClean="0"/>
                        <a:t>298</a:t>
                      </a:r>
                      <a:endParaRPr lang="ru-RU" sz="1200" dirty="0"/>
                    </a:p>
                  </a:txBody>
                  <a:tcPr/>
                </a:tc>
                <a:tc>
                  <a:txBody>
                    <a:bodyPr/>
                    <a:lstStyle/>
                    <a:p>
                      <a:r>
                        <a:rPr lang="ru-RU" sz="1200" dirty="0" smtClean="0"/>
                        <a:t>350</a:t>
                      </a:r>
                      <a:endParaRPr lang="ru-RU" sz="1200" dirty="0"/>
                    </a:p>
                  </a:txBody>
                  <a:tcPr/>
                </a:tc>
                <a:tc>
                  <a:txBody>
                    <a:bodyPr/>
                    <a:lstStyle/>
                    <a:p>
                      <a:r>
                        <a:rPr lang="ru-RU" sz="1200" dirty="0" smtClean="0"/>
                        <a:t>350</a:t>
                      </a:r>
                      <a:endParaRPr lang="ru-RU" sz="1200" dirty="0"/>
                    </a:p>
                  </a:txBody>
                  <a:tcPr/>
                </a:tc>
                <a:tc>
                  <a:txBody>
                    <a:bodyPr/>
                    <a:lstStyle/>
                    <a:p>
                      <a:r>
                        <a:rPr lang="ru-RU" sz="1200" dirty="0" smtClean="0"/>
                        <a:t>380</a:t>
                      </a:r>
                      <a:endParaRPr lang="ru-RU" sz="1200" dirty="0"/>
                    </a:p>
                  </a:txBody>
                  <a:tcPr/>
                </a:tc>
                <a:tc>
                  <a:txBody>
                    <a:bodyPr/>
                    <a:lstStyle/>
                    <a:p>
                      <a:r>
                        <a:rPr lang="ru-RU" sz="1200" dirty="0" smtClean="0"/>
                        <a:t>380</a:t>
                      </a:r>
                      <a:endParaRPr lang="ru-RU" sz="1200" dirty="0"/>
                    </a:p>
                  </a:txBody>
                  <a:tcPr/>
                </a:tc>
              </a:tr>
            </a:tbl>
          </a:graphicData>
        </a:graphic>
      </p:graphicFrame>
    </p:spTree>
    <p:extLst>
      <p:ext uri="{BB962C8B-B14F-4D97-AF65-F5344CB8AC3E}">
        <p14:creationId xmlns:p14="http://schemas.microsoft.com/office/powerpoint/2010/main" val="728346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«ГРАДОСТРОИТЕЛЬНОЕ РАЗВИТИЕ И ФОРМИРОВАНИЕ ЗЕМЕЛЬНЫХ УЧАСТКОВ В ТАХТАМУКАЙСКОМ РАЙОНЕ НА 2019-2024 ГГ.»</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882715482"/>
              </p:ext>
            </p:extLst>
          </p:nvPr>
        </p:nvGraphicFramePr>
        <p:xfrm>
          <a:off x="6444208" y="568801"/>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7 890,0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6 600,0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dirty="0" smtClean="0"/>
                        <a:t>2 000,0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baseline="0" dirty="0" smtClean="0"/>
                        <a:t>2 000,0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2</a:t>
                      </a:r>
                      <a:r>
                        <a:rPr lang="ru-RU" sz="1400" baseline="0" dirty="0" smtClean="0"/>
                        <a:t> 0</a:t>
                      </a:r>
                      <a:r>
                        <a:rPr lang="ru-RU" sz="1400" dirty="0" smtClean="0"/>
                        <a:t>00,0</a:t>
                      </a:r>
                      <a:endParaRPr lang="ru-RU" sz="1400" dirty="0"/>
                    </a:p>
                  </a:txBody>
                  <a:tcPr/>
                </a:tc>
              </a:tr>
            </a:tbl>
          </a:graphicData>
        </a:graphic>
      </p:graphicFrame>
      <p:sp>
        <p:nvSpPr>
          <p:cNvPr id="4" name="Объект 3"/>
          <p:cNvSpPr txBox="1">
            <a:spLocks/>
          </p:cNvSpPr>
          <p:nvPr/>
        </p:nvSpPr>
        <p:spPr>
          <a:xfrm>
            <a:off x="755576" y="764704"/>
            <a:ext cx="5688632"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устойчивого развития территории </a:t>
            </a:r>
            <a:r>
              <a:rPr lang="ru-RU" sz="1200" dirty="0" err="1" smtClean="0"/>
              <a:t>Тахтамукайского</a:t>
            </a:r>
            <a:r>
              <a:rPr lang="ru-RU" sz="1200" dirty="0" smtClean="0"/>
              <a:t> района, осуществление градостроительной деятельности при учете экологических, экономических и социальных факторов</a:t>
            </a:r>
            <a:endParaRPr lang="ru-RU" sz="1200" b="1" dirty="0" smtClean="0"/>
          </a:p>
          <a:p>
            <a:pPr algn="just" fontAlgn="auto"/>
            <a:r>
              <a:rPr lang="ru-RU" sz="1200" b="1" dirty="0" smtClean="0"/>
              <a:t>ЗАДАЧИ: </a:t>
            </a:r>
            <a:r>
              <a:rPr lang="ru-RU" sz="1200" dirty="0" smtClean="0"/>
              <a:t>обеспечение деятельности отдела архитектуры, градостроительства и муниципального земельного контроля, повышение эффективности мониторинга, повышение эффективности профессиональной деятельности сотрудников отдела архитектуры и градостроительства.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19517591"/>
              </p:ext>
            </p:extLst>
          </p:nvPr>
        </p:nvGraphicFramePr>
        <p:xfrm>
          <a:off x="179513" y="2782476"/>
          <a:ext cx="8784976" cy="3980166"/>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2020 год (факт)</a:t>
                      </a:r>
                      <a:endParaRPr lang="ru-RU" sz="1200" dirty="0"/>
                    </a:p>
                  </a:txBody>
                  <a:tcPr/>
                </a:tc>
                <a:tc>
                  <a:txBody>
                    <a:bodyPr/>
                    <a:lstStyle/>
                    <a:p>
                      <a:pPr algn="ctr"/>
                      <a:r>
                        <a:rPr lang="ru-RU" sz="1200" dirty="0" smtClean="0"/>
                        <a:t>2021 год (план)</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c>
                  <a:txBody>
                    <a:bodyPr/>
                    <a:lstStyle/>
                    <a:p>
                      <a:pPr algn="ctr"/>
                      <a:r>
                        <a:rPr lang="ru-RU" sz="1200" dirty="0" smtClean="0"/>
                        <a:t>2024 год</a:t>
                      </a:r>
                      <a:endParaRPr lang="ru-RU" sz="1200" dirty="0"/>
                    </a:p>
                  </a:txBody>
                  <a:tcPr/>
                </a:tc>
              </a:tr>
              <a:tr h="522763">
                <a:tc>
                  <a:txBody>
                    <a:bodyPr/>
                    <a:lstStyle/>
                    <a:p>
                      <a:r>
                        <a:rPr lang="ru-RU" sz="1100" dirty="0" smtClean="0"/>
                        <a:t>Формирование земельных участков: изготовление  схемы расположения, топографическая съемка, межевание и вынос в натуру земельных участков находящихся в собственности</a:t>
                      </a:r>
                      <a:r>
                        <a:rPr lang="ru-RU" sz="1100" baseline="0" dirty="0" smtClean="0"/>
                        <a:t>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672124">
                <a:tc>
                  <a:txBody>
                    <a:bodyPr/>
                    <a:lstStyle/>
                    <a:p>
                      <a:r>
                        <a:rPr lang="ru-RU" sz="1100" dirty="0" smtClean="0"/>
                        <a:t>Прохождение государственной экспертизы проектно-сметной документации</a:t>
                      </a:r>
                      <a:r>
                        <a:rPr lang="ru-RU" sz="1100" baseline="0" dirty="0" smtClean="0"/>
                        <a:t> строительных конструкций зданий</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522763">
                <a:tc>
                  <a:txBody>
                    <a:bodyPr/>
                    <a:lstStyle/>
                    <a:p>
                      <a:r>
                        <a:rPr lang="ru-RU" sz="1100" dirty="0" smtClean="0"/>
                        <a:t>Проведение работ по изготовлению топографической съемки земельных участков и привязки</a:t>
                      </a:r>
                      <a:r>
                        <a:rPr lang="ru-RU" sz="1100" baseline="0" dirty="0" smtClean="0"/>
                        <a:t> к местности рекламных конструкций для изготовления Схемы размещения рекламных конструкций</a:t>
                      </a:r>
                      <a:endParaRPr lang="ru-RU" sz="11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522763">
                <a:tc>
                  <a:txBody>
                    <a:bodyPr/>
                    <a:lstStyle/>
                    <a:p>
                      <a:r>
                        <a:rPr lang="ru-RU" sz="1100" dirty="0" smtClean="0"/>
                        <a:t>Проведение</a:t>
                      </a:r>
                      <a:r>
                        <a:rPr lang="ru-RU" sz="1100" baseline="0" dirty="0" smtClean="0"/>
                        <a:t> </a:t>
                      </a:r>
                      <a:r>
                        <a:rPr lang="ru-RU" sz="1100" dirty="0" smtClean="0"/>
                        <a:t> работ по выполнению инженерно-геологических изысканий</a:t>
                      </a:r>
                      <a:endParaRPr lang="ru-RU" sz="11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663835">
                <a:tc>
                  <a:txBody>
                    <a:bodyPr/>
                    <a:lstStyle/>
                    <a:p>
                      <a:r>
                        <a:rPr lang="ru-RU" sz="1100" dirty="0" smtClean="0"/>
                        <a:t>Проведение</a:t>
                      </a:r>
                      <a:r>
                        <a:rPr lang="ru-RU" sz="1100" baseline="0" dirty="0" smtClean="0"/>
                        <a:t> землеустроительных работ по описанию местоположения границ населенных пунктов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bl>
          </a:graphicData>
        </a:graphic>
      </p:graphicFrame>
    </p:spTree>
    <p:extLst>
      <p:ext uri="{BB962C8B-B14F-4D97-AF65-F5344CB8AC3E}">
        <p14:creationId xmlns:p14="http://schemas.microsoft.com/office/powerpoint/2010/main" val="4236416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«ПРОФИЛАКТИКА ПРАВОНАРУШЕНИЙ 2019-2024 ГГ.»</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135259847"/>
              </p:ext>
            </p:extLst>
          </p:nvPr>
        </p:nvGraphicFramePr>
        <p:xfrm>
          <a:off x="6444208" y="568801"/>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4</a:t>
                      </a:r>
                      <a:r>
                        <a:rPr lang="ru-RU" sz="1400" baseline="0" dirty="0" smtClean="0"/>
                        <a:t> 803</a:t>
                      </a:r>
                      <a:r>
                        <a:rPr lang="ru-RU" sz="1400" dirty="0" smtClean="0"/>
                        <a:t>,0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5</a:t>
                      </a:r>
                      <a:r>
                        <a:rPr lang="ru-RU" sz="1400" baseline="0" dirty="0" smtClean="0"/>
                        <a:t> 548</a:t>
                      </a:r>
                      <a:r>
                        <a:rPr lang="ru-RU" sz="1400" dirty="0" smtClean="0"/>
                        <a:t>,0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baseline="0" dirty="0" smtClean="0"/>
                        <a:t>900,0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900,0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900,0</a:t>
                      </a:r>
                      <a:endParaRPr lang="ru-RU" sz="1400" dirty="0"/>
                    </a:p>
                  </a:txBody>
                  <a:tcPr/>
                </a:tc>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    развитие и совершенствование многоуровневой    системы профилактики правонарушений, укрепление  общественного порядка и общественной безопасности, вовлечение  в эту деятельность  добровольных общественных формирований и населения.                                                                                                                                                                                         </a:t>
            </a:r>
            <a:endParaRPr lang="ru-RU" sz="1200" b="1" dirty="0" smtClean="0"/>
          </a:p>
          <a:p>
            <a:pPr algn="just" fontAlgn="auto"/>
            <a:r>
              <a:rPr lang="ru-RU" sz="1200" b="1" dirty="0" smtClean="0"/>
              <a:t>ЗАДАЧИ: </a:t>
            </a:r>
            <a:r>
              <a:rPr lang="ru-RU" sz="1200" dirty="0" smtClean="0"/>
              <a:t>предупреждение правонарушений несовершеннолетними и молодежью; активизация работы по предупреждению и профилактике правонарушений, совершаемых в общественных местах; предупреждение и пресечение нелегальной миграции и т.д.</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181543114"/>
              </p:ext>
            </p:extLst>
          </p:nvPr>
        </p:nvGraphicFramePr>
        <p:xfrm>
          <a:off x="179513" y="2782476"/>
          <a:ext cx="8784976" cy="2766127"/>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2020 год (факт)</a:t>
                      </a:r>
                      <a:endParaRPr lang="ru-RU" sz="1200" dirty="0"/>
                    </a:p>
                  </a:txBody>
                  <a:tcPr/>
                </a:tc>
                <a:tc>
                  <a:txBody>
                    <a:bodyPr/>
                    <a:lstStyle/>
                    <a:p>
                      <a:pPr algn="ctr"/>
                      <a:r>
                        <a:rPr lang="ru-RU" sz="1200" dirty="0" smtClean="0"/>
                        <a:t>2021 год (план)</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c>
                  <a:txBody>
                    <a:bodyPr/>
                    <a:lstStyle/>
                    <a:p>
                      <a:pPr algn="ctr"/>
                      <a:r>
                        <a:rPr lang="ru-RU" sz="1200" dirty="0" smtClean="0"/>
                        <a:t>2024 год</a:t>
                      </a:r>
                      <a:endParaRPr lang="ru-RU" sz="1200" dirty="0"/>
                    </a:p>
                  </a:txBody>
                  <a:tcPr/>
                </a:tc>
              </a:tr>
              <a:tr h="522763">
                <a:tc>
                  <a:txBody>
                    <a:bodyPr/>
                    <a:lstStyle/>
                    <a:p>
                      <a:r>
                        <a:rPr lang="ru-RU" sz="1200" dirty="0" smtClean="0"/>
                        <a:t>Разработка и изготовление памяток и иных информационных материалов профилактической направленности</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72124">
                <a:tc>
                  <a:txBody>
                    <a:bodyPr/>
                    <a:lstStyle/>
                    <a:p>
                      <a:r>
                        <a:rPr lang="ru-RU" sz="1200" dirty="0" smtClean="0"/>
                        <a:t>Приобретение и установка в местах с массовым посещением граждан, информационных</a:t>
                      </a:r>
                      <a:r>
                        <a:rPr lang="ru-RU" sz="1200" baseline="0" dirty="0" smtClean="0"/>
                        <a:t> стендов (баннеров), с указанием адреса расположения участкового пункта полиции, дней и времени приема граждан, контактных телефонов</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r>
              <a:tr h="522763">
                <a:tc>
                  <a:txBody>
                    <a:bodyPr/>
                    <a:lstStyle/>
                    <a:p>
                      <a:r>
                        <a:rPr lang="ru-RU" sz="1200" dirty="0" smtClean="0"/>
                        <a:t>Эксплуатация, совершенствование аппаратно-программного</a:t>
                      </a:r>
                      <a:r>
                        <a:rPr lang="ru-RU" sz="1200" baseline="0" dirty="0" smtClean="0"/>
                        <a:t> комплекса «безопасный город»</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bl>
          </a:graphicData>
        </a:graphic>
      </p:graphicFrame>
    </p:spTree>
    <p:extLst>
      <p:ext uri="{BB962C8B-B14F-4D97-AF65-F5344CB8AC3E}">
        <p14:creationId xmlns:p14="http://schemas.microsoft.com/office/powerpoint/2010/main" val="1661067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7647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«ОСНОВНЫЕ МЕРОПРИЯТИЯ ПО ПРОТИВОДЕЙСТВИЮ ПРОЯВЛЕНИЙ ТЕРРОРИЗМА И ЭКСТРЕМИЗМА НА ТЕРРИТОРИИ МО «ТАХТАМУКАЙСКИЙ РАЙОН»НА 2019-2024 ГГ.»</a:t>
            </a:r>
            <a:br>
              <a:rPr lang="ru-RU" sz="1200" dirty="0" smtClean="0"/>
            </a:br>
            <a:r>
              <a:rPr lang="ru-RU" sz="1200" dirty="0" smtClean="0"/>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824643442"/>
              </p:ext>
            </p:extLst>
          </p:nvPr>
        </p:nvGraphicFramePr>
        <p:xfrm>
          <a:off x="6444208" y="836712"/>
          <a:ext cx="2592288" cy="2008505"/>
        </p:xfrm>
        <a:graphic>
          <a:graphicData uri="http://schemas.openxmlformats.org/drawingml/2006/table">
            <a:tbl>
              <a:tblPr firstRow="1" bandRow="1">
                <a:tableStyleId>{5C22544A-7EE6-4342-B048-85BDC9FD1C3A}</a:tableStyleId>
              </a:tblPr>
              <a:tblGrid>
                <a:gridCol w="1584176"/>
                <a:gridCol w="1008112"/>
              </a:tblGrid>
              <a:tr h="189289">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2 186,0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1 637,0</a:t>
                      </a:r>
                      <a:endParaRPr lang="ru-RU" sz="1400" dirty="0"/>
                    </a:p>
                  </a:txBody>
                  <a:tcPr/>
                </a:tc>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dirty="0" smtClean="0"/>
              <a:t>В современных условиях все чаще создается угроза перехода террористических актов из гипотетической области в область реальных чрезвычайных ситуаций, ввиду активизации деятельности международного терроризма. Сохраняющаяся тенденция к усилению криминализации негативно сказывается на общественно-социальной и экономической обстановке района, на обеспечение личной безопасности граждан.</a:t>
            </a:r>
          </a:p>
          <a:p>
            <a:pPr algn="just" fontAlgn="auto"/>
            <a:r>
              <a:rPr lang="ru-RU" sz="1200" b="1" dirty="0" smtClean="0"/>
              <a:t>ЗАДАЧИ: </a:t>
            </a:r>
            <a:r>
              <a:rPr lang="ru-RU" sz="1200" dirty="0" smtClean="0"/>
              <a:t>разработка и принятие мер комплексных мер по совершенствованию обеспечения безопасности </a:t>
            </a:r>
            <a:r>
              <a:rPr lang="ru-RU" sz="1200" dirty="0" err="1" smtClean="0"/>
              <a:t>Тахтамукайского</a:t>
            </a:r>
            <a:r>
              <a:rPr lang="ru-RU" sz="1200" dirty="0" smtClean="0"/>
              <a:t> района.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249157274"/>
              </p:ext>
            </p:extLst>
          </p:nvPr>
        </p:nvGraphicFramePr>
        <p:xfrm>
          <a:off x="755576" y="3284984"/>
          <a:ext cx="7920879" cy="2432411"/>
        </p:xfrm>
        <a:graphic>
          <a:graphicData uri="http://schemas.openxmlformats.org/drawingml/2006/table">
            <a:tbl>
              <a:tblPr firstRow="1" bandRow="1">
                <a:tableStyleId>{5C22544A-7EE6-4342-B048-85BDC9FD1C3A}</a:tableStyleId>
              </a:tblPr>
              <a:tblGrid>
                <a:gridCol w="3312367"/>
                <a:gridCol w="1080120"/>
                <a:gridCol w="1008112"/>
                <a:gridCol w="936104"/>
                <a:gridCol w="720080"/>
                <a:gridCol w="864096"/>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2020 год (факт)</a:t>
                      </a:r>
                      <a:endParaRPr lang="ru-RU" sz="1200" dirty="0"/>
                    </a:p>
                  </a:txBody>
                  <a:tcPr/>
                </a:tc>
                <a:tc>
                  <a:txBody>
                    <a:bodyPr/>
                    <a:lstStyle/>
                    <a:p>
                      <a:pPr algn="ctr"/>
                      <a:r>
                        <a:rPr lang="ru-RU" sz="1200" dirty="0" smtClean="0"/>
                        <a:t>2021 год (план)</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c>
                  <a:txBody>
                    <a:bodyPr/>
                    <a:lstStyle/>
                    <a:p>
                      <a:pPr algn="ctr"/>
                      <a:r>
                        <a:rPr lang="ru-RU" sz="1200" dirty="0" smtClean="0"/>
                        <a:t>2024 год</a:t>
                      </a:r>
                      <a:endParaRPr lang="ru-RU" sz="1200" dirty="0"/>
                    </a:p>
                  </a:txBody>
                  <a:tcPr/>
                </a:tc>
              </a:tr>
              <a:tr h="522763">
                <a:tc>
                  <a:txBody>
                    <a:bodyPr/>
                    <a:lstStyle/>
                    <a:p>
                      <a:r>
                        <a:rPr lang="ru-RU" sz="1200" dirty="0" smtClean="0"/>
                        <a:t>Эвакуационные тренировки</a:t>
                      </a:r>
                      <a:endParaRPr lang="ru-RU" sz="12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672124">
                <a:tc>
                  <a:txBody>
                    <a:bodyPr/>
                    <a:lstStyle/>
                    <a:p>
                      <a:r>
                        <a:rPr lang="ru-RU" sz="1200" dirty="0" smtClean="0"/>
                        <a:t>Проведение дней национальных культур</a:t>
                      </a:r>
                      <a:endParaRPr lang="ru-RU" sz="1200" dirty="0"/>
                    </a:p>
                  </a:txBody>
                  <a:tcPr/>
                </a:tc>
                <a:tc>
                  <a:txBody>
                    <a:bodyPr/>
                    <a:lstStyle/>
                    <a:p>
                      <a:r>
                        <a:rPr lang="ru-RU" sz="1200" dirty="0" smtClean="0"/>
                        <a:t>1</a:t>
                      </a:r>
                      <a:endParaRPr lang="ru-RU" sz="12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r h="522763">
                <a:tc>
                  <a:txBody>
                    <a:bodyPr/>
                    <a:lstStyle/>
                    <a:p>
                      <a:r>
                        <a:rPr lang="ru-RU" sz="1200" dirty="0" smtClean="0"/>
                        <a:t>Проведение тематических выставок литературы по противодействию этническому и религиозному экстремизму</a:t>
                      </a:r>
                      <a:endParaRPr lang="ru-RU" sz="1200" dirty="0"/>
                    </a:p>
                  </a:txBody>
                  <a:tcPr/>
                </a:tc>
                <a:tc>
                  <a:txBody>
                    <a:bodyPr/>
                    <a:lstStyle/>
                    <a:p>
                      <a:r>
                        <a:rPr lang="ru-RU" sz="1200" dirty="0" smtClean="0"/>
                        <a:t>7</a:t>
                      </a:r>
                      <a:endParaRPr lang="ru-RU" sz="1200" dirty="0"/>
                    </a:p>
                  </a:txBody>
                  <a:tcPr/>
                </a:tc>
                <a:tc>
                  <a:txBody>
                    <a:bodyPr/>
                    <a:lstStyle/>
                    <a:p>
                      <a:r>
                        <a:rPr lang="ru-RU" sz="1200" dirty="0" smtClean="0"/>
                        <a:t>11</a:t>
                      </a:r>
                      <a:endParaRPr lang="ru-RU" sz="1200" dirty="0"/>
                    </a:p>
                  </a:txBody>
                  <a:tcPr/>
                </a:tc>
                <a:tc>
                  <a:txBody>
                    <a:bodyPr/>
                    <a:lstStyle/>
                    <a:p>
                      <a:r>
                        <a:rPr lang="ru-RU" sz="1200" dirty="0" smtClean="0"/>
                        <a:t>13</a:t>
                      </a:r>
                      <a:endParaRPr lang="ru-RU" sz="1200" dirty="0"/>
                    </a:p>
                  </a:txBody>
                  <a:tcPr/>
                </a:tc>
                <a:tc>
                  <a:txBody>
                    <a:bodyPr/>
                    <a:lstStyle/>
                    <a:p>
                      <a:r>
                        <a:rPr lang="ru-RU" sz="1200" dirty="0" smtClean="0"/>
                        <a:t>13</a:t>
                      </a:r>
                      <a:endParaRPr lang="ru-RU" sz="1200" dirty="0"/>
                    </a:p>
                  </a:txBody>
                  <a:tcPr/>
                </a:tc>
                <a:tc>
                  <a:txBody>
                    <a:bodyPr/>
                    <a:lstStyle/>
                    <a:p>
                      <a:r>
                        <a:rPr lang="ru-RU" sz="1200" dirty="0" smtClean="0"/>
                        <a:t>13</a:t>
                      </a:r>
                      <a:endParaRPr lang="ru-RU" sz="1200" dirty="0"/>
                    </a:p>
                  </a:txBody>
                  <a:tcPr/>
                </a:tc>
              </a:tr>
            </a:tbl>
          </a:graphicData>
        </a:graphic>
      </p:graphicFrame>
    </p:spTree>
    <p:extLst>
      <p:ext uri="{BB962C8B-B14F-4D97-AF65-F5344CB8AC3E}">
        <p14:creationId xmlns:p14="http://schemas.microsoft.com/office/powerpoint/2010/main" val="2923165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«Комплексные меры противодействия злоупотреблению наркотиками и их незаконному обороту на территории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055759691"/>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150,0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150,0</a:t>
                      </a:r>
                      <a:endParaRPr lang="ru-RU" sz="1200" dirty="0"/>
                    </a:p>
                  </a:txBody>
                  <a:tcPr/>
                </a:tc>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для приостановления роста употребления наркотиков и их незаконного оборота; поэтапное сокращение распространения наркомании и связанных с ней преступности и правонарушений до уровня минимальной опасности для общества; профилактика потребления наркотиков различными категориями населения, прежде всего молодежью и несовершеннолетними.</a:t>
            </a:r>
            <a:endParaRPr lang="ru-RU" sz="1200" b="1" dirty="0" smtClean="0"/>
          </a:p>
          <a:p>
            <a:pPr fontAlgn="auto"/>
            <a:r>
              <a:rPr lang="ru-RU" sz="1200" b="1" dirty="0" smtClean="0"/>
              <a:t>ЗАДАЧИ: </a:t>
            </a:r>
            <a:r>
              <a:rPr lang="ru-RU" sz="1200" dirty="0" smtClean="0"/>
              <a:t>проведение профилактических мероприятий по сокращению незаконного потребления наркотиков; ограничение доступности наркотиков, находящихся в незаконном обороте; формирование в молодежной среде установки на ведение здорового образа жизни.</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514088044"/>
              </p:ext>
            </p:extLst>
          </p:nvPr>
        </p:nvGraphicFramePr>
        <p:xfrm>
          <a:off x="34349" y="3429000"/>
          <a:ext cx="9143998" cy="2306538"/>
        </p:xfrm>
        <a:graphic>
          <a:graphicData uri="http://schemas.openxmlformats.org/drawingml/2006/table">
            <a:tbl>
              <a:tblPr firstRow="1" bandRow="1">
                <a:tableStyleId>{5C22544A-7EE6-4342-B048-85BDC9FD1C3A}</a:tableStyleId>
              </a:tblPr>
              <a:tblGrid>
                <a:gridCol w="4177611"/>
                <a:gridCol w="1080120"/>
                <a:gridCol w="1080120"/>
                <a:gridCol w="864096"/>
                <a:gridCol w="936104"/>
                <a:gridCol w="1005947"/>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2024год</a:t>
                      </a:r>
                      <a:endParaRPr lang="ru-RU" sz="1400" dirty="0"/>
                    </a:p>
                  </a:txBody>
                  <a:tcPr/>
                </a:tc>
              </a:tr>
              <a:tr h="721221">
                <a:tc>
                  <a:txBody>
                    <a:bodyPr/>
                    <a:lstStyle/>
                    <a:p>
                      <a:r>
                        <a:rPr lang="ru-RU" sz="1100" dirty="0" smtClean="0"/>
                        <a:t>Доля подростков</a:t>
                      </a:r>
                      <a:r>
                        <a:rPr lang="ru-RU" sz="1100" baseline="0" dirty="0" smtClean="0"/>
                        <a:t> и молодежи в возрасте от 11 до 24 лет, вовлеченных в профилактические мероприятия (%)</a:t>
                      </a:r>
                      <a:endParaRPr lang="ru-RU" sz="1100" dirty="0"/>
                    </a:p>
                  </a:txBody>
                  <a:tcPr/>
                </a:tc>
                <a:tc>
                  <a:txBody>
                    <a:bodyPr/>
                    <a:lstStyle/>
                    <a:p>
                      <a:r>
                        <a:rPr lang="ru-RU" sz="1200" dirty="0" smtClean="0"/>
                        <a:t>50</a:t>
                      </a:r>
                      <a:endParaRPr lang="ru-RU" sz="1200" dirty="0"/>
                    </a:p>
                  </a:txBody>
                  <a:tcPr/>
                </a:tc>
                <a:tc>
                  <a:txBody>
                    <a:bodyPr/>
                    <a:lstStyle/>
                    <a:p>
                      <a:r>
                        <a:rPr lang="ru-RU" sz="1200" dirty="0" smtClean="0"/>
                        <a:t>60</a:t>
                      </a:r>
                      <a:endParaRPr lang="ru-RU" sz="1200" dirty="0"/>
                    </a:p>
                  </a:txBody>
                  <a:tcPr/>
                </a:tc>
                <a:tc>
                  <a:txBody>
                    <a:bodyPr/>
                    <a:lstStyle/>
                    <a:p>
                      <a:r>
                        <a:rPr lang="ru-RU" sz="1200" dirty="0" smtClean="0"/>
                        <a:t>60</a:t>
                      </a:r>
                      <a:endParaRPr lang="ru-RU" sz="1200" dirty="0"/>
                    </a:p>
                  </a:txBody>
                  <a:tcPr/>
                </a:tc>
                <a:tc>
                  <a:txBody>
                    <a:bodyPr/>
                    <a:lstStyle/>
                    <a:p>
                      <a:r>
                        <a:rPr lang="ru-RU" sz="1200" dirty="0" smtClean="0"/>
                        <a:t>70</a:t>
                      </a:r>
                      <a:endParaRPr lang="ru-RU" sz="1200" dirty="0"/>
                    </a:p>
                  </a:txBody>
                  <a:tcPr/>
                </a:tc>
                <a:tc>
                  <a:txBody>
                    <a:bodyPr/>
                    <a:lstStyle/>
                    <a:p>
                      <a:r>
                        <a:rPr lang="ru-RU" sz="1200" dirty="0" smtClean="0"/>
                        <a:t>80</a:t>
                      </a:r>
                      <a:endParaRPr lang="ru-RU" sz="1200" dirty="0"/>
                    </a:p>
                  </a:txBody>
                  <a:tcPr/>
                </a:tc>
              </a:tr>
              <a:tr h="721221">
                <a:tc>
                  <a:txBody>
                    <a:bodyPr/>
                    <a:lstStyle/>
                    <a:p>
                      <a:r>
                        <a:rPr lang="ru-RU" sz="1100" dirty="0" smtClean="0"/>
                        <a:t>Количество антинаркотических мероприятий по сокращению незаконного потребления наркотиков</a:t>
                      </a:r>
                      <a:endParaRPr lang="ru-RU" sz="1100" dirty="0"/>
                    </a:p>
                  </a:txBody>
                  <a:tcPr/>
                </a:tc>
                <a:tc>
                  <a:txBody>
                    <a:bodyPr/>
                    <a:lstStyle/>
                    <a:p>
                      <a:r>
                        <a:rPr lang="ru-RU" sz="1200" dirty="0" smtClean="0"/>
                        <a:t>30</a:t>
                      </a:r>
                      <a:endParaRPr lang="ru-RU" sz="1200" dirty="0"/>
                    </a:p>
                  </a:txBody>
                  <a:tcPr/>
                </a:tc>
                <a:tc>
                  <a:txBody>
                    <a:bodyPr/>
                    <a:lstStyle/>
                    <a:p>
                      <a:r>
                        <a:rPr lang="ru-RU" sz="1200" dirty="0" smtClean="0"/>
                        <a:t>45</a:t>
                      </a:r>
                      <a:endParaRPr lang="ru-RU" sz="1200" dirty="0"/>
                    </a:p>
                  </a:txBody>
                  <a:tcPr/>
                </a:tc>
                <a:tc>
                  <a:txBody>
                    <a:bodyPr/>
                    <a:lstStyle/>
                    <a:p>
                      <a:r>
                        <a:rPr lang="ru-RU" sz="1200" dirty="0" smtClean="0"/>
                        <a:t>45</a:t>
                      </a:r>
                      <a:endParaRPr lang="ru-RU" sz="1200" dirty="0"/>
                    </a:p>
                  </a:txBody>
                  <a:tcPr/>
                </a:tc>
                <a:tc>
                  <a:txBody>
                    <a:bodyPr/>
                    <a:lstStyle/>
                    <a:p>
                      <a:r>
                        <a:rPr lang="ru-RU" sz="1200" dirty="0" smtClean="0"/>
                        <a:t>50</a:t>
                      </a:r>
                      <a:endParaRPr lang="ru-RU" sz="1200" dirty="0"/>
                    </a:p>
                  </a:txBody>
                  <a:tcPr/>
                </a:tc>
                <a:tc>
                  <a:txBody>
                    <a:bodyPr/>
                    <a:lstStyle/>
                    <a:p>
                      <a:r>
                        <a:rPr lang="ru-RU" sz="1200" dirty="0" smtClean="0"/>
                        <a:t>55</a:t>
                      </a:r>
                      <a:endParaRPr lang="ru-RU" sz="1200" dirty="0"/>
                    </a:p>
                  </a:txBody>
                  <a:tcPr/>
                </a:tc>
              </a:tr>
            </a:tbl>
          </a:graphicData>
        </a:graphic>
      </p:graphicFrame>
    </p:spTree>
    <p:extLst>
      <p:ext uri="{BB962C8B-B14F-4D97-AF65-F5344CB8AC3E}">
        <p14:creationId xmlns:p14="http://schemas.microsoft.com/office/powerpoint/2010/main" val="598097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«ОБЕСПЕЧЕНИЕ БЕЗОПАСНОСТИ ДОРОЖНОГО ДВИЖЕНИЯ В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199982390"/>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269,0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dirty="0" smtClean="0"/>
                        <a:t>430,0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110,0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110,0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110,0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охраны жизни, здоровья граждан и их общества, повышение гарантий их законных прав на безопасные условия движения на дорогах </a:t>
            </a:r>
            <a:r>
              <a:rPr lang="ru-RU" sz="1200" dirty="0" err="1" smtClean="0"/>
              <a:t>Тахтамукайского</a:t>
            </a:r>
            <a:r>
              <a:rPr lang="ru-RU" sz="1200" dirty="0" smtClean="0"/>
              <a:t> района.</a:t>
            </a:r>
            <a:endParaRPr lang="ru-RU" sz="1200" b="1" dirty="0" smtClean="0"/>
          </a:p>
          <a:p>
            <a:pPr fontAlgn="auto"/>
            <a:r>
              <a:rPr lang="ru-RU" sz="1200" b="1" dirty="0" smtClean="0"/>
              <a:t>ЗАДАЧИ: </a:t>
            </a:r>
            <a:r>
              <a:rPr lang="ru-RU" sz="1200" dirty="0" smtClean="0"/>
              <a:t>предупреждение опасного поведения участников дорожного движения и повышения надежности водителей транспортных средств; совершенствование требований, касающихся конструктивной и эксплуатационной безопасности транспортных средств и механизмов их реализации; разработка и применение эффективных схем, методов и средств организации  дорожного движения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615819802"/>
              </p:ext>
            </p:extLst>
          </p:nvPr>
        </p:nvGraphicFramePr>
        <p:xfrm>
          <a:off x="684651" y="3429000"/>
          <a:ext cx="7702690" cy="3098626"/>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2024год</a:t>
                      </a:r>
                      <a:endParaRPr lang="ru-RU" sz="1400" dirty="0"/>
                    </a:p>
                  </a:txBody>
                  <a:tcPr/>
                </a:tc>
              </a:tr>
              <a:tr h="288032">
                <a:tc>
                  <a:txBody>
                    <a:bodyPr/>
                    <a:lstStyle/>
                    <a:p>
                      <a:r>
                        <a:rPr lang="ru-RU" sz="1100" dirty="0" smtClean="0"/>
                        <a:t>Проведение акции</a:t>
                      </a:r>
                      <a:r>
                        <a:rPr lang="ru-RU" sz="1100" baseline="0" dirty="0" smtClean="0"/>
                        <a:t> «Безопасное колесо»</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504056">
                <a:tc>
                  <a:txBody>
                    <a:bodyPr/>
                    <a:lstStyle/>
                    <a:p>
                      <a:r>
                        <a:rPr lang="ru-RU" sz="1100" dirty="0" smtClean="0"/>
                        <a:t>Проведение акции «Посвящение первоклассников в пешеходы»</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721221">
                <a:tc>
                  <a:txBody>
                    <a:bodyPr/>
                    <a:lstStyle/>
                    <a:p>
                      <a:r>
                        <a:rPr lang="ru-RU" sz="1100" dirty="0" smtClean="0"/>
                        <a:t>Разработка комплексной схемы</a:t>
                      </a:r>
                      <a:r>
                        <a:rPr lang="ru-RU" sz="1100" baseline="0" dirty="0" smtClean="0"/>
                        <a:t> организации дорожного движения на территории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Баннеры для наглядной агитации безопасности дорожного движения</a:t>
                      </a:r>
                      <a:endParaRPr lang="ru-RU" sz="11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r>
            </a:tbl>
          </a:graphicData>
        </a:graphic>
      </p:graphicFrame>
    </p:spTree>
    <p:extLst>
      <p:ext uri="{BB962C8B-B14F-4D97-AF65-F5344CB8AC3E}">
        <p14:creationId xmlns:p14="http://schemas.microsoft.com/office/powerpoint/2010/main" val="1964026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«САНИТАРНОЕ И ЭКОЛОГИЧЕСКОЕ БЛАГОПОЛУЧИЕ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2494354"/>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3 444,0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dirty="0" smtClean="0"/>
                        <a:t>3</a:t>
                      </a:r>
                      <a:r>
                        <a:rPr lang="ru-RU" sz="1200" baseline="0" dirty="0" smtClean="0"/>
                        <a:t> 075,0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75,0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улучшение санитарного и экологического состояния на территории </a:t>
            </a:r>
            <a:r>
              <a:rPr lang="ru-RU" sz="1200" dirty="0" err="1"/>
              <a:t>Т</a:t>
            </a:r>
            <a:r>
              <a:rPr lang="ru-RU" sz="1200" dirty="0" err="1" smtClean="0"/>
              <a:t>ахтамукайского</a:t>
            </a:r>
            <a:r>
              <a:rPr lang="ru-RU" sz="1200" dirty="0" smtClean="0"/>
              <a:t> района</a:t>
            </a:r>
            <a:endParaRPr lang="ru-RU" sz="1200" b="1" dirty="0" smtClean="0"/>
          </a:p>
          <a:p>
            <a:pPr fontAlgn="auto"/>
            <a:r>
              <a:rPr lang="ru-RU" sz="1200" b="1" dirty="0" smtClean="0"/>
              <a:t>ЗАДАЧИ: </a:t>
            </a:r>
            <a:r>
              <a:rPr lang="ru-RU" sz="1200" dirty="0" smtClean="0"/>
              <a:t>проведение санитарно-экологических экспертиз на выявление факторов негативно влияющих на окружающую среду; пропаганда правил обращения с отходами и окружающей средой.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686273724"/>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721221">
                <a:tc>
                  <a:txBody>
                    <a:bodyPr/>
                    <a:lstStyle/>
                    <a:p>
                      <a:r>
                        <a:rPr lang="ru-RU" sz="1100" dirty="0" smtClean="0"/>
                        <a:t>Разработка проектно-сметной документации на ликвидацию</a:t>
                      </a:r>
                      <a:r>
                        <a:rPr lang="ru-RU" sz="1100" baseline="0" dirty="0" smtClean="0"/>
                        <a:t> и рекультивацию объекта полигон ТБО  в </a:t>
                      </a:r>
                      <a:r>
                        <a:rPr lang="ru-RU" sz="1100" baseline="0" dirty="0" err="1" smtClean="0"/>
                        <a:t>пгт.Энем</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Приобретение баннеров для наглядной</a:t>
                      </a:r>
                      <a:r>
                        <a:rPr lang="ru-RU" sz="1100" baseline="0" dirty="0" smtClean="0"/>
                        <a:t> агитации аккуратного обращения с окружающей средой</a:t>
                      </a:r>
                      <a:endParaRPr lang="ru-RU" sz="11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r>
            </a:tbl>
          </a:graphicData>
        </a:graphic>
      </p:graphicFrame>
    </p:spTree>
    <p:extLst>
      <p:ext uri="{BB962C8B-B14F-4D97-AF65-F5344CB8AC3E}">
        <p14:creationId xmlns:p14="http://schemas.microsoft.com/office/powerpoint/2010/main" val="3257799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«ПРОФИЛАКТИКА БЕЗНАДЗОРНОСТИ И ПРАВОНАРУШЕНИЙ СРЕДИ НЕСОВЕРШЕНОЛЕТНИХ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569356455"/>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150,0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200,0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200,0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200,0</a:t>
                      </a:r>
                      <a:endParaRPr lang="ru-RU" sz="1200" dirty="0"/>
                    </a:p>
                  </a:txBody>
                  <a:tcPr/>
                </a:tc>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smtClean="0"/>
          </a:p>
          <a:p>
            <a:pPr fontAlgn="auto"/>
            <a:r>
              <a:rPr lang="ru-RU" sz="1200" b="1" dirty="0" smtClean="0"/>
              <a:t>ЗАДАЧИ: </a:t>
            </a:r>
            <a:r>
              <a:rPr lang="ru-RU" sz="1200" dirty="0" smtClean="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98554021"/>
              </p:ext>
            </p:extLst>
          </p:nvPr>
        </p:nvGraphicFramePr>
        <p:xfrm>
          <a:off x="684651" y="3429000"/>
          <a:ext cx="7702690" cy="266543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2024год</a:t>
                      </a:r>
                      <a:endParaRPr lang="ru-RU" sz="1400" dirty="0"/>
                    </a:p>
                  </a:txBody>
                  <a:tcPr/>
                </a:tc>
              </a:tr>
              <a:tr h="576064">
                <a:tc>
                  <a:txBody>
                    <a:bodyPr/>
                    <a:lstStyle/>
                    <a:p>
                      <a:r>
                        <a:rPr lang="ru-RU" sz="1100" dirty="0" smtClean="0"/>
                        <a:t>Количество детей,</a:t>
                      </a:r>
                      <a:r>
                        <a:rPr lang="ru-RU" sz="1100" baseline="0" dirty="0" smtClean="0"/>
                        <a:t> привлеченных дополнительно к занятиям в кружках по месту жительства</a:t>
                      </a:r>
                      <a:endParaRPr lang="ru-RU" sz="1100" dirty="0"/>
                    </a:p>
                  </a:txBody>
                  <a:tcPr/>
                </a:tc>
                <a:tc>
                  <a:txBody>
                    <a:bodyPr/>
                    <a:lstStyle/>
                    <a:p>
                      <a:r>
                        <a:rPr lang="ru-RU" sz="1200" dirty="0" smtClean="0"/>
                        <a:t>49</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r>
              <a:tr h="504056">
                <a:tc>
                  <a:txBody>
                    <a:bodyPr/>
                    <a:lstStyle/>
                    <a:p>
                      <a:r>
                        <a:rPr lang="ru-RU" sz="1100" dirty="0" smtClean="0"/>
                        <a:t>Уровень преступности среди несовершеннолетних</a:t>
                      </a:r>
                      <a:endParaRPr lang="ru-RU" sz="1100" dirty="0"/>
                    </a:p>
                  </a:txBody>
                  <a:tcPr/>
                </a:tc>
                <a:tc>
                  <a:txBody>
                    <a:bodyPr/>
                    <a:lstStyle/>
                    <a:p>
                      <a:r>
                        <a:rPr lang="ru-RU" sz="1200" dirty="0" smtClean="0"/>
                        <a:t>8</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r h="721221">
                <a:tc>
                  <a:txBody>
                    <a:bodyPr/>
                    <a:lstStyle/>
                    <a:p>
                      <a:r>
                        <a:rPr lang="ru-RU" sz="1100" dirty="0" smtClean="0"/>
                        <a:t>Количество мест для трудовой занятости подростков</a:t>
                      </a:r>
                      <a:endParaRPr lang="ru-RU" sz="1100" dirty="0"/>
                    </a:p>
                  </a:txBody>
                  <a:tcPr/>
                </a:tc>
                <a:tc>
                  <a:txBody>
                    <a:bodyPr/>
                    <a:lstStyle/>
                    <a:p>
                      <a:r>
                        <a:rPr lang="ru-RU" sz="1200" dirty="0" smtClean="0"/>
                        <a:t>8</a:t>
                      </a:r>
                      <a:endParaRPr lang="ru-RU" sz="1200" dirty="0"/>
                    </a:p>
                  </a:txBody>
                  <a:tcPr/>
                </a:tc>
                <a:tc>
                  <a:txBody>
                    <a:bodyPr/>
                    <a:lstStyle/>
                    <a:p>
                      <a:r>
                        <a:rPr lang="ru-RU" sz="1200" dirty="0" smtClean="0"/>
                        <a:t>10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bl>
          </a:graphicData>
        </a:graphic>
      </p:graphicFrame>
    </p:spTree>
    <p:extLst>
      <p:ext uri="{BB962C8B-B14F-4D97-AF65-F5344CB8AC3E}">
        <p14:creationId xmlns:p14="http://schemas.microsoft.com/office/powerpoint/2010/main" val="768287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«ЭНЕРГОСБЕРЕЖЕНИЕ И  ЭНЕРГОЭФФЕКТИВНОСТЬ НА ОБЪЕКТАХ СОЦИАЛЬНОЙ СФЕРЫ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42711044"/>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466,0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300,0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443,0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снижение удельных показателей потребления электрической энергии и воды; сокращение потерь энергоресурсов; сокращение расхода бюджетных средств на энергоресурсы и т.д.</a:t>
            </a:r>
            <a:endParaRPr lang="ru-RU" sz="1200" b="1" dirty="0" smtClean="0"/>
          </a:p>
          <a:p>
            <a:pPr fontAlgn="auto"/>
            <a:r>
              <a:rPr lang="ru-RU" sz="1200" b="1" dirty="0" smtClean="0"/>
              <a:t>ЗАДАЧИ: </a:t>
            </a:r>
            <a:r>
              <a:rPr lang="ru-RU" sz="1200" dirty="0" smtClean="0"/>
              <a:t>активная пропаганда </a:t>
            </a:r>
            <a:r>
              <a:rPr lang="ru-RU" sz="1200" dirty="0" err="1" smtClean="0"/>
              <a:t>энерго</a:t>
            </a:r>
            <a:r>
              <a:rPr lang="ru-RU" sz="1200" dirty="0" smtClean="0"/>
              <a:t>- и ресурсосбережения среди населения и других групп потребителей.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914613257"/>
              </p:ext>
            </p:extLst>
          </p:nvPr>
        </p:nvGraphicFramePr>
        <p:xfrm>
          <a:off x="684651" y="3429000"/>
          <a:ext cx="7702690" cy="259342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360040">
                <a:tc>
                  <a:txBody>
                    <a:bodyPr/>
                    <a:lstStyle/>
                    <a:p>
                      <a:r>
                        <a:rPr lang="ru-RU" sz="1100" dirty="0" smtClean="0"/>
                        <a:t>Удельный расход</a:t>
                      </a:r>
                      <a:r>
                        <a:rPr lang="ru-RU" sz="1100" baseline="0" dirty="0" smtClean="0"/>
                        <a:t> электроэнергии  (кВт/</a:t>
                      </a:r>
                      <a:r>
                        <a:rPr lang="ru-RU" sz="1100" baseline="0" dirty="0" err="1" smtClean="0"/>
                        <a:t>кв</a:t>
                      </a:r>
                      <a:r>
                        <a:rPr lang="ru-RU" sz="1100" baseline="0" dirty="0" smtClean="0"/>
                        <a:t>)</a:t>
                      </a:r>
                      <a:endParaRPr lang="ru-RU" sz="1100" dirty="0"/>
                    </a:p>
                  </a:txBody>
                  <a:tcPr/>
                </a:tc>
                <a:tc>
                  <a:txBody>
                    <a:bodyPr/>
                    <a:lstStyle/>
                    <a:p>
                      <a:r>
                        <a:rPr lang="ru-RU" sz="1200" dirty="0" smtClean="0"/>
                        <a:t>36000</a:t>
                      </a:r>
                      <a:endParaRPr lang="ru-RU" sz="1200" dirty="0"/>
                    </a:p>
                  </a:txBody>
                  <a:tcPr/>
                </a:tc>
                <a:tc>
                  <a:txBody>
                    <a:bodyPr/>
                    <a:lstStyle/>
                    <a:p>
                      <a:r>
                        <a:rPr lang="ru-RU" sz="1200" dirty="0" smtClean="0"/>
                        <a:t>14000</a:t>
                      </a:r>
                      <a:endParaRPr lang="ru-RU" sz="1200" dirty="0"/>
                    </a:p>
                  </a:txBody>
                  <a:tcPr/>
                </a:tc>
                <a:tc>
                  <a:txBody>
                    <a:bodyPr/>
                    <a:lstStyle/>
                    <a:p>
                      <a:r>
                        <a:rPr lang="ru-RU" sz="1200" dirty="0" smtClean="0"/>
                        <a:t>56000</a:t>
                      </a:r>
                      <a:endParaRPr lang="ru-RU" sz="1200" dirty="0"/>
                    </a:p>
                  </a:txBody>
                  <a:tcPr/>
                </a:tc>
                <a:tc>
                  <a:txBody>
                    <a:bodyPr/>
                    <a:lstStyle/>
                    <a:p>
                      <a:r>
                        <a:rPr lang="ru-RU" sz="1200" dirty="0" smtClean="0"/>
                        <a:t>59000</a:t>
                      </a:r>
                      <a:endParaRPr lang="ru-RU" sz="1200" dirty="0"/>
                    </a:p>
                  </a:txBody>
                  <a:tcPr/>
                </a:tc>
                <a:tc>
                  <a:txBody>
                    <a:bodyPr/>
                    <a:lstStyle/>
                    <a:p>
                      <a:r>
                        <a:rPr lang="ru-RU" sz="1200" dirty="0" smtClean="0"/>
                        <a:t>59000</a:t>
                      </a:r>
                    </a:p>
                    <a:p>
                      <a:endParaRPr lang="ru-RU" sz="1200" dirty="0"/>
                    </a:p>
                  </a:txBody>
                  <a:tcPr/>
                </a:tc>
              </a:tr>
              <a:tr h="550912">
                <a:tc>
                  <a:txBody>
                    <a:bodyPr/>
                    <a:lstStyle/>
                    <a:p>
                      <a:r>
                        <a:rPr lang="ru-RU" sz="1100" dirty="0" smtClean="0"/>
                        <a:t>Удельный расход тепловой энергии </a:t>
                      </a:r>
                      <a:endParaRPr lang="ru-RU" sz="1100" dirty="0"/>
                    </a:p>
                  </a:txBody>
                  <a:tcPr/>
                </a:tc>
                <a:tc>
                  <a:txBody>
                    <a:bodyPr/>
                    <a:lstStyle/>
                    <a:p>
                      <a:r>
                        <a:rPr lang="ru-RU" sz="1200" dirty="0" smtClean="0"/>
                        <a:t>85</a:t>
                      </a:r>
                      <a:endParaRPr lang="ru-RU" sz="1200" dirty="0"/>
                    </a:p>
                  </a:txBody>
                  <a:tcPr/>
                </a:tc>
                <a:tc>
                  <a:txBody>
                    <a:bodyPr/>
                    <a:lstStyle/>
                    <a:p>
                      <a:r>
                        <a:rPr lang="ru-RU" sz="1200" dirty="0" smtClean="0"/>
                        <a:t>425</a:t>
                      </a:r>
                      <a:endParaRPr lang="ru-RU" sz="1200" dirty="0"/>
                    </a:p>
                  </a:txBody>
                  <a:tcPr/>
                </a:tc>
                <a:tc>
                  <a:txBody>
                    <a:bodyPr/>
                    <a:lstStyle/>
                    <a:p>
                      <a:r>
                        <a:rPr lang="ru-RU" sz="1200" dirty="0" smtClean="0"/>
                        <a:t>425</a:t>
                      </a:r>
                      <a:endParaRPr lang="ru-RU" sz="1200" dirty="0"/>
                    </a:p>
                  </a:txBody>
                  <a:tcPr/>
                </a:tc>
                <a:tc>
                  <a:txBody>
                    <a:bodyPr/>
                    <a:lstStyle/>
                    <a:p>
                      <a:r>
                        <a:rPr lang="ru-RU" sz="1200" dirty="0" smtClean="0"/>
                        <a:t>425</a:t>
                      </a:r>
                      <a:endParaRPr lang="ru-RU" sz="1200" dirty="0"/>
                    </a:p>
                  </a:txBody>
                  <a:tcPr/>
                </a:tc>
                <a:tc>
                  <a:txBody>
                    <a:bodyPr/>
                    <a:lstStyle/>
                    <a:p>
                      <a:r>
                        <a:rPr lang="ru-RU" sz="1200" dirty="0" smtClean="0"/>
                        <a:t>425</a:t>
                      </a:r>
                      <a:endParaRPr lang="ru-RU" sz="1200" dirty="0"/>
                    </a:p>
                  </a:txBody>
                  <a:tcPr/>
                </a:tc>
              </a:tr>
              <a:tr h="721221">
                <a:tc>
                  <a:txBody>
                    <a:bodyPr/>
                    <a:lstStyle/>
                    <a:p>
                      <a:r>
                        <a:rPr lang="ru-RU" sz="1100" dirty="0" smtClean="0"/>
                        <a:t>Удельный расход холодной воды</a:t>
                      </a:r>
                      <a:endParaRPr lang="ru-RU" sz="1100" dirty="0"/>
                    </a:p>
                  </a:txBody>
                  <a:tcPr/>
                </a:tc>
                <a:tc>
                  <a:txBody>
                    <a:bodyPr/>
                    <a:lstStyle/>
                    <a:p>
                      <a:r>
                        <a:rPr lang="ru-RU" sz="1200" dirty="0" smtClean="0"/>
                        <a:t>1600</a:t>
                      </a:r>
                      <a:endParaRPr lang="ru-RU" sz="1200" dirty="0"/>
                    </a:p>
                  </a:txBody>
                  <a:tcPr/>
                </a:tc>
                <a:tc>
                  <a:txBody>
                    <a:bodyPr/>
                    <a:lstStyle/>
                    <a:p>
                      <a:r>
                        <a:rPr lang="ru-RU" sz="1200" dirty="0" smtClean="0"/>
                        <a:t>3300</a:t>
                      </a:r>
                      <a:endParaRPr lang="ru-RU" sz="1200" dirty="0"/>
                    </a:p>
                  </a:txBody>
                  <a:tcPr/>
                </a:tc>
                <a:tc>
                  <a:txBody>
                    <a:bodyPr/>
                    <a:lstStyle/>
                    <a:p>
                      <a:r>
                        <a:rPr lang="ru-RU" sz="1200" dirty="0" smtClean="0"/>
                        <a:t>3300</a:t>
                      </a:r>
                      <a:endParaRPr lang="ru-RU" sz="1200" dirty="0"/>
                    </a:p>
                  </a:txBody>
                  <a:tcPr/>
                </a:tc>
                <a:tc>
                  <a:txBody>
                    <a:bodyPr/>
                    <a:lstStyle/>
                    <a:p>
                      <a:r>
                        <a:rPr lang="ru-RU" sz="1200" dirty="0" smtClean="0"/>
                        <a:t>3300</a:t>
                      </a:r>
                      <a:endParaRPr lang="ru-RU" sz="1200" dirty="0"/>
                    </a:p>
                  </a:txBody>
                  <a:tcPr/>
                </a:tc>
                <a:tc>
                  <a:txBody>
                    <a:bodyPr/>
                    <a:lstStyle/>
                    <a:p>
                      <a:r>
                        <a:rPr lang="ru-RU" sz="1200" dirty="0" smtClean="0"/>
                        <a:t>3300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«ГАРМОНИЗАЦИЯ  МЕЖНАЦИОНАЛЬНЫХ ОТНОШЕНИЙ И РАЗВИТИЯ НАЦИОНАЛЬНЫХ КУЛЬТУР НА ТЕРРИТОРИИ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08658362"/>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100,0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гармонизации межнациональных отношений; предотвращение этнических конфликтов; поддержка и распространение идей духовного единства и межэтнического согласия и т.д.</a:t>
            </a:r>
            <a:r>
              <a:rPr lang="ru-RU" sz="1200" b="1" dirty="0" smtClean="0"/>
              <a:t> </a:t>
            </a:r>
            <a:endParaRPr lang="ru-RU" sz="1200" b="1" dirty="0"/>
          </a:p>
          <a:p>
            <a:pPr fontAlgn="auto"/>
            <a:r>
              <a:rPr lang="ru-RU" sz="1200" b="1" dirty="0" smtClean="0"/>
              <a:t>ЗАДАЧИ: </a:t>
            </a:r>
            <a:r>
              <a:rPr lang="ru-RU" sz="1200" dirty="0" smtClean="0"/>
              <a:t>развитие национальных культур народов, проживающих на территории МО «</a:t>
            </a:r>
            <a:r>
              <a:rPr lang="ru-RU" sz="1200" dirty="0" err="1" smtClean="0"/>
              <a:t>Тахтамукайский</a:t>
            </a:r>
            <a:r>
              <a:rPr lang="ru-RU" sz="1200" dirty="0" smtClean="0"/>
              <a:t> район».</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7715506"/>
              </p:ext>
            </p:extLst>
          </p:nvPr>
        </p:nvGraphicFramePr>
        <p:xfrm>
          <a:off x="684651" y="3429000"/>
          <a:ext cx="7702690" cy="213622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550912">
                <a:tc>
                  <a:txBody>
                    <a:bodyPr/>
                    <a:lstStyle/>
                    <a:p>
                      <a:r>
                        <a:rPr lang="ru-RU" sz="1100" dirty="0" smtClean="0"/>
                        <a:t>Количество</a:t>
                      </a:r>
                      <a:r>
                        <a:rPr lang="ru-RU" sz="1100" baseline="0" dirty="0" smtClean="0"/>
                        <a:t> опубликованных материалов в сфере </a:t>
                      </a:r>
                      <a:r>
                        <a:rPr lang="ru-RU" sz="1100" baseline="0" dirty="0" err="1" smtClean="0"/>
                        <a:t>этноконфесиональных</a:t>
                      </a:r>
                      <a:r>
                        <a:rPr lang="ru-RU" sz="1100" baseline="0" dirty="0" smtClean="0"/>
                        <a:t> отношений</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r h="721221">
                <a:tc>
                  <a:txBody>
                    <a:bodyPr/>
                    <a:lstStyle/>
                    <a:p>
                      <a:r>
                        <a:rPr lang="ru-RU" sz="1100" dirty="0" smtClean="0"/>
                        <a:t>Количество проведенных заседаний с участием представителей межнациональных и </a:t>
                      </a:r>
                      <a:r>
                        <a:rPr lang="ru-RU" sz="1100" dirty="0" err="1" smtClean="0"/>
                        <a:t>этноконфесиональных</a:t>
                      </a:r>
                      <a:r>
                        <a:rPr lang="ru-RU" sz="1100" dirty="0" smtClean="0"/>
                        <a:t> объединений.</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bl>
          </a:graphicData>
        </a:graphic>
      </p:graphicFrame>
    </p:spTree>
    <p:extLst>
      <p:ext uri="{BB962C8B-B14F-4D97-AF65-F5344CB8AC3E}">
        <p14:creationId xmlns:p14="http://schemas.microsoft.com/office/powerpoint/2010/main" val="619098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«ОБЕСПЕЧЕНИЕ СОЦИАЛЬНО-ЗНАЧИМЫХ ОБЪЕКТОВ ЖИЗНЕОБЕСПЕЧЕНИЯ РЕЗЕРВНЫМИ ИСТОЧНИКАМИ ЭНЕРГОСБЕРЕЖЕНИЯ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823180757"/>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600,0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2 300,0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a:t>
                      </a:r>
                      <a:r>
                        <a:rPr lang="ru-RU" sz="1200" baseline="0" dirty="0" smtClean="0"/>
                        <a:t> 490</a:t>
                      </a:r>
                      <a:r>
                        <a:rPr lang="ru-RU" sz="1200" dirty="0" smtClean="0"/>
                        <a:t>,0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1 580,0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1 610,0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a:t>
            </a:r>
            <a:r>
              <a:rPr lang="ru-RU" sz="1200" dirty="0" smtClean="0"/>
              <a:t>: сокращение затрат муниципального бюджета и жилищно-коммунального хозяйства на ремонт и обслуживание действующих линий электропередач, их техническое обслуживание на объектах образования без нарушения надежного электроснабжения данной группы потребителей.</a:t>
            </a:r>
            <a:r>
              <a:rPr lang="ru-RU" sz="1200" b="1" dirty="0" smtClean="0"/>
              <a:t> </a:t>
            </a:r>
            <a:endParaRPr lang="ru-RU" sz="1200" b="1" dirty="0"/>
          </a:p>
          <a:p>
            <a:pPr fontAlgn="auto"/>
            <a:r>
              <a:rPr lang="ru-RU" sz="1200" b="1" dirty="0" smtClean="0"/>
              <a:t>ЗАДАЧИ: </a:t>
            </a:r>
            <a:r>
              <a:rPr lang="ru-RU" sz="1200" dirty="0" smtClean="0"/>
              <a:t>обеспечение объектов управления образования, жизнеобеспечения, обеспечивающих услугами теплоснабжения, водоснабжения и водоочистки потребителей первой категории (население), резервными источниками электроснабжения.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88171661"/>
              </p:ext>
            </p:extLst>
          </p:nvPr>
        </p:nvGraphicFramePr>
        <p:xfrm>
          <a:off x="684651" y="3429000"/>
          <a:ext cx="7702690" cy="249626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360040">
                <a:tc>
                  <a:txBody>
                    <a:bodyPr/>
                    <a:lstStyle/>
                    <a:p>
                      <a:r>
                        <a:rPr lang="ru-RU" sz="1100" dirty="0" smtClean="0"/>
                        <a:t>Приобретение дизельной электростанции (</a:t>
                      </a:r>
                      <a:r>
                        <a:rPr lang="ru-RU" sz="1100" dirty="0" err="1" smtClean="0"/>
                        <a:t>шт</a:t>
                      </a:r>
                      <a:r>
                        <a:rPr lang="ru-RU" sz="1100" dirty="0" smtClean="0"/>
                        <a:t>)</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550912">
                <a:tc>
                  <a:txBody>
                    <a:bodyPr/>
                    <a:lstStyle/>
                    <a:p>
                      <a:r>
                        <a:rPr lang="ru-RU" sz="1100" dirty="0" smtClean="0"/>
                        <a:t>Изготовление программы энергосбережения (</a:t>
                      </a:r>
                      <a:r>
                        <a:rPr lang="ru-RU" sz="1100" dirty="0" err="1" smtClean="0"/>
                        <a:t>шт</a:t>
                      </a:r>
                      <a:r>
                        <a:rPr lang="ru-RU" sz="1100" dirty="0" smtClean="0"/>
                        <a:t>)</a:t>
                      </a:r>
                      <a:endParaRPr lang="ru-RU" sz="11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Оборудование муниципальных учреждений окнами (</a:t>
                      </a:r>
                      <a:r>
                        <a:rPr lang="ru-RU" sz="1100" dirty="0" err="1" smtClean="0"/>
                        <a:t>шт</a:t>
                      </a:r>
                      <a:r>
                        <a:rPr lang="ru-RU" sz="1100" dirty="0" smtClean="0"/>
                        <a:t>)</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smtClean="0"/>
              <a:t>МУНИЦИПАЛЬНАЯ ПРОГРАММА МО «ТАХТАМУКАЙСКИЙ РАЙОН»</a:t>
            </a:r>
            <a:br>
              <a:rPr lang="ru-RU" sz="1200" dirty="0" smtClean="0"/>
            </a:br>
            <a:r>
              <a:rPr lang="ru-RU" sz="1200" dirty="0" smtClean="0"/>
              <a:t>«УПРАВЛЕНИЕ МУНИЦИПАЛЬНЫМИ ФИНАНСАМИ И МУНИЦИПАЛЬНЫМ ДОЛГОМ»</a:t>
            </a:r>
            <a:br>
              <a:rPr lang="ru-RU" sz="1200" dirty="0" smtClean="0"/>
            </a:br>
            <a:r>
              <a:rPr lang="ru-RU" sz="1200" dirty="0" smtClean="0"/>
              <a:t>СРОК РЕАЛИЗАЦИИ :2019-2024 ГОДЫ</a:t>
            </a:r>
            <a:br>
              <a:rPr lang="ru-RU" sz="1200" dirty="0" smtClean="0"/>
            </a:br>
            <a:r>
              <a:rPr lang="ru-RU" sz="1200" dirty="0"/>
              <a:t/>
            </a:r>
            <a:br>
              <a:rPr lang="ru-RU" sz="1200" dirty="0"/>
            </a:br>
            <a:endParaRPr lang="ru-RU" sz="1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1663862854"/>
              </p:ext>
            </p:extLst>
          </p:nvPr>
        </p:nvGraphicFramePr>
        <p:xfrm>
          <a:off x="6444208" y="980728"/>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39</a:t>
                      </a:r>
                      <a:r>
                        <a:rPr lang="ru-RU" sz="1400" baseline="0" dirty="0" smtClean="0"/>
                        <a:t> 886</a:t>
                      </a:r>
                      <a:r>
                        <a:rPr lang="ru-RU" sz="1400" dirty="0" smtClean="0"/>
                        <a:t>,0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54</a:t>
                      </a:r>
                      <a:r>
                        <a:rPr lang="ru-RU" sz="1400" baseline="0" dirty="0" smtClean="0"/>
                        <a:t> 787</a:t>
                      </a:r>
                      <a:r>
                        <a:rPr lang="ru-RU" sz="1400" dirty="0" smtClean="0"/>
                        <a:t>,0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dirty="0" smtClean="0"/>
                        <a:t>78 195,0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52 377,0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52 656,0</a:t>
                      </a:r>
                      <a:endParaRPr lang="ru-RU" sz="1400" dirty="0"/>
                    </a:p>
                  </a:txBody>
                  <a:tcPr/>
                </a:tc>
              </a:tr>
            </a:tbl>
          </a:graphicData>
        </a:graphic>
      </p:graphicFrame>
      <p:sp>
        <p:nvSpPr>
          <p:cNvPr id="4" name="Объект 3"/>
          <p:cNvSpPr>
            <a:spLocks noGrp="1"/>
          </p:cNvSpPr>
          <p:nvPr>
            <p:ph sz="half" idx="2"/>
          </p:nvPr>
        </p:nvSpPr>
        <p:spPr>
          <a:xfrm>
            <a:off x="683568" y="908720"/>
            <a:ext cx="5616624" cy="2304256"/>
          </a:xfrm>
        </p:spPr>
        <p:txBody>
          <a:bodyPr>
            <a:normAutofit/>
          </a:bodyPr>
          <a:lstStyle/>
          <a:p>
            <a:r>
              <a:rPr lang="ru-RU" sz="1200" b="1" dirty="0" smtClean="0"/>
              <a:t>ЦЕЛЬ: </a:t>
            </a:r>
            <a:r>
              <a:rPr lang="ru-RU" sz="1200" dirty="0" smtClean="0"/>
              <a:t>обеспечение долгосрочной устойчивости бюджетной системы МО «</a:t>
            </a:r>
            <a:r>
              <a:rPr lang="ru-RU" sz="1200" dirty="0" err="1" smtClean="0"/>
              <a:t>Тахтамукайский</a:t>
            </a:r>
            <a:r>
              <a:rPr lang="ru-RU" sz="1200" dirty="0" smtClean="0"/>
              <a:t> район» посредством эффективного управления муниципальными финансами .</a:t>
            </a:r>
          </a:p>
          <a:p>
            <a:r>
              <a:rPr lang="ru-RU" sz="1200" b="1" dirty="0" smtClean="0"/>
              <a:t>ЗАДАЧИ: </a:t>
            </a:r>
            <a:r>
              <a:rPr lang="ru-RU" sz="1200" dirty="0" smtClean="0"/>
              <a:t>повышение эффективности управления муниципальными финансами в МО «</a:t>
            </a:r>
            <a:r>
              <a:rPr lang="ru-RU" sz="1200" dirty="0" err="1" smtClean="0"/>
              <a:t>Тахтамукайский</a:t>
            </a:r>
            <a:r>
              <a:rPr lang="ru-RU" sz="1200" dirty="0" smtClean="0"/>
              <a:t> район»; организация и обеспечение бюджетного процесса в МО «</a:t>
            </a:r>
            <a:r>
              <a:rPr lang="ru-RU" sz="1200" dirty="0" err="1" smtClean="0"/>
              <a:t>Тахтамукайский</a:t>
            </a:r>
            <a:r>
              <a:rPr lang="ru-RU" sz="1200" dirty="0" smtClean="0"/>
              <a:t> район»; эффективное управление муниципальным долгом МО «</a:t>
            </a:r>
            <a:r>
              <a:rPr lang="ru-RU" sz="1200" dirty="0" err="1" smtClean="0"/>
              <a:t>Тахтамукайский</a:t>
            </a:r>
            <a:r>
              <a:rPr lang="ru-RU" sz="1200" dirty="0" smtClean="0"/>
              <a:t> район»; обеспечение реализации муниципальной программы МО «</a:t>
            </a:r>
            <a:r>
              <a:rPr lang="ru-RU" sz="1200" dirty="0" err="1" smtClean="0"/>
              <a:t>Тахтамукайский</a:t>
            </a:r>
            <a:r>
              <a:rPr lang="ru-RU" sz="1200" dirty="0" smtClean="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97924444"/>
              </p:ext>
            </p:extLst>
          </p:nvPr>
        </p:nvGraphicFramePr>
        <p:xfrm>
          <a:off x="179513" y="3429000"/>
          <a:ext cx="8784976" cy="2106234"/>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a:t>
                      </a:r>
                      <a:r>
                        <a:rPr lang="ru-RU" sz="1400" baseline="0" dirty="0" smtClean="0"/>
                        <a:t> </a:t>
                      </a:r>
                      <a:r>
                        <a:rPr lang="ru-RU" sz="1400" dirty="0" smtClean="0"/>
                        <a:t>год</a:t>
                      </a:r>
                      <a:endParaRPr lang="ru-RU" sz="1400" dirty="0"/>
                    </a:p>
                  </a:txBody>
                  <a:tcPr/>
                </a:tc>
                <a:tc>
                  <a:txBody>
                    <a:bodyPr/>
                    <a:lstStyle/>
                    <a:p>
                      <a:pPr algn="ctr"/>
                      <a:r>
                        <a:rPr lang="ru-RU" sz="1400" dirty="0" smtClean="0"/>
                        <a:t>2023год</a:t>
                      </a:r>
                      <a:endParaRPr lang="ru-RU" sz="1400" dirty="0"/>
                    </a:p>
                  </a:txBody>
                  <a:tcPr/>
                </a:tc>
                <a:tc>
                  <a:txBody>
                    <a:bodyPr/>
                    <a:lstStyle/>
                    <a:p>
                      <a:pPr algn="ctr"/>
                      <a:r>
                        <a:rPr lang="ru-RU" sz="1400" dirty="0" smtClean="0"/>
                        <a:t>2023 год</a:t>
                      </a:r>
                      <a:endParaRPr lang="ru-RU" sz="1400" dirty="0"/>
                    </a:p>
                  </a:txBody>
                  <a:tcPr/>
                </a:tc>
              </a:tr>
              <a:tr h="702078">
                <a:tc>
                  <a:txBody>
                    <a:bodyPr/>
                    <a:lstStyle/>
                    <a:p>
                      <a:r>
                        <a:rPr lang="ru-RU" sz="1200" dirty="0" smtClean="0"/>
                        <a:t>Темп роста налоговых и неналоговых доходов консолидированного бюджета МО «</a:t>
                      </a:r>
                      <a:r>
                        <a:rPr lang="ru-RU" sz="1200" dirty="0" err="1" smtClean="0"/>
                        <a:t>Тахтамукайский</a:t>
                      </a:r>
                      <a:r>
                        <a:rPr lang="ru-RU" sz="1200" dirty="0" smtClean="0"/>
                        <a:t> район» (к предыдущему году), %</a:t>
                      </a:r>
                      <a:endParaRPr lang="ru-RU" sz="1200" dirty="0"/>
                    </a:p>
                  </a:txBody>
                  <a:tcPr/>
                </a:tc>
                <a:tc>
                  <a:txBody>
                    <a:bodyPr/>
                    <a:lstStyle/>
                    <a:p>
                      <a:r>
                        <a:rPr lang="ru-RU" sz="1200" dirty="0" smtClean="0"/>
                        <a:t>98,5</a:t>
                      </a:r>
                      <a:endParaRPr lang="ru-RU" sz="1200" dirty="0"/>
                    </a:p>
                  </a:txBody>
                  <a:tcPr/>
                </a:tc>
                <a:tc>
                  <a:txBody>
                    <a:bodyPr/>
                    <a:lstStyle/>
                    <a:p>
                      <a:r>
                        <a:rPr lang="ru-RU" sz="1200" dirty="0" smtClean="0"/>
                        <a:t>99,9</a:t>
                      </a:r>
                      <a:endParaRPr lang="ru-RU" sz="1200" dirty="0"/>
                    </a:p>
                  </a:txBody>
                  <a:tcPr/>
                </a:tc>
                <a:tc>
                  <a:txBody>
                    <a:bodyPr/>
                    <a:lstStyle/>
                    <a:p>
                      <a:r>
                        <a:rPr lang="ru-RU" sz="1200" dirty="0" smtClean="0"/>
                        <a:t>104,5</a:t>
                      </a:r>
                      <a:endParaRPr lang="ru-RU" sz="1200" dirty="0"/>
                    </a:p>
                  </a:txBody>
                  <a:tcPr/>
                </a:tc>
                <a:tc>
                  <a:txBody>
                    <a:bodyPr/>
                    <a:lstStyle/>
                    <a:p>
                      <a:r>
                        <a:rPr lang="ru-RU" sz="1200" dirty="0" smtClean="0"/>
                        <a:t>104,5</a:t>
                      </a:r>
                    </a:p>
                    <a:p>
                      <a:endParaRPr lang="ru-RU" sz="1200" dirty="0"/>
                    </a:p>
                  </a:txBody>
                  <a:tcPr/>
                </a:tc>
                <a:tc>
                  <a:txBody>
                    <a:bodyPr/>
                    <a:lstStyle/>
                    <a:p>
                      <a:r>
                        <a:rPr lang="ru-RU" sz="1200" dirty="0" smtClean="0"/>
                        <a:t>104,5</a:t>
                      </a:r>
                      <a:endParaRPr lang="ru-RU" sz="1200" dirty="0"/>
                    </a:p>
                  </a:txBody>
                  <a:tcPr/>
                </a:tc>
              </a:tr>
              <a:tr h="702078">
                <a:tc>
                  <a:txBody>
                    <a:bodyPr/>
                    <a:lstStyle/>
                    <a:p>
                      <a:r>
                        <a:rPr lang="ru-RU" sz="1200" dirty="0" smtClean="0"/>
                        <a:t>Объем налоговых и неналоговых доходов консолидированного бюджета МО «</a:t>
                      </a:r>
                      <a:r>
                        <a:rPr lang="ru-RU" sz="1200" dirty="0" err="1" smtClean="0"/>
                        <a:t>Тахтамукайский</a:t>
                      </a:r>
                      <a:r>
                        <a:rPr lang="ru-RU" sz="1200" dirty="0" smtClean="0"/>
                        <a:t> район» на</a:t>
                      </a:r>
                      <a:r>
                        <a:rPr lang="ru-RU" sz="1200" baseline="0" dirty="0" smtClean="0"/>
                        <a:t> 1 жителя , рублей</a:t>
                      </a:r>
                      <a:endParaRPr lang="ru-RU" sz="1200" dirty="0"/>
                    </a:p>
                  </a:txBody>
                  <a:tcPr/>
                </a:tc>
                <a:tc>
                  <a:txBody>
                    <a:bodyPr/>
                    <a:lstStyle/>
                    <a:p>
                      <a:r>
                        <a:rPr lang="ru-RU" sz="1200" dirty="0" smtClean="0"/>
                        <a:t>11</a:t>
                      </a:r>
                      <a:r>
                        <a:rPr lang="ru-RU" sz="1200" baseline="0" dirty="0" smtClean="0"/>
                        <a:t> 419</a:t>
                      </a:r>
                      <a:endParaRPr lang="ru-RU" sz="1200" dirty="0"/>
                    </a:p>
                  </a:txBody>
                  <a:tcPr/>
                </a:tc>
                <a:tc>
                  <a:txBody>
                    <a:bodyPr/>
                    <a:lstStyle/>
                    <a:p>
                      <a:r>
                        <a:rPr lang="ru-RU" sz="1200" dirty="0" smtClean="0"/>
                        <a:t>11</a:t>
                      </a:r>
                      <a:r>
                        <a:rPr lang="ru-RU" sz="1200" baseline="0" dirty="0" smtClean="0"/>
                        <a:t> 408</a:t>
                      </a:r>
                      <a:endParaRPr lang="ru-RU" sz="1200" dirty="0"/>
                    </a:p>
                  </a:txBody>
                  <a:tcPr/>
                </a:tc>
                <a:tc>
                  <a:txBody>
                    <a:bodyPr/>
                    <a:lstStyle/>
                    <a:p>
                      <a:r>
                        <a:rPr lang="ru-RU" sz="1200" dirty="0" smtClean="0"/>
                        <a:t>11</a:t>
                      </a:r>
                      <a:r>
                        <a:rPr lang="ru-RU" sz="1200" baseline="0" dirty="0" smtClean="0"/>
                        <a:t> 926</a:t>
                      </a:r>
                      <a:endParaRPr lang="ru-RU" sz="1200" dirty="0"/>
                    </a:p>
                  </a:txBody>
                  <a:tcPr/>
                </a:tc>
                <a:tc>
                  <a:txBody>
                    <a:bodyPr/>
                    <a:lstStyle/>
                    <a:p>
                      <a:r>
                        <a:rPr lang="ru-RU" sz="1200" dirty="0" smtClean="0"/>
                        <a:t>12</a:t>
                      </a:r>
                      <a:r>
                        <a:rPr lang="ru-RU" sz="1200" baseline="0" dirty="0" smtClean="0"/>
                        <a:t> 463</a:t>
                      </a:r>
                      <a:endParaRPr lang="ru-RU" sz="1200" dirty="0"/>
                    </a:p>
                  </a:txBody>
                  <a:tcPr/>
                </a:tc>
                <a:tc>
                  <a:txBody>
                    <a:bodyPr/>
                    <a:lstStyle/>
                    <a:p>
                      <a:r>
                        <a:rPr lang="ru-RU" sz="1200" dirty="0" smtClean="0"/>
                        <a:t>12</a:t>
                      </a:r>
                      <a:r>
                        <a:rPr lang="ru-RU" sz="1200" baseline="0" dirty="0" smtClean="0"/>
                        <a:t> 981</a:t>
                      </a:r>
                      <a:endParaRPr lang="ru-RU" sz="1200" dirty="0"/>
                    </a:p>
                  </a:txBody>
                  <a:tcPr/>
                </a:tc>
              </a:tr>
            </a:tbl>
          </a:graphicData>
        </a:graphic>
      </p:graphicFrame>
    </p:spTree>
    <p:extLst>
      <p:ext uri="{BB962C8B-B14F-4D97-AF65-F5344CB8AC3E}">
        <p14:creationId xmlns:p14="http://schemas.microsoft.com/office/powerpoint/2010/main" val="1037930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«УЛУЧШЕНИЕ ДЕМОГРАФИЧЕСКОЙ СИТУАЦИИ В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072848941"/>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642,0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800,0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800,0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1 100,0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800,0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стабилизация  численности населения муниципального образования и формирование предпосылок к последующему демографическому росту.</a:t>
            </a:r>
            <a:endParaRPr lang="ru-RU" sz="1200" b="1" dirty="0" smtClean="0"/>
          </a:p>
          <a:p>
            <a:pPr fontAlgn="auto"/>
            <a:r>
              <a:rPr lang="ru-RU" sz="1200" b="1" dirty="0" smtClean="0"/>
              <a:t>ЗАДАЧИ: </a:t>
            </a:r>
            <a:r>
              <a:rPr lang="ru-RU" sz="1200" dirty="0" smtClean="0"/>
              <a:t>повышение уровня рождаемости;  сокращение смертности взрослого населения, особенно трудоспособного возраста; стабилизация продолжительности жизни населения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73771711"/>
              </p:ext>
            </p:extLst>
          </p:nvPr>
        </p:nvGraphicFramePr>
        <p:xfrm>
          <a:off x="684651" y="3429000"/>
          <a:ext cx="7702690" cy="302547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360040">
                <a:tc>
                  <a:txBody>
                    <a:bodyPr/>
                    <a:lstStyle/>
                    <a:p>
                      <a:r>
                        <a:rPr lang="ru-RU" sz="1100" dirty="0" smtClean="0"/>
                        <a:t>Приобретение новогодних</a:t>
                      </a:r>
                      <a:r>
                        <a:rPr lang="ru-RU" sz="1100" baseline="0" dirty="0" smtClean="0"/>
                        <a:t> подарков для детей-сирот (</a:t>
                      </a:r>
                      <a:r>
                        <a:rPr lang="ru-RU" sz="1100" baseline="0" dirty="0" err="1" smtClean="0"/>
                        <a:t>шт</a:t>
                      </a:r>
                      <a:r>
                        <a:rPr lang="ru-RU" sz="1100" baseline="0" dirty="0" smtClean="0"/>
                        <a:t>)</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509384">
                <a:tc>
                  <a:txBody>
                    <a:bodyPr/>
                    <a:lstStyle/>
                    <a:p>
                      <a:r>
                        <a:rPr lang="ru-RU" sz="1100" dirty="0" smtClean="0"/>
                        <a:t>Проведение мероприятия</a:t>
                      </a:r>
                      <a:r>
                        <a:rPr lang="ru-RU" sz="1100" baseline="0" dirty="0" smtClean="0"/>
                        <a:t> по чествованию близнецов</a:t>
                      </a:r>
                      <a:endParaRPr lang="ru-RU" sz="11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504056">
                <a:tc>
                  <a:txBody>
                    <a:bodyPr/>
                    <a:lstStyle/>
                    <a:p>
                      <a:r>
                        <a:rPr lang="ru-RU" sz="1100" dirty="0" smtClean="0"/>
                        <a:t>Изготовление обложек на свидетельства о рождении ребенка и заключении брака (</a:t>
                      </a:r>
                      <a:r>
                        <a:rPr lang="ru-RU" sz="1100" dirty="0" err="1" smtClean="0"/>
                        <a:t>шт</a:t>
                      </a:r>
                      <a:r>
                        <a:rPr lang="ru-RU" sz="1100" dirty="0" smtClean="0"/>
                        <a:t>)</a:t>
                      </a:r>
                      <a:endParaRPr lang="ru-RU" sz="1100" dirty="0"/>
                    </a:p>
                  </a:txBody>
                  <a:tcPr/>
                </a:tc>
                <a:tc>
                  <a:txBody>
                    <a:bodyPr/>
                    <a:lstStyle/>
                    <a:p>
                      <a:r>
                        <a:rPr lang="ru-RU" sz="1200" dirty="0" smtClean="0"/>
                        <a:t>800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1050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1100</a:t>
                      </a:r>
                      <a:endParaRPr lang="ru-RU" sz="1200" dirty="0"/>
                    </a:p>
                  </a:txBody>
                  <a:tcPr/>
                </a:tc>
              </a:tr>
              <a:tr h="721221">
                <a:tc>
                  <a:txBody>
                    <a:bodyPr/>
                    <a:lstStyle/>
                    <a:p>
                      <a:r>
                        <a:rPr lang="ru-RU" sz="1100" dirty="0" smtClean="0"/>
                        <a:t>Подарки для вручения родителям, зарегистрировавших  своих детей в отделах ЗАГС </a:t>
                      </a:r>
                      <a:r>
                        <a:rPr lang="ru-RU" sz="1100" dirty="0" err="1" smtClean="0"/>
                        <a:t>Тахтамукайского</a:t>
                      </a:r>
                      <a:r>
                        <a:rPr lang="ru-RU" sz="1100" dirty="0" smtClean="0"/>
                        <a:t> района</a:t>
                      </a:r>
                      <a:endParaRPr lang="ru-RU" sz="1100" dirty="0"/>
                    </a:p>
                  </a:txBody>
                  <a:tcPr/>
                </a:tc>
                <a:tc>
                  <a:txBody>
                    <a:bodyPr/>
                    <a:lstStyle/>
                    <a:p>
                      <a:r>
                        <a:rPr lang="ru-RU" sz="1200" dirty="0" smtClean="0"/>
                        <a:t>650</a:t>
                      </a:r>
                      <a:endParaRPr lang="ru-RU" sz="1200" dirty="0"/>
                    </a:p>
                  </a:txBody>
                  <a:tcPr/>
                </a:tc>
                <a:tc>
                  <a:txBody>
                    <a:bodyPr/>
                    <a:lstStyle/>
                    <a:p>
                      <a:r>
                        <a:rPr lang="ru-RU" sz="1200" dirty="0" smtClean="0"/>
                        <a:t>700</a:t>
                      </a:r>
                      <a:endParaRPr lang="ru-RU" sz="1200" dirty="0"/>
                    </a:p>
                  </a:txBody>
                  <a:tcPr/>
                </a:tc>
                <a:tc>
                  <a:txBody>
                    <a:bodyPr/>
                    <a:lstStyle/>
                    <a:p>
                      <a:r>
                        <a:rPr lang="ru-RU" sz="1200" dirty="0" smtClean="0"/>
                        <a:t>750</a:t>
                      </a:r>
                      <a:endParaRPr lang="ru-RU" sz="1200" dirty="0"/>
                    </a:p>
                  </a:txBody>
                  <a:tcPr/>
                </a:tc>
                <a:tc>
                  <a:txBody>
                    <a:bodyPr/>
                    <a:lstStyle/>
                    <a:p>
                      <a:r>
                        <a:rPr lang="ru-RU" sz="1200" dirty="0" smtClean="0"/>
                        <a:t>800</a:t>
                      </a:r>
                      <a:endParaRPr lang="ru-RU" sz="1200" dirty="0"/>
                    </a:p>
                  </a:txBody>
                  <a:tcPr/>
                </a:tc>
                <a:tc>
                  <a:txBody>
                    <a:bodyPr/>
                    <a:lstStyle/>
                    <a:p>
                      <a:r>
                        <a:rPr lang="ru-RU" sz="1200" dirty="0" smtClean="0"/>
                        <a:t>850</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«КОМПЛЕКСНОЕ  РАЗВИТИЕ СЕЛЬСКИХ ТЕРРИТОРИЙ В  ТАХТАМУКАЙСКОМ РАЙОНЕ»  на 2021-2024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24789037"/>
              </p:ext>
            </p:extLst>
          </p:nvPr>
        </p:nvGraphicFramePr>
        <p:xfrm>
          <a:off x="6559502" y="620687"/>
          <a:ext cx="2592288" cy="1661668"/>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2021</a:t>
                      </a:r>
                      <a:r>
                        <a:rPr lang="ru-RU" sz="1200" baseline="0" dirty="0" smtClean="0"/>
                        <a:t> год (план)</a:t>
                      </a:r>
                      <a:endParaRPr lang="ru-RU" sz="1200" dirty="0"/>
                    </a:p>
                  </a:txBody>
                  <a:tcPr/>
                </a:tc>
                <a:tc>
                  <a:txBody>
                    <a:bodyPr/>
                    <a:lstStyle/>
                    <a:p>
                      <a:r>
                        <a:rPr lang="ru-RU" sz="1200" dirty="0" smtClean="0"/>
                        <a:t>969,0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150,0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150,0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150,0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комфортных условий жизнедеятельности в сельской местности; активизация участия граждан, проживающих в сельской местности, в решении вопросов местного значения; формирование позитивного отношения к сельской местности и сельскому образу жизни.</a:t>
            </a:r>
            <a:endParaRPr lang="ru-RU" sz="1200" b="1" dirty="0" smtClean="0"/>
          </a:p>
          <a:p>
            <a:pPr fontAlgn="auto"/>
            <a:r>
              <a:rPr lang="ru-RU" sz="1200" b="1" dirty="0" smtClean="0"/>
              <a:t>ЗАДАЧИ: </a:t>
            </a:r>
            <a:r>
              <a:rPr lang="ru-RU" sz="1200" dirty="0" smtClean="0"/>
              <a:t>удовлетворение потребностей сельского населения, в том числе молодых семей и молодых специалистов, в благоустроенном жилье.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822631549"/>
              </p:ext>
            </p:extLst>
          </p:nvPr>
        </p:nvGraphicFramePr>
        <p:xfrm>
          <a:off x="684650" y="3429000"/>
          <a:ext cx="7343734" cy="2593429"/>
        </p:xfrm>
        <a:graphic>
          <a:graphicData uri="http://schemas.openxmlformats.org/drawingml/2006/table">
            <a:tbl>
              <a:tblPr firstRow="1" bandRow="1">
                <a:tableStyleId>{5C22544A-7EE6-4342-B048-85BDC9FD1C3A}</a:tableStyleId>
              </a:tblPr>
              <a:tblGrid>
                <a:gridCol w="3909256"/>
                <a:gridCol w="808589"/>
                <a:gridCol w="808589"/>
                <a:gridCol w="875972"/>
                <a:gridCol w="941328"/>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360040">
                <a:tc>
                  <a:txBody>
                    <a:bodyPr/>
                    <a:lstStyle/>
                    <a:p>
                      <a:r>
                        <a:rPr lang="ru-RU" sz="1100" dirty="0" smtClean="0"/>
                        <a:t>Ввод</a:t>
                      </a:r>
                      <a:r>
                        <a:rPr lang="ru-RU" sz="1100" baseline="0" dirty="0" smtClean="0"/>
                        <a:t> 1998 </a:t>
                      </a:r>
                      <a:r>
                        <a:rPr lang="ru-RU" sz="1100" baseline="0" dirty="0" err="1" smtClean="0"/>
                        <a:t>кв.м</a:t>
                      </a:r>
                      <a:r>
                        <a:rPr lang="ru-RU" sz="1100" baseline="0" dirty="0" smtClean="0"/>
                        <a:t>. жилья для граждан, проживающих в сельской местности</a:t>
                      </a:r>
                      <a:endParaRPr lang="ru-RU" sz="1100" dirty="0"/>
                    </a:p>
                  </a:txBody>
                  <a:tcPr/>
                </a:tc>
                <a:tc>
                  <a:txBody>
                    <a:bodyPr/>
                    <a:lstStyle/>
                    <a:p>
                      <a:pPr algn="ctr"/>
                      <a:r>
                        <a:rPr lang="ru-RU" sz="1200" dirty="0" smtClean="0"/>
                        <a:t>-</a:t>
                      </a:r>
                    </a:p>
                    <a:p>
                      <a:pPr algn="ct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r h="550912">
                <a:tc>
                  <a:txBody>
                    <a:bodyPr/>
                    <a:lstStyle/>
                    <a:p>
                      <a:r>
                        <a:rPr lang="ru-RU" sz="1100" dirty="0" smtClean="0"/>
                        <a:t>Ввод в действие 2,5 км. распределительных газовых сетей</a:t>
                      </a:r>
                      <a:endParaRPr lang="ru-RU" sz="11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r h="721221">
                <a:tc>
                  <a:txBody>
                    <a:bodyPr/>
                    <a:lstStyle/>
                    <a:p>
                      <a:r>
                        <a:rPr lang="ru-RU" sz="1100" dirty="0" smtClean="0"/>
                        <a:t>Ввод в действие 42,1 </a:t>
                      </a:r>
                      <a:r>
                        <a:rPr lang="ru-RU" sz="1100" dirty="0" err="1" smtClean="0"/>
                        <a:t>км.локальных</a:t>
                      </a:r>
                      <a:r>
                        <a:rPr lang="ru-RU" sz="1100" dirty="0" smtClean="0"/>
                        <a:t> водопроводов</a:t>
                      </a:r>
                      <a:endParaRPr lang="ru-RU" sz="11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«Обеспечение жильем молодых семей на территории сельских поселений МО «</a:t>
            </a:r>
            <a:r>
              <a:rPr lang="ru-RU" sz="1200" dirty="0" err="1" smtClean="0"/>
              <a:t>Тахтамукайский</a:t>
            </a:r>
            <a:r>
              <a:rPr lang="ru-RU" sz="1200" dirty="0" smtClean="0"/>
              <a:t> район» на 2016-2020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149188417"/>
              </p:ext>
            </p:extLst>
          </p:nvPr>
        </p:nvGraphicFramePr>
        <p:xfrm>
          <a:off x="6559502" y="692696"/>
          <a:ext cx="2592288" cy="2008505"/>
        </p:xfrm>
        <a:graphic>
          <a:graphicData uri="http://schemas.openxmlformats.org/drawingml/2006/table">
            <a:tbl>
              <a:tblPr firstRow="1" bandRow="1">
                <a:tableStyleId>{5C22544A-7EE6-4342-B048-85BDC9FD1C3A}</a:tableStyleId>
              </a:tblPr>
              <a:tblGrid>
                <a:gridCol w="1584176"/>
                <a:gridCol w="1008112"/>
              </a:tblGrid>
              <a:tr h="145243">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11 704,0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dirty="0" smtClean="0"/>
                        <a:t>14 179,0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22</a:t>
                      </a:r>
                      <a:r>
                        <a:rPr lang="ru-RU" sz="1200" baseline="0" dirty="0" smtClean="0"/>
                        <a:t> 820</a:t>
                      </a:r>
                      <a:r>
                        <a:rPr lang="ru-RU" sz="1200" dirty="0" smtClean="0"/>
                        <a:t>,0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24</a:t>
                      </a:r>
                      <a:r>
                        <a:rPr lang="ru-RU" sz="1200" baseline="0" dirty="0" smtClean="0"/>
                        <a:t> 258</a:t>
                      </a:r>
                      <a:r>
                        <a:rPr lang="ru-RU" sz="1200" dirty="0" smtClean="0"/>
                        <a:t>,0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0,00</a:t>
                      </a:r>
                      <a:endParaRPr lang="ru-RU" sz="1200" dirty="0"/>
                    </a:p>
                  </a:txBody>
                  <a:tcPr/>
                </a:tc>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предоставление государственной поддержки для улучшения жилищных условий молодым семьям, признанным нуждающимися в улучшении жилищных условий, улучшение демографической ситуации в МО «</a:t>
            </a:r>
            <a:r>
              <a:rPr lang="ru-RU" sz="1200" dirty="0" err="1" smtClean="0"/>
              <a:t>Тахтамукайский</a:t>
            </a:r>
            <a:r>
              <a:rPr lang="ru-RU" sz="1200" dirty="0" smtClean="0"/>
              <a:t> район»</a:t>
            </a:r>
            <a:endParaRPr lang="ru-RU" sz="1200" b="1" dirty="0" smtClean="0"/>
          </a:p>
          <a:p>
            <a:pPr fontAlgn="auto"/>
            <a:r>
              <a:rPr lang="ru-RU" sz="1200" b="1" dirty="0" smtClean="0"/>
              <a:t>ЗАДАЧИ: </a:t>
            </a:r>
            <a:r>
              <a:rPr lang="ru-RU" sz="1200" dirty="0" smtClean="0"/>
              <a:t>обеспечение первичной финансовой поддержки молодых семей для приобретения жилого помещения или строительства индивидуального жилого дома; стимулирование накопления  молодыми семьями собственных денежных средств для приобретения жилья; привлечение дополнительных финансовых и инвестиционных ресурсов для содействия молодым семьям в приобретении жилья на долгосрочную перспективу; пропаганда новых приоритетов демографического поведения молодого населения, связанных с укреплением семейных отношений и многодетностью.</a:t>
            </a:r>
          </a:p>
          <a:p>
            <a:pPr marL="45720" indent="0" fontAlgn="auto">
              <a:buNone/>
            </a:pPr>
            <a:r>
              <a:rPr lang="ru-RU" sz="1200" b="1" dirty="0"/>
              <a:t> </a:t>
            </a:r>
            <a:r>
              <a:rPr lang="ru-RU" sz="1200" b="1" dirty="0" smtClean="0"/>
              <a:t> </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350819550"/>
              </p:ext>
            </p:extLst>
          </p:nvPr>
        </p:nvGraphicFramePr>
        <p:xfrm>
          <a:off x="34349" y="3429000"/>
          <a:ext cx="9143998" cy="2376263"/>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1655042">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a:t>
                      </a:r>
                      <a:r>
                        <a:rPr lang="ru-RU" sz="1400" baseline="0" dirty="0" smtClean="0"/>
                        <a:t> </a:t>
                      </a:r>
                      <a:r>
                        <a:rPr lang="ru-RU" sz="1400" dirty="0" smtClean="0"/>
                        <a:t>год</a:t>
                      </a:r>
                      <a:endParaRPr lang="ru-RU" sz="1400" dirty="0"/>
                    </a:p>
                  </a:txBody>
                  <a:tcPr/>
                </a:tc>
              </a:tr>
              <a:tr h="721221">
                <a:tc>
                  <a:txBody>
                    <a:bodyPr/>
                    <a:lstStyle/>
                    <a:p>
                      <a:r>
                        <a:rPr lang="ru-RU" sz="1100" dirty="0" smtClean="0"/>
                        <a:t>Улучшение жилищных условий молодых семей (семьи)</a:t>
                      </a:r>
                      <a:endParaRPr lang="ru-RU" sz="1100" dirty="0"/>
                    </a:p>
                  </a:txBody>
                  <a:tcPr/>
                </a:tc>
                <a:tc>
                  <a:txBody>
                    <a:bodyPr/>
                    <a:lstStyle/>
                    <a:p>
                      <a:r>
                        <a:rPr lang="ru-RU" sz="1200" dirty="0" smtClean="0"/>
                        <a:t>12</a:t>
                      </a:r>
                      <a:endParaRPr lang="ru-RU" sz="1200" dirty="0"/>
                    </a:p>
                  </a:txBody>
                  <a:tcPr/>
                </a:tc>
                <a:tc>
                  <a:txBody>
                    <a:bodyPr/>
                    <a:lstStyle/>
                    <a:p>
                      <a:r>
                        <a:rPr lang="ru-RU" sz="1200" dirty="0" smtClean="0"/>
                        <a:t>13</a:t>
                      </a:r>
                      <a:endParaRPr lang="ru-RU" sz="1200" dirty="0"/>
                    </a:p>
                  </a:txBody>
                  <a:tcPr/>
                </a:tc>
                <a:tc>
                  <a:txBody>
                    <a:bodyPr/>
                    <a:lstStyle/>
                    <a:p>
                      <a:r>
                        <a:rPr lang="ru-RU" sz="1200" dirty="0" smtClean="0"/>
                        <a:t>28</a:t>
                      </a:r>
                      <a:endParaRPr lang="ru-RU" sz="1200" dirty="0"/>
                    </a:p>
                  </a:txBody>
                  <a:tcPr/>
                </a:tc>
                <a:tc>
                  <a:txBody>
                    <a:bodyPr/>
                    <a:lstStyle/>
                    <a:p>
                      <a:r>
                        <a:rPr lang="ru-RU" sz="1200" dirty="0" smtClean="0"/>
                        <a:t>30</a:t>
                      </a:r>
                      <a:endParaRPr lang="ru-RU" sz="1200" dirty="0"/>
                    </a:p>
                  </a:txBody>
                  <a:tcPr/>
                </a:tc>
                <a:tc>
                  <a:txBody>
                    <a:bodyPr/>
                    <a:lstStyle/>
                    <a:p>
                      <a:r>
                        <a:rPr lang="ru-RU" sz="1200" dirty="0" smtClean="0"/>
                        <a:t>32</a:t>
                      </a:r>
                      <a:endParaRPr lang="ru-RU" sz="1200" dirty="0"/>
                    </a:p>
                  </a:txBody>
                  <a:tcPr/>
                </a:tc>
              </a:tr>
            </a:tbl>
          </a:graphicData>
        </a:graphic>
      </p:graphicFrame>
    </p:spTree>
    <p:extLst>
      <p:ext uri="{BB962C8B-B14F-4D97-AF65-F5344CB8AC3E}">
        <p14:creationId xmlns:p14="http://schemas.microsoft.com/office/powerpoint/2010/main" val="1020637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«МОЛОДЕЖНАЯ ПОЛИТИКА В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863571816"/>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200,0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250,0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250,0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500,0</a:t>
                      </a:r>
                      <a:endParaRPr lang="ru-RU" sz="1200" dirty="0"/>
                    </a:p>
                  </a:txBody>
                  <a:tcPr/>
                </a:tc>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smtClean="0"/>
          </a:p>
          <a:p>
            <a:pPr fontAlgn="auto"/>
            <a:r>
              <a:rPr lang="ru-RU" sz="1200" b="1" dirty="0" smtClean="0"/>
              <a:t>ЗАДАЧИ: </a:t>
            </a:r>
            <a:r>
              <a:rPr lang="ru-RU" sz="1200" dirty="0" smtClean="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657941357"/>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721221">
                <a:tc>
                  <a:txBody>
                    <a:bodyPr/>
                    <a:lstStyle/>
                    <a:p>
                      <a:r>
                        <a:rPr lang="ru-RU" sz="1100" dirty="0" smtClean="0"/>
                        <a:t>Доля подростков и молодежи в возрасте от 11 до</a:t>
                      </a:r>
                      <a:r>
                        <a:rPr lang="ru-RU" sz="1100" baseline="0" dirty="0" smtClean="0"/>
                        <a:t> 24 лет вовлеченных в профилактические мероприятия</a:t>
                      </a:r>
                      <a:endParaRPr lang="ru-RU" sz="1100" dirty="0"/>
                    </a:p>
                  </a:txBody>
                  <a:tcPr/>
                </a:tc>
                <a:tc>
                  <a:txBody>
                    <a:bodyPr/>
                    <a:lstStyle/>
                    <a:p>
                      <a:r>
                        <a:rPr lang="ru-RU" sz="1200" dirty="0" smtClean="0"/>
                        <a:t>40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«РАЗВИТИЕ ОБРАЗОВАНИЯ»</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617425052"/>
              </p:ext>
            </p:extLst>
          </p:nvPr>
        </p:nvGraphicFramePr>
        <p:xfrm>
          <a:off x="6559502" y="380739"/>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976 169,0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dirty="0" smtClean="0"/>
                        <a:t>1 158 439,0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1 272 160,0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1 190 290,0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1 200 645,0</a:t>
                      </a:r>
                      <a:endParaRPr lang="ru-RU" sz="1200" dirty="0"/>
                    </a:p>
                  </a:txBody>
                  <a:tcPr/>
                </a:tc>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доступности и высокого качества образования в </a:t>
            </a:r>
            <a:r>
              <a:rPr lang="ru-RU" sz="1200" dirty="0" err="1" smtClean="0"/>
              <a:t>Тахтамукайском</a:t>
            </a:r>
            <a:r>
              <a:rPr lang="ru-RU" sz="1200" dirty="0" smtClean="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smtClean="0"/>
          </a:p>
          <a:p>
            <a:pPr fontAlgn="auto"/>
            <a:r>
              <a:rPr lang="ru-RU" sz="1200" b="1" dirty="0" smtClean="0"/>
              <a:t>ЗАДАЧИ: </a:t>
            </a:r>
            <a:r>
              <a:rPr lang="ru-RU" sz="1200" dirty="0" smtClean="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385575469"/>
              </p:ext>
            </p:extLst>
          </p:nvPr>
        </p:nvGraphicFramePr>
        <p:xfrm>
          <a:off x="1" y="2636912"/>
          <a:ext cx="9143998" cy="4039490"/>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61667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539590">
                <a:tc>
                  <a:txBody>
                    <a:bodyPr/>
                    <a:lstStyle/>
                    <a:p>
                      <a:r>
                        <a:rPr lang="ru-RU" sz="1100" dirty="0" smtClean="0"/>
                        <a:t>Уровень удовлетворенности населения качеством предоставляемых услуг в сфере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43936">
                <a:tc>
                  <a:txBody>
                    <a:bodyPr/>
                    <a:lstStyle/>
                    <a:p>
                      <a:r>
                        <a:rPr lang="ru-RU" sz="1100" dirty="0" smtClean="0"/>
                        <a:t>Отношение</a:t>
                      </a:r>
                      <a:r>
                        <a:rPr lang="ru-RU" sz="1100" baseline="0" dirty="0" smtClean="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792088">
                <a:tc>
                  <a:txBody>
                    <a:bodyPr/>
                    <a:lstStyle/>
                    <a:p>
                      <a:r>
                        <a:rPr lang="ru-RU" sz="1100" dirty="0" smtClean="0"/>
                        <a:t>Удельный вес численности дошкольников, обучающихся по</a:t>
                      </a:r>
                      <a:r>
                        <a:rPr lang="ru-RU" sz="1100" baseline="0" dirty="0" smtClean="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539590">
                <a:tc>
                  <a:txBody>
                    <a:bodyPr/>
                    <a:lstStyle/>
                    <a:p>
                      <a:r>
                        <a:rPr lang="ru-RU" sz="1100" dirty="0" smtClean="0"/>
                        <a:t>Охват детей в возрасте 5-18 лет программами дополнительного образования (удельный</a:t>
                      </a:r>
                      <a:r>
                        <a:rPr lang="ru-RU" sz="1100" baseline="0" dirty="0" smtClean="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r>
              <a:tr h="685202">
                <a:tc>
                  <a:txBody>
                    <a:bodyPr/>
                    <a:lstStyle/>
                    <a:p>
                      <a:r>
                        <a:rPr lang="ru-RU" sz="1100" dirty="0" smtClean="0"/>
                        <a:t>Число новых мест в общеобразовательных учреждениях </a:t>
                      </a:r>
                      <a:r>
                        <a:rPr lang="ru-RU" sz="1100" dirty="0" err="1" smtClean="0"/>
                        <a:t>Тахтамукайского</a:t>
                      </a:r>
                      <a:r>
                        <a:rPr lang="ru-RU" sz="1100" dirty="0" smtClean="0"/>
                        <a:t> района, в том числе введенных за счет строительства (выкупа) новых зданий</a:t>
                      </a:r>
                      <a:endParaRPr lang="ru-RU" sz="1100" dirty="0"/>
                    </a:p>
                  </a:txBody>
                  <a:tcPr/>
                </a:tc>
                <a:tc>
                  <a:txBody>
                    <a:bodyPr/>
                    <a:lstStyle/>
                    <a:p>
                      <a:r>
                        <a:rPr lang="ru-RU" sz="1200" dirty="0" smtClean="0"/>
                        <a:t>1100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769392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548680"/>
          </a:xfrm>
        </p:spPr>
        <p:txBody>
          <a:bodyPr>
            <a:normAutofit/>
          </a:bodyPr>
          <a:lstStyle/>
          <a:p>
            <a:r>
              <a:rPr lang="ru-RU" sz="1400" dirty="0"/>
              <a:t>ОСНОВНЫЕ ПОКАЗАТЕЛИ ПО ВСЕМ ОТРАСЛЯМ ЭКОНОМИКИ НА </a:t>
            </a:r>
            <a:r>
              <a:rPr lang="ru-RU" sz="1400" dirty="0" smtClean="0"/>
              <a:t>2022 </a:t>
            </a:r>
            <a:r>
              <a:rPr lang="ru-RU" sz="1400" dirty="0"/>
              <a:t>ГОД И НА ПЕРИОД ДО </a:t>
            </a:r>
            <a:r>
              <a:rPr lang="ru-RU" sz="1400" dirty="0" smtClean="0"/>
              <a:t>2024 </a:t>
            </a:r>
            <a:r>
              <a:rPr lang="ru-RU" sz="1400" dirty="0"/>
              <a:t>ГОДА</a:t>
            </a:r>
          </a:p>
        </p:txBody>
      </p:sp>
      <p:sp>
        <p:nvSpPr>
          <p:cNvPr id="5" name="Объект 4"/>
          <p:cNvSpPr>
            <a:spLocks noGrp="1"/>
          </p:cNvSpPr>
          <p:nvPr>
            <p:ph idx="1"/>
          </p:nvPr>
        </p:nvSpPr>
        <p:spPr/>
        <p:txBody>
          <a:bodyPr/>
          <a:lstStyle/>
          <a:p>
            <a:r>
              <a:rPr lang="ru-RU" dirty="0"/>
              <a:t> </a:t>
            </a: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55650"/>
            <a:ext cx="8712968" cy="610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«ФОРМИРОВАНИЕ СОВРЕМЕННОЙ ГОРОДСКОЙ СРЕДЫ В МО «ТАХТАМУКАЙСКИЙ РАЙОН»  на 2018-2024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48494249"/>
              </p:ext>
            </p:extLst>
          </p:nvPr>
        </p:nvGraphicFramePr>
        <p:xfrm>
          <a:off x="6559502" y="620687"/>
          <a:ext cx="2592288" cy="1661668"/>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2021</a:t>
                      </a:r>
                      <a:r>
                        <a:rPr lang="ru-RU" sz="1200" baseline="0" dirty="0" smtClean="0"/>
                        <a:t> год (план)</a:t>
                      </a:r>
                      <a:endParaRPr lang="ru-RU" sz="1200" dirty="0"/>
                    </a:p>
                  </a:txBody>
                  <a:tcPr/>
                </a:tc>
                <a:tc>
                  <a:txBody>
                    <a:bodyPr/>
                    <a:lstStyle/>
                    <a:p>
                      <a:r>
                        <a:rPr lang="ru-RU" sz="1200" dirty="0" smtClean="0"/>
                        <a:t>15</a:t>
                      </a:r>
                      <a:r>
                        <a:rPr lang="ru-RU" sz="1200" baseline="0" dirty="0" smtClean="0"/>
                        <a:t> 152,0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baseline="0" dirty="0" smtClean="0"/>
                        <a:t>62 736,0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16 312,0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baseline="0" dirty="0" smtClean="0"/>
                        <a:t>18 332,0</a:t>
                      </a:r>
                      <a:endParaRPr lang="ru-RU" sz="1200" dirty="0"/>
                    </a:p>
                  </a:txBody>
                  <a:tcPr/>
                </a:tc>
              </a:tr>
            </a:tbl>
          </a:graphicData>
        </a:graphic>
      </p:graphicFrame>
      <p:sp>
        <p:nvSpPr>
          <p:cNvPr id="4" name="Объект 3"/>
          <p:cNvSpPr txBox="1">
            <a:spLocks/>
          </p:cNvSpPr>
          <p:nvPr/>
        </p:nvSpPr>
        <p:spPr>
          <a:xfrm>
            <a:off x="0" y="764704"/>
            <a:ext cx="6516216"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условий для обеспечения равного доступа инвалидов к объектам и услугам в сфере образования.</a:t>
            </a:r>
            <a:endParaRPr lang="ru-RU" sz="1200" b="1" dirty="0" smtClean="0"/>
          </a:p>
          <a:p>
            <a:pPr fontAlgn="auto"/>
            <a:r>
              <a:rPr lang="ru-RU" sz="1200" b="1" dirty="0" smtClean="0"/>
              <a:t>ЗАДАЧИ: </a:t>
            </a:r>
            <a:r>
              <a:rPr lang="ru-RU" sz="1200" dirty="0" smtClean="0"/>
              <a:t>повышение уровня доступности  образовательных объектов и услуг в сфере образования для инвалидов и других маломобильных групп населения.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373742064"/>
              </p:ext>
            </p:extLst>
          </p:nvPr>
        </p:nvGraphicFramePr>
        <p:xfrm>
          <a:off x="684651" y="3429000"/>
          <a:ext cx="8135821" cy="2306538"/>
        </p:xfrm>
        <a:graphic>
          <a:graphicData uri="http://schemas.openxmlformats.org/drawingml/2006/table">
            <a:tbl>
              <a:tblPr firstRow="1" bandRow="1">
                <a:tableStyleId>{5C22544A-7EE6-4342-B048-85BDC9FD1C3A}</a:tableStyleId>
              </a:tblPr>
              <a:tblGrid>
                <a:gridCol w="3519122"/>
                <a:gridCol w="1016299"/>
                <a:gridCol w="1152128"/>
                <a:gridCol w="1152128"/>
                <a:gridCol w="1296144"/>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 </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a:t>
                      </a:r>
                      <a:r>
                        <a:rPr lang="ru-RU" sz="1400" baseline="0" dirty="0" smtClean="0"/>
                        <a:t> </a:t>
                      </a:r>
                      <a:r>
                        <a:rPr lang="ru-RU" sz="1400" dirty="0" smtClean="0"/>
                        <a:t>год</a:t>
                      </a:r>
                      <a:endParaRPr lang="ru-RU" sz="1400" dirty="0"/>
                    </a:p>
                  </a:txBody>
                  <a:tcPr/>
                </a:tc>
              </a:tr>
              <a:tr h="721221">
                <a:tc>
                  <a:txBody>
                    <a:bodyPr/>
                    <a:lstStyle/>
                    <a:p>
                      <a:r>
                        <a:rPr lang="ru-RU" sz="1100" dirty="0" smtClean="0"/>
                        <a:t>Удельный вес  учреждений, обеспечивающих физическую доступность  в общем количестве  учреждений</a:t>
                      </a:r>
                      <a:r>
                        <a:rPr lang="ru-RU" sz="1100" baseline="0" dirty="0" smtClean="0"/>
                        <a:t> </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«ПОДДЕРЖКА И РАЗВИТИЕ ПЕЧАТНОГО СРЕДСТВА МАССОВОЙ ИНФОРМАЦИИ МО «ТАХТАМУКАЙСКИЙ РАЙОН» МБУ «РЕДАКЦИЯ ГАЗЕТЫ «СОГЛАСИЕ»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58197827"/>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4 164,0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4 383,0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5</a:t>
                      </a:r>
                      <a:r>
                        <a:rPr lang="ru-RU" sz="1200" baseline="0" dirty="0" smtClean="0"/>
                        <a:t> 606</a:t>
                      </a:r>
                      <a:r>
                        <a:rPr lang="ru-RU" sz="1200" dirty="0" smtClean="0"/>
                        <a:t>,0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5</a:t>
                      </a:r>
                      <a:r>
                        <a:rPr lang="ru-RU" sz="1200" baseline="0" dirty="0" smtClean="0"/>
                        <a:t> 803</a:t>
                      </a:r>
                      <a:r>
                        <a:rPr lang="ru-RU" sz="1200" dirty="0" smtClean="0"/>
                        <a:t>,0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5</a:t>
                      </a:r>
                      <a:r>
                        <a:rPr lang="ru-RU" sz="1200" baseline="0" dirty="0" smtClean="0"/>
                        <a:t> 923</a:t>
                      </a:r>
                      <a:r>
                        <a:rPr lang="ru-RU" sz="1200" dirty="0" smtClean="0"/>
                        <a:t>,0</a:t>
                      </a:r>
                      <a:endParaRPr lang="ru-RU" sz="1200" dirty="0"/>
                    </a:p>
                  </a:txBody>
                  <a:tcPr/>
                </a:tc>
              </a:tr>
            </a:tbl>
          </a:graphicData>
        </a:graphic>
      </p:graphicFrame>
      <p:sp>
        <p:nvSpPr>
          <p:cNvPr id="4" name="Объект 3"/>
          <p:cNvSpPr txBox="1">
            <a:spLocks/>
          </p:cNvSpPr>
          <p:nvPr/>
        </p:nvSpPr>
        <p:spPr>
          <a:xfrm>
            <a:off x="899592" y="1340768"/>
            <a:ext cx="5616624" cy="208823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a:t>
            </a:r>
            <a:r>
              <a:rPr lang="ru-RU" sz="1200" dirty="0" smtClean="0"/>
              <a:t> обеспечение оперативного освещения в газете важнейших общественно-политических, социально-культурных событий в </a:t>
            </a:r>
            <a:r>
              <a:rPr lang="ru-RU" sz="1200" dirty="0" err="1" smtClean="0"/>
              <a:t>Тахтамукайском</a:t>
            </a:r>
            <a:r>
              <a:rPr lang="ru-RU" sz="1200" dirty="0" smtClean="0"/>
              <a:t> районе, деятельности органов представительной и исполнительной властей района.</a:t>
            </a:r>
            <a:r>
              <a:rPr lang="ru-RU" sz="1200" b="1" dirty="0" smtClean="0"/>
              <a:t> </a:t>
            </a:r>
          </a:p>
          <a:p>
            <a:pPr fontAlgn="auto"/>
            <a:r>
              <a:rPr lang="ru-RU" sz="1200" b="1" dirty="0" smtClean="0"/>
              <a:t>ЗАДАЧИ: </a:t>
            </a:r>
            <a:r>
              <a:rPr lang="ru-RU" sz="1200" dirty="0" smtClean="0"/>
              <a:t>повышение качества издания газеты, сохранение тиража и доступного для населения района уровня цены.</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735379491"/>
              </p:ext>
            </p:extLst>
          </p:nvPr>
        </p:nvGraphicFramePr>
        <p:xfrm>
          <a:off x="684651" y="3429000"/>
          <a:ext cx="7702690" cy="158531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721221">
                <a:tc>
                  <a:txBody>
                    <a:bodyPr/>
                    <a:lstStyle/>
                    <a:p>
                      <a:r>
                        <a:rPr lang="ru-RU" sz="1100" dirty="0" smtClean="0"/>
                        <a:t>Еженедельный тираж газеты</a:t>
                      </a:r>
                      <a:endParaRPr lang="ru-RU" sz="1100" dirty="0"/>
                    </a:p>
                  </a:txBody>
                  <a:tcPr/>
                </a:tc>
                <a:tc>
                  <a:txBody>
                    <a:bodyPr/>
                    <a:lstStyle/>
                    <a:p>
                      <a:r>
                        <a:rPr lang="ru-RU" sz="1200" dirty="0" smtClean="0"/>
                        <a:t>1014</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«РАЗВИТИЕ  ТЕЛЕВИДЕНИЯ НА ТЕРРИТОРИИ ТАХТАМУКАЙСКОГО РАЙОНА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39144909"/>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9 885,0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11 377,0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12 573,0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12 798,0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12 985,0</a:t>
                      </a:r>
                      <a:endParaRPr lang="ru-RU" sz="1200" dirty="0"/>
                    </a:p>
                  </a:txBody>
                  <a:tcPr/>
                </a:tc>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улучшение качества транслируемой на территории района телевизионной продукции за счет модернизации выпускающей аппаратуры, переход на цифровое вещание и т.д.</a:t>
            </a:r>
            <a:endParaRPr lang="ru-RU" sz="1200" dirty="0"/>
          </a:p>
          <a:p>
            <a:pPr fontAlgn="auto"/>
            <a:r>
              <a:rPr lang="ru-RU" sz="1200" b="1" dirty="0" smtClean="0"/>
              <a:t>ЗАДАЧИ: </a:t>
            </a:r>
            <a:r>
              <a:rPr lang="ru-RU" sz="1200" dirty="0" smtClean="0"/>
              <a:t>Повышение оперативности и качества отражения общественного мнения о районе, а также популяризации политики проводимой районной администрацией, создание и накопление электронной информации о развитии района с целью увеличения инвестиционной привлекательности </a:t>
            </a:r>
            <a:r>
              <a:rPr lang="ru-RU" sz="1200" dirty="0" err="1" smtClean="0"/>
              <a:t>Тахтамукайского</a:t>
            </a:r>
            <a:r>
              <a:rPr lang="ru-RU" sz="1200" dirty="0" smtClean="0"/>
              <a:t> района в экономическом пространстве.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041879529"/>
              </p:ext>
            </p:extLst>
          </p:nvPr>
        </p:nvGraphicFramePr>
        <p:xfrm>
          <a:off x="684651" y="3429000"/>
          <a:ext cx="7702690" cy="259228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a:t>
                      </a:r>
                    </a:p>
                    <a:p>
                      <a:pPr algn="ctr"/>
                      <a:r>
                        <a:rPr lang="ru-RU" sz="1400" dirty="0" smtClean="0"/>
                        <a:t>год</a:t>
                      </a:r>
                      <a:endParaRPr lang="ru-RU" sz="1400" dirty="0"/>
                    </a:p>
                  </a:txBody>
                  <a:tcPr/>
                </a:tc>
              </a:tr>
              <a:tr h="360040">
                <a:tc>
                  <a:txBody>
                    <a:bodyPr/>
                    <a:lstStyle/>
                    <a:p>
                      <a:r>
                        <a:rPr lang="ru-RU" sz="1100" dirty="0" smtClean="0"/>
                        <a:t>Выход в эфир</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432048">
                <a:tc>
                  <a:txBody>
                    <a:bodyPr/>
                    <a:lstStyle/>
                    <a:p>
                      <a:r>
                        <a:rPr lang="ru-RU" sz="1100" dirty="0" smtClean="0"/>
                        <a:t>Размещение на сайте ТМТ</a:t>
                      </a:r>
                      <a:endParaRPr lang="ru-RU" sz="11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504056">
                <a:tc>
                  <a:txBody>
                    <a:bodyPr/>
                    <a:lstStyle/>
                    <a:p>
                      <a:r>
                        <a:rPr lang="ru-RU" sz="1100" dirty="0" smtClean="0"/>
                        <a:t>Размещение на </a:t>
                      </a:r>
                      <a:r>
                        <a:rPr lang="ru-RU" sz="1100" dirty="0" err="1" smtClean="0"/>
                        <a:t>Ютуб</a:t>
                      </a:r>
                      <a:r>
                        <a:rPr lang="ru-RU" sz="1100" dirty="0" smtClean="0"/>
                        <a:t> канале</a:t>
                      </a:r>
                    </a:p>
                    <a:p>
                      <a:endParaRPr lang="ru-RU" sz="11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432048">
                <a:tc>
                  <a:txBody>
                    <a:bodyPr/>
                    <a:lstStyle/>
                    <a:p>
                      <a:r>
                        <a:rPr lang="ru-RU" sz="1100" dirty="0" smtClean="0"/>
                        <a:t>Размещение</a:t>
                      </a:r>
                      <a:r>
                        <a:rPr lang="ru-RU" sz="1100" baseline="0" dirty="0" smtClean="0"/>
                        <a:t> в </a:t>
                      </a:r>
                      <a:r>
                        <a:rPr lang="ru-RU" sz="1100" baseline="0" dirty="0" err="1" smtClean="0"/>
                        <a:t>Инстаграмм</a:t>
                      </a:r>
                      <a:endParaRPr lang="ru-RU" sz="11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lstStyle/>
          <a:p>
            <a:pPr algn="ctr"/>
            <a:r>
              <a:rPr lang="ru-RU" sz="1200" dirty="0" smtClean="0"/>
              <a:t>Перечень муниципальных </a:t>
            </a:r>
            <a:r>
              <a:rPr lang="ru-RU" sz="1200" dirty="0"/>
              <a:t>программ МО «</a:t>
            </a:r>
            <a:r>
              <a:rPr lang="ru-RU" sz="1200" dirty="0" err="1"/>
              <a:t>Тахтамукайский</a:t>
            </a:r>
            <a:r>
              <a:rPr lang="ru-RU" sz="1200" dirty="0"/>
              <a:t> район» на </a:t>
            </a:r>
            <a:r>
              <a:rPr lang="ru-RU" sz="1200" dirty="0" smtClean="0"/>
              <a:t>2022 г. (</a:t>
            </a:r>
            <a:r>
              <a:rPr lang="ru-RU" sz="1200" dirty="0" err="1" smtClean="0"/>
              <a:t>тыс.руб</a:t>
            </a:r>
            <a:r>
              <a:rPr lang="ru-RU" sz="1200" dirty="0" smtClean="0"/>
              <a:t>.)</a:t>
            </a:r>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3009040886"/>
              </p:ext>
            </p:extLst>
          </p:nvPr>
        </p:nvGraphicFramePr>
        <p:xfrm>
          <a:off x="395536" y="620688"/>
          <a:ext cx="8424936" cy="6277312"/>
        </p:xfrm>
        <a:graphic>
          <a:graphicData uri="http://schemas.openxmlformats.org/drawingml/2006/table">
            <a:tbl>
              <a:tblPr firstRow="1" bandRow="1">
                <a:tableStyleId>{5C22544A-7EE6-4342-B048-85BDC9FD1C3A}</a:tableStyleId>
              </a:tblPr>
              <a:tblGrid>
                <a:gridCol w="432048"/>
                <a:gridCol w="6768752"/>
                <a:gridCol w="1224136"/>
              </a:tblGrid>
              <a:tr h="360040">
                <a:tc>
                  <a:txBody>
                    <a:bodyPr/>
                    <a:lstStyle/>
                    <a:p>
                      <a:r>
                        <a:rPr lang="ru-RU" sz="1200" dirty="0" smtClean="0"/>
                        <a:t>№</a:t>
                      </a:r>
                      <a:endParaRPr lang="ru-RU" sz="1200" dirty="0"/>
                    </a:p>
                  </a:txBody>
                  <a:tcPr/>
                </a:tc>
                <a:tc>
                  <a:txBody>
                    <a:bodyPr/>
                    <a:lstStyle/>
                    <a:p>
                      <a:r>
                        <a:rPr lang="ru-RU" sz="1200" dirty="0" smtClean="0"/>
                        <a:t>Наименование программы</a:t>
                      </a:r>
                      <a:endParaRPr lang="ru-RU" sz="1200" dirty="0"/>
                    </a:p>
                  </a:txBody>
                  <a:tcPr/>
                </a:tc>
                <a:tc>
                  <a:txBody>
                    <a:bodyPr/>
                    <a:lstStyle/>
                    <a:p>
                      <a:r>
                        <a:rPr lang="ru-RU" sz="1200" dirty="0" smtClean="0"/>
                        <a:t>Сумма</a:t>
                      </a:r>
                      <a:endParaRPr lang="ru-RU" sz="1200" dirty="0"/>
                    </a:p>
                  </a:txBody>
                  <a:tcPr/>
                </a:tc>
              </a:tr>
              <a:tr h="360040">
                <a:tc>
                  <a:txBody>
                    <a:bodyPr/>
                    <a:lstStyle/>
                    <a:p>
                      <a:endParaRPr lang="ru-RU" sz="1200" dirty="0"/>
                    </a:p>
                  </a:txBody>
                  <a:tcPr/>
                </a:tc>
                <a:tc>
                  <a:txBody>
                    <a:bodyPr/>
                    <a:lstStyle/>
                    <a:p>
                      <a:pPr algn="ctr"/>
                      <a:r>
                        <a:rPr lang="ru-RU" sz="1200" b="1" dirty="0" smtClean="0"/>
                        <a:t>Физическая культура и спорт</a:t>
                      </a:r>
                      <a:endParaRPr lang="ru-RU" sz="1200" b="1" dirty="0"/>
                    </a:p>
                  </a:txBody>
                  <a:tcPr/>
                </a:tc>
                <a:tc>
                  <a:txBody>
                    <a:bodyPr/>
                    <a:lstStyle/>
                    <a:p>
                      <a:r>
                        <a:rPr lang="ru-RU" sz="1200" b="1" baseline="0" dirty="0" smtClean="0"/>
                        <a:t>84 974</a:t>
                      </a:r>
                      <a:r>
                        <a:rPr lang="ru-RU" sz="1200" b="1" dirty="0" smtClean="0"/>
                        <a:t>,0</a:t>
                      </a:r>
                      <a:endParaRPr lang="ru-RU" sz="1200" b="1" dirty="0"/>
                    </a:p>
                  </a:txBody>
                  <a:tcPr/>
                </a:tc>
              </a:tr>
              <a:tr h="360040">
                <a:tc>
                  <a:txBody>
                    <a:bodyPr/>
                    <a:lstStyle/>
                    <a:p>
                      <a:r>
                        <a:rPr lang="ru-RU" sz="1200" i="1" dirty="0" smtClean="0"/>
                        <a:t>1</a:t>
                      </a:r>
                      <a:endParaRPr lang="ru-RU" sz="1200" i="1" dirty="0"/>
                    </a:p>
                  </a:txBody>
                  <a:tcPr/>
                </a:tc>
                <a:tc>
                  <a:txBody>
                    <a:bodyPr/>
                    <a:lstStyle/>
                    <a:p>
                      <a:r>
                        <a:rPr lang="ru-RU" sz="1200" i="1" dirty="0" smtClean="0"/>
                        <a:t>МП МО «</a:t>
                      </a:r>
                      <a:r>
                        <a:rPr lang="ru-RU" sz="1200" i="1" dirty="0" err="1" smtClean="0"/>
                        <a:t>Тахтамукайский</a:t>
                      </a:r>
                      <a:r>
                        <a:rPr lang="ru-RU" sz="1200" i="1" dirty="0" smtClean="0"/>
                        <a:t> район» «Обеспечение деятельности учреждений физической культуры</a:t>
                      </a:r>
                      <a:r>
                        <a:rPr lang="ru-RU" sz="1200" i="1" baseline="0" dirty="0" smtClean="0"/>
                        <a:t> и спорта» на 2019-2024 гг.»</a:t>
                      </a:r>
                      <a:endParaRPr lang="ru-RU" sz="1200" i="1" dirty="0"/>
                    </a:p>
                  </a:txBody>
                  <a:tcPr/>
                </a:tc>
                <a:tc>
                  <a:txBody>
                    <a:bodyPr/>
                    <a:lstStyle/>
                    <a:p>
                      <a:r>
                        <a:rPr lang="ru-RU" sz="1200" i="1" dirty="0" smtClean="0"/>
                        <a:t>84 974,0</a:t>
                      </a:r>
                      <a:endParaRPr lang="ru-RU" sz="1200" i="1" dirty="0"/>
                    </a:p>
                  </a:txBody>
                  <a:tcPr/>
                </a:tc>
              </a:tr>
              <a:tr h="288032">
                <a:tc>
                  <a:txBody>
                    <a:bodyPr/>
                    <a:lstStyle/>
                    <a:p>
                      <a:endParaRPr lang="ru-RU" sz="1200" dirty="0"/>
                    </a:p>
                  </a:txBody>
                  <a:tcPr/>
                </a:tc>
                <a:tc>
                  <a:txBody>
                    <a:bodyPr/>
                    <a:lstStyle/>
                    <a:p>
                      <a:pPr algn="ctr"/>
                      <a:r>
                        <a:rPr lang="ru-RU" sz="1200" b="1" dirty="0" smtClean="0"/>
                        <a:t>Культура</a:t>
                      </a:r>
                      <a:endParaRPr lang="ru-RU" sz="1200" b="1" dirty="0"/>
                    </a:p>
                  </a:txBody>
                  <a:tcPr/>
                </a:tc>
                <a:tc>
                  <a:txBody>
                    <a:bodyPr/>
                    <a:lstStyle/>
                    <a:p>
                      <a:r>
                        <a:rPr lang="ru-RU" sz="1200" b="1" dirty="0" smtClean="0"/>
                        <a:t>168 443,0</a:t>
                      </a:r>
                      <a:endParaRPr lang="ru-RU" sz="1200" b="1" dirty="0"/>
                    </a:p>
                  </a:txBody>
                  <a:tcPr/>
                </a:tc>
              </a:tr>
              <a:tr h="343272">
                <a:tc>
                  <a:txBody>
                    <a:bodyPr/>
                    <a:lstStyle/>
                    <a:p>
                      <a:r>
                        <a:rPr lang="ru-RU" sz="1200" i="1" dirty="0" smtClean="0"/>
                        <a:t>2</a:t>
                      </a:r>
                      <a:endParaRPr lang="ru-RU" sz="1200" i="1" dirty="0"/>
                    </a:p>
                  </a:txBody>
                  <a:tcPr/>
                </a:tc>
                <a:tc>
                  <a:txBody>
                    <a:bodyPr/>
                    <a:lstStyle/>
                    <a:p>
                      <a:r>
                        <a:rPr lang="ru-RU" sz="1200" i="1" dirty="0" smtClean="0"/>
                        <a:t>МП</a:t>
                      </a:r>
                      <a:r>
                        <a:rPr lang="ru-RU" sz="1200" i="1" baseline="0" dirty="0" smtClean="0"/>
                        <a:t> «Обеспечение деятельности учреждений культуры на 2019-2024 гг.»</a:t>
                      </a:r>
                      <a:endParaRPr lang="ru-RU" sz="1200" i="1" dirty="0"/>
                    </a:p>
                  </a:txBody>
                  <a:tcPr/>
                </a:tc>
                <a:tc>
                  <a:txBody>
                    <a:bodyPr/>
                    <a:lstStyle/>
                    <a:p>
                      <a:r>
                        <a:rPr lang="ru-RU" sz="1200" i="1" baseline="0" dirty="0" smtClean="0"/>
                        <a:t>168 443</a:t>
                      </a:r>
                      <a:r>
                        <a:rPr lang="ru-RU" sz="1200" i="1" dirty="0" smtClean="0"/>
                        <a:t>,0</a:t>
                      </a:r>
                      <a:endParaRPr lang="ru-RU" sz="1200" i="1" dirty="0"/>
                    </a:p>
                  </a:txBody>
                  <a:tcPr/>
                </a:tc>
              </a:tr>
              <a:tr h="288032">
                <a:tc>
                  <a:txBody>
                    <a:bodyPr/>
                    <a:lstStyle/>
                    <a:p>
                      <a:endParaRPr lang="ru-RU" sz="1200" dirty="0"/>
                    </a:p>
                  </a:txBody>
                  <a:tcPr/>
                </a:tc>
                <a:tc>
                  <a:txBody>
                    <a:bodyPr/>
                    <a:lstStyle/>
                    <a:p>
                      <a:pPr algn="ctr"/>
                      <a:r>
                        <a:rPr lang="ru-RU" sz="1200" b="1" dirty="0" smtClean="0"/>
                        <a:t>Национальная экономика</a:t>
                      </a:r>
                      <a:endParaRPr lang="ru-RU" sz="1200" b="1" dirty="0"/>
                    </a:p>
                  </a:txBody>
                  <a:tcPr/>
                </a:tc>
                <a:tc>
                  <a:txBody>
                    <a:bodyPr/>
                    <a:lstStyle/>
                    <a:p>
                      <a:r>
                        <a:rPr lang="ru-RU" sz="1200" b="1" dirty="0" smtClean="0"/>
                        <a:t>3 600,0</a:t>
                      </a:r>
                      <a:endParaRPr lang="ru-RU" sz="1200" b="1" dirty="0"/>
                    </a:p>
                  </a:txBody>
                  <a:tcPr/>
                </a:tc>
              </a:tr>
              <a:tr h="343272">
                <a:tc>
                  <a:txBody>
                    <a:bodyPr/>
                    <a:lstStyle/>
                    <a:p>
                      <a:r>
                        <a:rPr lang="ru-RU" sz="1200" i="1" dirty="0" smtClean="0"/>
                        <a:t>3</a:t>
                      </a:r>
                      <a:endParaRPr lang="ru-RU" sz="1200" i="1" dirty="0"/>
                    </a:p>
                  </a:txBody>
                  <a:tcPr/>
                </a:tc>
                <a:tc>
                  <a:txBody>
                    <a:bodyPr/>
                    <a:lstStyle/>
                    <a:p>
                      <a:r>
                        <a:rPr lang="ru-RU" sz="1200" i="1" dirty="0" smtClean="0"/>
                        <a:t>МП</a:t>
                      </a:r>
                      <a:r>
                        <a:rPr lang="ru-RU" sz="1200" i="1" baseline="0" dirty="0" smtClean="0"/>
                        <a:t> «Развитие малого и среднего предпринимательства МО «</a:t>
                      </a:r>
                      <a:r>
                        <a:rPr lang="ru-RU" sz="1200" i="1" baseline="0" dirty="0" err="1" smtClean="0"/>
                        <a:t>Тахтамукайский</a:t>
                      </a:r>
                      <a:r>
                        <a:rPr lang="ru-RU" sz="1200" i="1" baseline="0" dirty="0" smtClean="0"/>
                        <a:t> район» на 2019-2024 гг.</a:t>
                      </a:r>
                      <a:endParaRPr lang="ru-RU" sz="1200" i="1" dirty="0"/>
                    </a:p>
                  </a:txBody>
                  <a:tcPr/>
                </a:tc>
                <a:tc>
                  <a:txBody>
                    <a:bodyPr/>
                    <a:lstStyle/>
                    <a:p>
                      <a:r>
                        <a:rPr lang="ru-RU" sz="1200" i="1" dirty="0" smtClean="0"/>
                        <a:t>1 600,0</a:t>
                      </a:r>
                      <a:endParaRPr lang="ru-RU" sz="1200" i="1" dirty="0"/>
                    </a:p>
                  </a:txBody>
                  <a:tcPr/>
                </a:tc>
              </a:tr>
              <a:tr h="360040">
                <a:tc>
                  <a:txBody>
                    <a:bodyPr/>
                    <a:lstStyle/>
                    <a:p>
                      <a:r>
                        <a:rPr lang="ru-RU" sz="1200" i="1" dirty="0" smtClean="0"/>
                        <a:t>4</a:t>
                      </a:r>
                      <a:endParaRPr lang="ru-RU" sz="1200" i="1" dirty="0"/>
                    </a:p>
                  </a:txBody>
                  <a:tcPr/>
                </a:tc>
                <a:tc>
                  <a:txBody>
                    <a:bodyPr/>
                    <a:lstStyle/>
                    <a:p>
                      <a:pPr algn="l"/>
                      <a:r>
                        <a:rPr lang="ru-RU" sz="1200" i="1" dirty="0" smtClean="0"/>
                        <a:t>МП «Градостроительное развитие и формирование земельных участков» на 2019-2024 гг.</a:t>
                      </a:r>
                    </a:p>
                  </a:txBody>
                  <a:tcPr/>
                </a:tc>
                <a:tc>
                  <a:txBody>
                    <a:bodyPr/>
                    <a:lstStyle/>
                    <a:p>
                      <a:r>
                        <a:rPr lang="ru-RU" sz="1200" i="1" dirty="0" smtClean="0"/>
                        <a:t>2 000,0</a:t>
                      </a:r>
                      <a:endParaRPr lang="ru-RU" sz="1200" b="0" i="1" dirty="0"/>
                    </a:p>
                  </a:txBody>
                  <a:tcPr/>
                </a:tc>
              </a:tr>
              <a:tr h="432048">
                <a:tc>
                  <a:txBody>
                    <a:bodyPr/>
                    <a:lstStyle/>
                    <a:p>
                      <a:endParaRPr lang="ru-RU" sz="1200" dirty="0"/>
                    </a:p>
                  </a:txBody>
                  <a:tcPr/>
                </a:tc>
                <a:tc>
                  <a:txBody>
                    <a:bodyPr/>
                    <a:lstStyle/>
                    <a:p>
                      <a:pPr algn="ctr"/>
                      <a:r>
                        <a:rPr lang="ru-RU" sz="1200" b="1" dirty="0" smtClean="0"/>
                        <a:t>Общегосударственные расходы</a:t>
                      </a:r>
                    </a:p>
                    <a:p>
                      <a:pPr algn="ctr"/>
                      <a:endParaRPr lang="ru-RU" sz="1200" dirty="0" smtClean="0"/>
                    </a:p>
                  </a:txBody>
                  <a:tcPr/>
                </a:tc>
                <a:tc>
                  <a:txBody>
                    <a:bodyPr/>
                    <a:lstStyle/>
                    <a:p>
                      <a:r>
                        <a:rPr lang="ru-RU" sz="1200" b="1" dirty="0" smtClean="0"/>
                        <a:t>84 082,0</a:t>
                      </a:r>
                      <a:endParaRPr lang="ru-RU" sz="1200" b="1" dirty="0"/>
                    </a:p>
                  </a:txBody>
                  <a:tcPr/>
                </a:tc>
              </a:tr>
              <a:tr h="345936">
                <a:tc>
                  <a:txBody>
                    <a:bodyPr/>
                    <a:lstStyle/>
                    <a:p>
                      <a:r>
                        <a:rPr lang="ru-RU" sz="1200" i="1" dirty="0" smtClean="0"/>
                        <a:t>5</a:t>
                      </a:r>
                      <a:endParaRPr lang="ru-RU" sz="1200" i="1" dirty="0"/>
                    </a:p>
                  </a:txBody>
                  <a:tcPr/>
                </a:tc>
                <a:tc>
                  <a:txBody>
                    <a:bodyPr/>
                    <a:lstStyle/>
                    <a:p>
                      <a:r>
                        <a:rPr lang="ru-RU" sz="1200" i="1" dirty="0" smtClean="0"/>
                        <a:t>МЦП</a:t>
                      </a:r>
                      <a:r>
                        <a:rPr lang="ru-RU" sz="1200" i="1" baseline="0" dirty="0" smtClean="0"/>
                        <a:t> «Профилактика правонарушений в МО «</a:t>
                      </a:r>
                      <a:r>
                        <a:rPr lang="ru-RU" sz="1200" i="1" baseline="0" dirty="0" err="1" smtClean="0"/>
                        <a:t>Тахтамукайский</a:t>
                      </a:r>
                      <a:r>
                        <a:rPr lang="ru-RU" sz="1200" i="1" baseline="0" dirty="0" smtClean="0"/>
                        <a:t> район» на 2019-2024 гг.</a:t>
                      </a:r>
                      <a:endParaRPr lang="ru-RU" sz="1200" i="1" dirty="0"/>
                    </a:p>
                  </a:txBody>
                  <a:tcPr/>
                </a:tc>
                <a:tc>
                  <a:txBody>
                    <a:bodyPr/>
                    <a:lstStyle/>
                    <a:p>
                      <a:r>
                        <a:rPr lang="ru-RU" sz="1200" i="1" dirty="0" smtClean="0"/>
                        <a:t>900,0</a:t>
                      </a:r>
                      <a:endParaRPr lang="ru-RU" sz="1200" i="1" dirty="0"/>
                    </a:p>
                  </a:txBody>
                  <a:tcPr/>
                </a:tc>
              </a:tr>
              <a:tr h="525780">
                <a:tc>
                  <a:txBody>
                    <a:bodyPr/>
                    <a:lstStyle/>
                    <a:p>
                      <a:r>
                        <a:rPr lang="ru-RU" sz="1200" i="1" dirty="0" smtClean="0"/>
                        <a:t>6</a:t>
                      </a:r>
                      <a:endParaRPr lang="ru-RU" sz="1200" i="1" dirty="0"/>
                    </a:p>
                  </a:txBody>
                  <a:tcPr/>
                </a:tc>
                <a:tc>
                  <a:txBody>
                    <a:bodyPr/>
                    <a:lstStyle/>
                    <a:p>
                      <a:r>
                        <a:rPr lang="ru-RU" sz="1200" i="1" dirty="0" smtClean="0"/>
                        <a:t>МЦП «Основные</a:t>
                      </a:r>
                      <a:r>
                        <a:rPr lang="ru-RU" sz="1200" i="1" baseline="0" dirty="0" smtClean="0"/>
                        <a:t> мероприятия по противодействию проявлений терроризма и экстремизма на территории МО «</a:t>
                      </a:r>
                      <a:r>
                        <a:rPr lang="ru-RU" sz="1200" i="1" baseline="0" dirty="0" err="1" smtClean="0"/>
                        <a:t>Тахтамукайский</a:t>
                      </a:r>
                      <a:r>
                        <a:rPr lang="ru-RU" sz="1200" i="1" baseline="0" dirty="0" smtClean="0"/>
                        <a:t> район» на 2019-2024 гг.»</a:t>
                      </a:r>
                      <a:endParaRPr lang="ru-RU" sz="1200" i="1" dirty="0"/>
                    </a:p>
                  </a:txBody>
                  <a:tcPr/>
                </a:tc>
                <a:tc>
                  <a:txBody>
                    <a:bodyPr/>
                    <a:lstStyle/>
                    <a:p>
                      <a:r>
                        <a:rPr lang="ru-RU" sz="1200" i="1" dirty="0" smtClean="0"/>
                        <a:t>1 637,0</a:t>
                      </a:r>
                      <a:endParaRPr lang="ru-RU" sz="1200" i="1" dirty="0"/>
                    </a:p>
                  </a:txBody>
                  <a:tcPr/>
                </a:tc>
              </a:tr>
              <a:tr h="525780">
                <a:tc>
                  <a:txBody>
                    <a:bodyPr/>
                    <a:lstStyle/>
                    <a:p>
                      <a:r>
                        <a:rPr lang="ru-RU" sz="1200" i="1" dirty="0" smtClean="0"/>
                        <a:t>7</a:t>
                      </a:r>
                      <a:endParaRPr lang="ru-RU" sz="1200" i="1" dirty="0"/>
                    </a:p>
                  </a:txBody>
                  <a:tcPr/>
                </a:tc>
                <a:tc>
                  <a:txBody>
                    <a:bodyPr/>
                    <a:lstStyle/>
                    <a:p>
                      <a:r>
                        <a:rPr lang="ru-RU" sz="1200" i="1" dirty="0" smtClean="0"/>
                        <a:t>МЦП «Комплексные меры противодействия злоупотреблению наркотиками и их незаконному обороту на территории </a:t>
                      </a:r>
                      <a:r>
                        <a:rPr lang="ru-RU" sz="1200" i="1" dirty="0" err="1" smtClean="0"/>
                        <a:t>Тахтамукайского</a:t>
                      </a:r>
                      <a:r>
                        <a:rPr lang="ru-RU" sz="1200" i="1" dirty="0" smtClean="0"/>
                        <a:t> района» на 2019-2024 гг.</a:t>
                      </a:r>
                      <a:endParaRPr lang="ru-RU" sz="1200" i="1" dirty="0"/>
                    </a:p>
                  </a:txBody>
                  <a:tcPr/>
                </a:tc>
                <a:tc>
                  <a:txBody>
                    <a:bodyPr/>
                    <a:lstStyle/>
                    <a:p>
                      <a:r>
                        <a:rPr lang="ru-RU" sz="1200" i="1" dirty="0" smtClean="0"/>
                        <a:t>75,0</a:t>
                      </a:r>
                      <a:endParaRPr lang="ru-RU" sz="1200" i="1" dirty="0"/>
                    </a:p>
                  </a:txBody>
                  <a:tcPr/>
                </a:tc>
              </a:tr>
              <a:tr h="316592">
                <a:tc>
                  <a:txBody>
                    <a:bodyPr/>
                    <a:lstStyle/>
                    <a:p>
                      <a:r>
                        <a:rPr lang="ru-RU" sz="1200" i="1" dirty="0" smtClean="0"/>
                        <a:t>8</a:t>
                      </a:r>
                      <a:endParaRPr lang="ru-RU" sz="1200" i="1" dirty="0"/>
                    </a:p>
                  </a:txBody>
                  <a:tcPr/>
                </a:tc>
                <a:tc>
                  <a:txBody>
                    <a:bodyPr/>
                    <a:lstStyle/>
                    <a:p>
                      <a:r>
                        <a:rPr lang="ru-RU" sz="1200" i="1" dirty="0" smtClean="0"/>
                        <a:t>МЦП</a:t>
                      </a:r>
                      <a:r>
                        <a:rPr lang="ru-RU" sz="1200" i="1" baseline="0" dirty="0" smtClean="0"/>
                        <a:t> «Обеспечение безопасности дорожного движения в МО «</a:t>
                      </a:r>
                      <a:r>
                        <a:rPr lang="ru-RU" sz="1200" i="1" baseline="0" dirty="0" err="1" smtClean="0"/>
                        <a:t>Тахтамукайский</a:t>
                      </a:r>
                      <a:r>
                        <a:rPr lang="ru-RU" sz="1200" i="1" baseline="0" dirty="0" smtClean="0"/>
                        <a:t> район» на 2019-2024 гг.»</a:t>
                      </a:r>
                      <a:endParaRPr lang="ru-RU" sz="1200" i="1" dirty="0"/>
                    </a:p>
                  </a:txBody>
                  <a:tcPr/>
                </a:tc>
                <a:tc>
                  <a:txBody>
                    <a:bodyPr/>
                    <a:lstStyle/>
                    <a:p>
                      <a:r>
                        <a:rPr lang="ru-RU" sz="1200" i="1" dirty="0" smtClean="0"/>
                        <a:t>110,0</a:t>
                      </a:r>
                      <a:endParaRPr lang="ru-RU" sz="1200" i="1" dirty="0"/>
                    </a:p>
                  </a:txBody>
                  <a:tcPr/>
                </a:tc>
              </a:tr>
              <a:tr h="525780">
                <a:tc>
                  <a:txBody>
                    <a:bodyPr/>
                    <a:lstStyle/>
                    <a:p>
                      <a:r>
                        <a:rPr lang="ru-RU" sz="1200" i="1" dirty="0" smtClean="0"/>
                        <a:t>9</a:t>
                      </a:r>
                      <a:endParaRPr lang="ru-RU" sz="1200" i="1" dirty="0"/>
                    </a:p>
                  </a:txBody>
                  <a:tcPr/>
                </a:tc>
                <a:tc>
                  <a:txBody>
                    <a:bodyPr/>
                    <a:lstStyle/>
                    <a:p>
                      <a:r>
                        <a:rPr lang="ru-RU" sz="1200" i="1" dirty="0" smtClean="0"/>
                        <a:t>МЦП «Санитарное и экологическое благополучие МО «</a:t>
                      </a:r>
                      <a:r>
                        <a:rPr lang="ru-RU" sz="1200" i="1" dirty="0" err="1" smtClean="0"/>
                        <a:t>Тахтамукайский</a:t>
                      </a:r>
                      <a:r>
                        <a:rPr lang="ru-RU" sz="1200" i="1" dirty="0" smtClean="0"/>
                        <a:t> район» на 2019-2024 гг.»</a:t>
                      </a:r>
                      <a:endParaRPr lang="ru-RU" sz="1200" i="1" dirty="0"/>
                    </a:p>
                  </a:txBody>
                  <a:tcPr/>
                </a:tc>
                <a:tc>
                  <a:txBody>
                    <a:bodyPr/>
                    <a:lstStyle/>
                    <a:p>
                      <a:r>
                        <a:rPr lang="ru-RU" sz="1200" i="1" dirty="0" smtClean="0"/>
                        <a:t>75,0</a:t>
                      </a:r>
                      <a:endParaRPr lang="ru-RU" sz="1200" i="1" dirty="0"/>
                    </a:p>
                  </a:txBody>
                  <a:tcPr/>
                </a:tc>
              </a:tr>
              <a:tr h="525780">
                <a:tc>
                  <a:txBody>
                    <a:bodyPr/>
                    <a:lstStyle/>
                    <a:p>
                      <a:r>
                        <a:rPr lang="ru-RU" sz="1200" i="1" dirty="0" smtClean="0"/>
                        <a:t>10</a:t>
                      </a:r>
                      <a:endParaRPr lang="ru-RU" sz="1200" i="1" dirty="0"/>
                    </a:p>
                  </a:txBody>
                  <a:tcPr/>
                </a:tc>
                <a:tc>
                  <a:txBody>
                    <a:bodyPr/>
                    <a:lstStyle/>
                    <a:p>
                      <a:r>
                        <a:rPr lang="ru-RU" sz="1200" i="1" dirty="0" smtClean="0"/>
                        <a:t>МЦП «Профилактика безнадзорности и правонарушений среди несовершеннолетних на 2019-2024 гг.»</a:t>
                      </a:r>
                      <a:endParaRPr lang="ru-RU" sz="1200" i="1" dirty="0"/>
                    </a:p>
                  </a:txBody>
                  <a:tcPr/>
                </a:tc>
                <a:tc>
                  <a:txBody>
                    <a:bodyPr/>
                    <a:lstStyle/>
                    <a:p>
                      <a:r>
                        <a:rPr lang="ru-RU" sz="1200" i="1" dirty="0" smtClean="0"/>
                        <a:t>200,0</a:t>
                      </a:r>
                      <a:endParaRPr lang="ru-RU" sz="1200" i="1" dirty="0"/>
                    </a:p>
                  </a:txBody>
                  <a:tcPr/>
                </a:tc>
              </a:tr>
            </a:tbl>
          </a:graphicData>
        </a:graphic>
      </p:graphicFrame>
    </p:spTree>
    <p:extLst>
      <p:ext uri="{BB962C8B-B14F-4D97-AF65-F5344CB8AC3E}">
        <p14:creationId xmlns:p14="http://schemas.microsoft.com/office/powerpoint/2010/main" val="599642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77570422"/>
              </p:ext>
            </p:extLst>
          </p:nvPr>
        </p:nvGraphicFramePr>
        <p:xfrm>
          <a:off x="107504" y="404664"/>
          <a:ext cx="8712968" cy="5844057"/>
        </p:xfrm>
        <a:graphic>
          <a:graphicData uri="http://schemas.openxmlformats.org/drawingml/2006/table">
            <a:tbl>
              <a:tblPr>
                <a:tableStyleId>{5C22544A-7EE6-4342-B048-85BDC9FD1C3A}</a:tableStyleId>
              </a:tblPr>
              <a:tblGrid>
                <a:gridCol w="504056"/>
                <a:gridCol w="7128792"/>
                <a:gridCol w="1080120"/>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11</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МЦП «Энергосбережение и </a:t>
                      </a:r>
                      <a:r>
                        <a:rPr kumimoji="0" lang="ru-RU" sz="1200" i="1" u="none" strike="noStrike" cap="none" normalizeH="0" baseline="0" dirty="0" err="1" smtClean="0">
                          <a:ln>
                            <a:noFill/>
                          </a:ln>
                          <a:effectLst/>
                        </a:rPr>
                        <a:t>энергоэффективность</a:t>
                      </a:r>
                      <a:r>
                        <a:rPr kumimoji="0" lang="ru-RU" sz="1200" i="1" u="none" strike="noStrike" cap="none" normalizeH="0" baseline="0" dirty="0" smtClean="0">
                          <a:ln>
                            <a:noFill/>
                          </a:ln>
                          <a:effectLst/>
                        </a:rPr>
                        <a:t> на объектах социальной сферы МО «</a:t>
                      </a:r>
                      <a:r>
                        <a:rPr kumimoji="0" lang="ru-RU" sz="1200" i="1" u="none" strike="noStrike" cap="none" normalizeH="0" baseline="0" dirty="0" err="1" smtClean="0">
                          <a:ln>
                            <a:noFill/>
                          </a:ln>
                          <a:effectLst/>
                        </a:rPr>
                        <a:t>Тахтамукайский</a:t>
                      </a:r>
                      <a:r>
                        <a:rPr kumimoji="0" lang="ru-RU" sz="1200" i="1" u="none" strike="noStrike" cap="none" normalizeH="0" baseline="0" dirty="0" smtClean="0">
                          <a:ln>
                            <a:noFill/>
                          </a:ln>
                          <a:effectLst/>
                        </a:rPr>
                        <a:t> район» РА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500,0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12</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«Гармонизация межнациональных отношений и развития национальных культур на территории МО «</a:t>
                      </a:r>
                      <a:r>
                        <a:rPr kumimoji="0" lang="ru-RU" sz="1200" i="1" u="none" strike="noStrike" cap="none" normalizeH="0" baseline="0" dirty="0" err="1" smtClean="0">
                          <a:ln>
                            <a:noFill/>
                          </a:ln>
                          <a:effectLst/>
                        </a:rPr>
                        <a:t>Тахтамукайский</a:t>
                      </a:r>
                      <a:r>
                        <a:rPr kumimoji="0" lang="ru-RU" sz="1200" i="1" u="none" strike="noStrike" cap="none" normalizeH="0" baseline="0" dirty="0" smtClean="0">
                          <a:ln>
                            <a:noFill/>
                          </a:ln>
                          <a:effectLst/>
                        </a:rPr>
                        <a:t> район»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100,0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13</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МЦП «Обеспечение социально-значимых объектов жизнеобеспечения резервными источниками энергосбережения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1 490,0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14</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«Управление муниципальными финансами и муниципальным долгом»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78 195,0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МЦП «Улучшение демографической ситуации в МО «</a:t>
                      </a:r>
                      <a:r>
                        <a:rPr kumimoji="0" lang="ru-RU" sz="1200" b="0" i="1" u="none" strike="noStrike" cap="none" normalizeH="0" baseline="0" dirty="0" err="1" smtClean="0">
                          <a:ln>
                            <a:noFill/>
                          </a:ln>
                          <a:solidFill>
                            <a:srgbClr val="000000"/>
                          </a:solidFill>
                          <a:effectLst/>
                          <a:latin typeface="+mn-lt"/>
                          <a:cs typeface="Arial" charset="0"/>
                        </a:rPr>
                        <a:t>Тахтамукайский</a:t>
                      </a:r>
                      <a:r>
                        <a:rPr kumimoji="0" lang="ru-RU" sz="1200" b="0" i="1" u="none" strike="noStrike" cap="none" normalizeH="0" baseline="0" dirty="0" smtClean="0">
                          <a:ln>
                            <a:noFill/>
                          </a:ln>
                          <a:solidFill>
                            <a:srgbClr val="000000"/>
                          </a:solidFill>
                          <a:effectLst/>
                          <a:latin typeface="+mn-lt"/>
                          <a:cs typeface="Arial" charset="0"/>
                        </a:rPr>
                        <a:t> район» на 2019-2024 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800,0</a:t>
                      </a: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Социальная политика</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22 970,0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solidFill>
                            <a:schemeClr val="bg1"/>
                          </a:solidFill>
                          <a:effectLst/>
                        </a:rPr>
                        <a:t>16</a:t>
                      </a:r>
                      <a:endParaRPr kumimoji="0" lang="ru-RU" sz="1200" b="0" i="1" u="none" strike="noStrike" cap="none" normalizeH="0" baseline="0" dirty="0" smtClean="0">
                        <a:ln>
                          <a:noFill/>
                        </a:ln>
                        <a:solidFill>
                          <a:schemeClr val="bg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solidFill>
                            <a:schemeClr val="bg1"/>
                          </a:solidFill>
                          <a:effectLst/>
                        </a:rPr>
                        <a:t>МЦП «Комплексное развитие сельских территорий МО «</a:t>
                      </a:r>
                      <a:r>
                        <a:rPr kumimoji="0" lang="ru-RU" sz="1200" i="1" u="none" strike="noStrike" cap="none" normalizeH="0" baseline="0" dirty="0" err="1" smtClean="0">
                          <a:ln>
                            <a:noFill/>
                          </a:ln>
                          <a:solidFill>
                            <a:schemeClr val="bg1"/>
                          </a:solidFill>
                          <a:effectLst/>
                        </a:rPr>
                        <a:t>Тахтамукайский</a:t>
                      </a:r>
                      <a:r>
                        <a:rPr kumimoji="0" lang="ru-RU" sz="1200" i="1" u="none" strike="noStrike" cap="none" normalizeH="0" baseline="0" dirty="0" smtClean="0">
                          <a:ln>
                            <a:noFill/>
                          </a:ln>
                          <a:solidFill>
                            <a:schemeClr val="bg1"/>
                          </a:solidFill>
                          <a:effectLst/>
                        </a:rPr>
                        <a:t> район» на 2021-2025 гг.»</a:t>
                      </a:r>
                      <a:endParaRPr kumimoji="0" lang="ru-RU" sz="1200" b="0" i="1" u="none" strike="noStrike" cap="none" normalizeH="0" baseline="0" dirty="0" smtClean="0">
                        <a:ln>
                          <a:noFill/>
                        </a:ln>
                        <a:solidFill>
                          <a:schemeClr val="bg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150,00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17</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МЦП «Обеспечение жильем молодых семей на территории  сельских поселений МО «</a:t>
                      </a:r>
                      <a:r>
                        <a:rPr kumimoji="0" lang="ru-RU" sz="1200" i="1" u="none" strike="noStrike" cap="none" normalizeH="0" baseline="0" dirty="0" err="1" smtClean="0">
                          <a:ln>
                            <a:noFill/>
                          </a:ln>
                          <a:effectLst/>
                        </a:rPr>
                        <a:t>Тахтамукайский</a:t>
                      </a:r>
                      <a:r>
                        <a:rPr kumimoji="0" lang="ru-RU" sz="1200" i="1" u="none" strike="noStrike" cap="none" normalizeH="0" baseline="0" dirty="0" smtClean="0">
                          <a:ln>
                            <a:noFill/>
                          </a:ln>
                          <a:effectLst/>
                        </a:rPr>
                        <a:t> район»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22 820,0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Образование</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1 272 410,0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latin typeface="+mn-lt"/>
                        </a:rPr>
                        <a:t>18</a:t>
                      </a:r>
                      <a:endParaRPr kumimoji="0" lang="ru-RU" sz="1200" b="0" i="1"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МЦП «Молодежная политика в МО «</a:t>
                      </a:r>
                      <a:r>
                        <a:rPr kumimoji="0" lang="ru-RU" sz="1200" b="0" i="1" u="none" strike="noStrike" cap="none" normalizeH="0" baseline="0" dirty="0" err="1" smtClean="0">
                          <a:ln>
                            <a:noFill/>
                          </a:ln>
                          <a:solidFill>
                            <a:srgbClr val="000000"/>
                          </a:solidFill>
                          <a:effectLst/>
                          <a:latin typeface="+mn-lt"/>
                          <a:cs typeface="Arial" charset="0"/>
                        </a:rPr>
                        <a:t>Тахтамукайский</a:t>
                      </a:r>
                      <a:r>
                        <a:rPr kumimoji="0" lang="ru-RU" sz="1200" b="0" i="1" u="none" strike="noStrike" cap="none" normalizeH="0" baseline="0" dirty="0" smtClean="0">
                          <a:ln>
                            <a:noFill/>
                          </a:ln>
                          <a:solidFill>
                            <a:srgbClr val="000000"/>
                          </a:solidFill>
                          <a:effectLst/>
                          <a:latin typeface="+mn-lt"/>
                          <a:cs typeface="Arial" charset="0"/>
                        </a:rPr>
                        <a:t> район» на 2019-2024 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latin typeface="+mn-lt"/>
                        </a:rPr>
                        <a:t>250,0</a:t>
                      </a:r>
                      <a:endParaRPr kumimoji="0" lang="ru-RU" sz="1200" b="0" i="1" u="none" strike="noStrike" cap="none" normalizeH="0" baseline="0" dirty="0" smtClean="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latin typeface="+mn-lt"/>
                        </a:rPr>
                        <a:t>19</a:t>
                      </a:r>
                      <a:endParaRPr kumimoji="0" lang="ru-RU" sz="1200" b="0" i="1"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«Развитие образования» на 2019-2024 гг.»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1 272 160,0</a:t>
                      </a: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66827906"/>
              </p:ext>
            </p:extLst>
          </p:nvPr>
        </p:nvGraphicFramePr>
        <p:xfrm>
          <a:off x="323528" y="188641"/>
          <a:ext cx="8291264" cy="3601321"/>
        </p:xfrm>
        <a:graphic>
          <a:graphicData uri="http://schemas.openxmlformats.org/drawingml/2006/table">
            <a:tbl>
              <a:tblPr>
                <a:tableStyleId>{5C22544A-7EE6-4342-B048-85BDC9FD1C3A}</a:tableStyleId>
              </a:tblPr>
              <a:tblGrid>
                <a:gridCol w="491257"/>
                <a:gridCol w="6637535"/>
                <a:gridCol w="1162472"/>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Жилищно-коммунальное хозяйство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 62 736,0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20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«Формирование современной городской среды  в МО «</a:t>
                      </a:r>
                      <a:r>
                        <a:rPr kumimoji="0" lang="ru-RU" sz="1200" i="1" u="none" strike="noStrike" cap="none" normalizeH="0" baseline="0" dirty="0" err="1" smtClean="0">
                          <a:ln>
                            <a:noFill/>
                          </a:ln>
                          <a:effectLst/>
                        </a:rPr>
                        <a:t>Тахтамукайкий</a:t>
                      </a:r>
                      <a:r>
                        <a:rPr kumimoji="0" lang="ru-RU" sz="1200" i="1" u="none" strike="noStrike" cap="none" normalizeH="0" baseline="0" dirty="0" smtClean="0">
                          <a:ln>
                            <a:noFill/>
                          </a:ln>
                          <a:effectLst/>
                        </a:rPr>
                        <a:t> район» на 2018-2022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62 736,0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74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Средства массовой информации</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a:t>
                      </a:r>
                      <a:r>
                        <a:rPr kumimoji="0" lang="ru-RU" sz="1200" b="1" u="none" strike="noStrike" cap="none" normalizeH="0" baseline="0" dirty="0" smtClean="0">
                          <a:ln>
                            <a:noFill/>
                          </a:ln>
                          <a:effectLst/>
                        </a:rPr>
                        <a:t>18 179,0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21</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МЦП «Поддержка и развитие печатного средства массовой информации МО «</a:t>
                      </a:r>
                      <a:r>
                        <a:rPr kumimoji="0" lang="ru-RU" sz="1200" i="1" u="none" strike="noStrike" cap="none" normalizeH="0" baseline="0" dirty="0" err="1" smtClean="0">
                          <a:ln>
                            <a:noFill/>
                          </a:ln>
                          <a:effectLst/>
                        </a:rPr>
                        <a:t>Тахтамукайский</a:t>
                      </a:r>
                      <a:r>
                        <a:rPr kumimoji="0" lang="ru-RU" sz="1200" i="1" u="none" strike="noStrike" cap="none" normalizeH="0" baseline="0" dirty="0" smtClean="0">
                          <a:ln>
                            <a:noFill/>
                          </a:ln>
                          <a:effectLst/>
                        </a:rPr>
                        <a:t> район»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5 606,0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22</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МЦП «Развитие телевидения на территории </a:t>
                      </a:r>
                      <a:r>
                        <a:rPr kumimoji="0" lang="ru-RU" sz="1200" b="0" i="1" u="none" strike="noStrike" cap="none" normalizeH="0" baseline="0" dirty="0" err="1" smtClean="0">
                          <a:ln>
                            <a:noFill/>
                          </a:ln>
                          <a:solidFill>
                            <a:srgbClr val="000000"/>
                          </a:solidFill>
                          <a:effectLst/>
                          <a:latin typeface="+mn-lt"/>
                          <a:cs typeface="Arial" charset="0"/>
                        </a:rPr>
                        <a:t>Тахтамукайского</a:t>
                      </a:r>
                      <a:r>
                        <a:rPr kumimoji="0" lang="ru-RU" sz="1200" b="0" i="1" u="none" strike="noStrike" cap="none" normalizeH="0" baseline="0" dirty="0" smtClean="0">
                          <a:ln>
                            <a:noFill/>
                          </a:ln>
                          <a:solidFill>
                            <a:srgbClr val="000000"/>
                          </a:solidFill>
                          <a:effectLst/>
                          <a:latin typeface="+mn-lt"/>
                          <a:cs typeface="Arial" charset="0"/>
                        </a:rPr>
                        <a:t> района» на 2019-2024 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12 573,0</a:t>
                      </a: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ВСЕГО: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1 717 394,0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580583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normAutofit/>
          </a:bodyPr>
          <a:lstStyle/>
          <a:p>
            <a:pPr marL="320040" indent="-320040" algn="l" fontAlgn="auto">
              <a:spcAft>
                <a:spcPts val="0"/>
              </a:spcAft>
              <a:buClr>
                <a:schemeClr val="accent6">
                  <a:lumMod val="75000"/>
                </a:schemeClr>
              </a:buClr>
              <a:defRPr/>
            </a:pPr>
            <a:r>
              <a:rPr lang="ru-RU" sz="1400" dirty="0" smtClean="0"/>
              <a:t>Перечень ведомственных целевых программ МО «</a:t>
            </a:r>
            <a:r>
              <a:rPr lang="ru-RU" sz="1400" dirty="0" err="1" smtClean="0"/>
              <a:t>Тахтамукайский</a:t>
            </a:r>
            <a:r>
              <a:rPr lang="ru-RU" sz="1400" dirty="0" smtClean="0"/>
              <a:t> район» на 2022 г.</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2707721671"/>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gridCol w="6941977"/>
                <a:gridCol w="978655"/>
              </a:tblGrid>
              <a:tr h="69532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52578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2 500,0</a:t>
                      </a:r>
                      <a:endParaRPr lang="ru-RU" sz="1400" b="1" dirty="0"/>
                    </a:p>
                  </a:txBody>
                  <a:tcPr/>
                </a:tc>
              </a:tr>
              <a:tr h="525780">
                <a:tc>
                  <a:txBody>
                    <a:bodyPr/>
                    <a:lstStyle/>
                    <a:p>
                      <a:r>
                        <a:rPr lang="ru-RU" sz="1400" dirty="0" smtClean="0"/>
                        <a:t>1</a:t>
                      </a:r>
                      <a:endParaRPr lang="ru-RU" sz="1400" dirty="0"/>
                    </a:p>
                  </a:txBody>
                  <a:tcPr/>
                </a:tc>
                <a:tc>
                  <a:txBody>
                    <a:bodyPr/>
                    <a:lstStyle/>
                    <a:p>
                      <a:r>
                        <a:rPr lang="ru-RU" sz="1400" dirty="0" smtClean="0"/>
                        <a:t>ВЦП «Развитие массовой физической культуры и спорта среди населения МО «</a:t>
                      </a:r>
                      <a:r>
                        <a:rPr lang="ru-RU" sz="1400" dirty="0" err="1" smtClean="0"/>
                        <a:t>Тахтамукайский</a:t>
                      </a:r>
                      <a:r>
                        <a:rPr lang="ru-RU" sz="1400" dirty="0" smtClean="0"/>
                        <a:t> район» на 2022-2024</a:t>
                      </a:r>
                      <a:r>
                        <a:rPr lang="ru-RU" sz="1400" baseline="0" dirty="0" smtClean="0"/>
                        <a:t> гг.</a:t>
                      </a:r>
                      <a:r>
                        <a:rPr lang="ru-RU" sz="1400" dirty="0" smtClean="0"/>
                        <a:t>»</a:t>
                      </a:r>
                      <a:endParaRPr lang="ru-RU" sz="1400" dirty="0"/>
                    </a:p>
                  </a:txBody>
                  <a:tcPr/>
                </a:tc>
                <a:tc>
                  <a:txBody>
                    <a:bodyPr/>
                    <a:lstStyle/>
                    <a:p>
                      <a:r>
                        <a:rPr lang="ru-RU" sz="1400" dirty="0" smtClean="0"/>
                        <a:t>2 500,0</a:t>
                      </a:r>
                      <a:endParaRPr lang="ru-RU" sz="1400" dirty="0"/>
                    </a:p>
                  </a:txBody>
                  <a:tcPr/>
                </a:tc>
              </a:tr>
              <a:tr h="525780">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baseline="0" dirty="0" smtClean="0"/>
                        <a:t>6 580</a:t>
                      </a:r>
                      <a:r>
                        <a:rPr lang="ru-RU" sz="1400" b="1" dirty="0" smtClean="0"/>
                        <a:t>,0</a:t>
                      </a:r>
                      <a:endParaRPr lang="ru-RU" sz="1400" b="1" dirty="0"/>
                    </a:p>
                  </a:txBody>
                  <a:tcPr/>
                </a:tc>
              </a:tr>
              <a:tr h="525780">
                <a:tc>
                  <a:txBody>
                    <a:bodyPr/>
                    <a:lstStyle/>
                    <a:p>
                      <a:r>
                        <a:rPr lang="ru-RU" sz="1400" dirty="0" smtClean="0"/>
                        <a:t>2</a:t>
                      </a:r>
                      <a:endParaRPr lang="ru-RU" sz="1400" dirty="0"/>
                    </a:p>
                  </a:txBody>
                  <a:tcPr/>
                </a:tc>
                <a:tc>
                  <a:txBody>
                    <a:bodyPr/>
                    <a:lstStyle/>
                    <a:p>
                      <a:r>
                        <a:rPr lang="ru-RU" sz="1400" dirty="0" smtClean="0"/>
                        <a:t>ВЦП</a:t>
                      </a:r>
                      <a:r>
                        <a:rPr lang="ru-RU" sz="1400" baseline="0" dirty="0" smtClean="0"/>
                        <a:t> «Развитие культуры МО «</a:t>
                      </a:r>
                      <a:r>
                        <a:rPr lang="ru-RU" sz="1400" baseline="0" dirty="0" err="1" smtClean="0"/>
                        <a:t>Тахтамукайский</a:t>
                      </a:r>
                      <a:r>
                        <a:rPr lang="ru-RU" sz="1400" baseline="0" dirty="0" smtClean="0"/>
                        <a:t> район» на 2022-2024 гг.»</a:t>
                      </a:r>
                      <a:endParaRPr lang="ru-RU" sz="1400" dirty="0"/>
                    </a:p>
                  </a:txBody>
                  <a:tcPr/>
                </a:tc>
                <a:tc>
                  <a:txBody>
                    <a:bodyPr/>
                    <a:lstStyle/>
                    <a:p>
                      <a:r>
                        <a:rPr lang="ru-RU" sz="1400" baseline="0" dirty="0" smtClean="0"/>
                        <a:t>6 580,</a:t>
                      </a:r>
                      <a:r>
                        <a:rPr lang="ru-RU" sz="1400" dirty="0" smtClean="0"/>
                        <a:t>0</a:t>
                      </a:r>
                      <a:endParaRPr lang="ru-RU" sz="1400" dirty="0"/>
                    </a:p>
                  </a:txBody>
                  <a:tcPr/>
                </a:tc>
              </a:tr>
              <a:tr h="525780">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920,0</a:t>
                      </a:r>
                      <a:endParaRPr lang="ru-RU" sz="1400" b="1" dirty="0"/>
                    </a:p>
                  </a:txBody>
                  <a:tcPr/>
                </a:tc>
              </a:tr>
              <a:tr h="525780">
                <a:tc>
                  <a:txBody>
                    <a:bodyPr/>
                    <a:lstStyle/>
                    <a:p>
                      <a:r>
                        <a:rPr lang="ru-RU" sz="1400" dirty="0" smtClean="0"/>
                        <a:t>3</a:t>
                      </a:r>
                      <a:endParaRPr lang="ru-RU" sz="1400" dirty="0"/>
                    </a:p>
                  </a:txBody>
                  <a:tcPr/>
                </a:tc>
                <a:tc>
                  <a:txBody>
                    <a:bodyPr/>
                    <a:lstStyle/>
                    <a:p>
                      <a:r>
                        <a:rPr lang="ru-RU" sz="1400" dirty="0" smtClean="0"/>
                        <a:t>ВЦП</a:t>
                      </a:r>
                      <a:r>
                        <a:rPr lang="ru-RU" sz="1400" baseline="0" dirty="0" smtClean="0"/>
                        <a:t> «Регулирование земельно-имущественных отношений на 2022-2024 гг.»</a:t>
                      </a:r>
                      <a:endParaRPr lang="ru-RU" sz="1400" dirty="0"/>
                    </a:p>
                  </a:txBody>
                  <a:tcPr/>
                </a:tc>
                <a:tc>
                  <a:txBody>
                    <a:bodyPr/>
                    <a:lstStyle/>
                    <a:p>
                      <a:r>
                        <a:rPr lang="ru-RU" sz="1400" dirty="0" smtClean="0"/>
                        <a:t>920,0</a:t>
                      </a:r>
                      <a:endParaRPr lang="ru-RU" sz="1400" dirty="0"/>
                    </a:p>
                  </a:txBody>
                  <a:tcPr/>
                </a:tc>
              </a:tr>
              <a:tr h="525780">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8 215,0</a:t>
                      </a:r>
                      <a:endParaRPr lang="ru-RU" sz="1400" b="1" dirty="0"/>
                    </a:p>
                  </a:txBody>
                  <a:tcPr/>
                </a:tc>
              </a:tr>
              <a:tr h="525780">
                <a:tc>
                  <a:txBody>
                    <a:bodyPr/>
                    <a:lstStyle/>
                    <a:p>
                      <a:r>
                        <a:rPr lang="ru-RU" sz="1400" dirty="0" smtClean="0"/>
                        <a:t>4</a:t>
                      </a:r>
                      <a:endParaRPr lang="ru-RU" sz="1400" dirty="0"/>
                    </a:p>
                  </a:txBody>
                  <a:tcPr/>
                </a:tc>
                <a:tc>
                  <a:txBody>
                    <a:bodyPr/>
                    <a:lstStyle/>
                    <a:p>
                      <a:r>
                        <a:rPr lang="ru-RU" sz="1400" dirty="0" smtClean="0"/>
                        <a:t>ВЦП «О противодействии коррупции в МО «</a:t>
                      </a:r>
                      <a:r>
                        <a:rPr lang="ru-RU" sz="1400" dirty="0" err="1" smtClean="0"/>
                        <a:t>Тахтамукайский</a:t>
                      </a:r>
                      <a:r>
                        <a:rPr lang="ru-RU" sz="1400" dirty="0" smtClean="0"/>
                        <a:t> район» на 2022-2024 гг.»</a:t>
                      </a:r>
                      <a:endParaRPr lang="ru-RU" sz="1400" dirty="0"/>
                    </a:p>
                  </a:txBody>
                  <a:tcPr/>
                </a:tc>
                <a:tc>
                  <a:txBody>
                    <a:bodyPr/>
                    <a:lstStyle/>
                    <a:p>
                      <a:r>
                        <a:rPr lang="ru-RU" sz="1400" dirty="0" smtClean="0"/>
                        <a:t>7 415,0</a:t>
                      </a:r>
                      <a:endParaRPr lang="ru-RU" sz="1400" dirty="0"/>
                    </a:p>
                  </a:txBody>
                  <a:tcPr/>
                </a:tc>
              </a:tr>
              <a:tr h="525780">
                <a:tc>
                  <a:txBody>
                    <a:bodyPr/>
                    <a:lstStyle/>
                    <a:p>
                      <a:r>
                        <a:rPr lang="ru-RU" sz="1400" dirty="0" smtClean="0"/>
                        <a:t>5</a:t>
                      </a:r>
                      <a:endParaRPr lang="ru-RU" sz="1400" dirty="0"/>
                    </a:p>
                  </a:txBody>
                  <a:tcPr/>
                </a:tc>
                <a:tc>
                  <a:txBody>
                    <a:bodyPr/>
                    <a:lstStyle/>
                    <a:p>
                      <a:r>
                        <a:rPr lang="ru-RU" sz="1400" dirty="0" smtClean="0"/>
                        <a:t>ВЦП «Организация</a:t>
                      </a:r>
                      <a:r>
                        <a:rPr lang="ru-RU" sz="1400" baseline="0" dirty="0" smtClean="0"/>
                        <a:t> временного трудоустройства несовершеннолетних </a:t>
                      </a:r>
                      <a:r>
                        <a:rPr lang="ru-RU" sz="1400" dirty="0" smtClean="0"/>
                        <a:t>» граждан от 14 до 18 лет в свободное от учебы время на 2022-2024 гг.»</a:t>
                      </a:r>
                      <a:endParaRPr lang="ru-RU" sz="1400" dirty="0"/>
                    </a:p>
                  </a:txBody>
                  <a:tcPr/>
                </a:tc>
                <a:tc>
                  <a:txBody>
                    <a:bodyPr/>
                    <a:lstStyle/>
                    <a:p>
                      <a:r>
                        <a:rPr lang="ru-RU" sz="1400" dirty="0" smtClean="0"/>
                        <a:t>800,0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63047212"/>
              </p:ext>
            </p:extLst>
          </p:nvPr>
        </p:nvGraphicFramePr>
        <p:xfrm>
          <a:off x="457200" y="116636"/>
          <a:ext cx="8280920" cy="4232896"/>
        </p:xfrm>
        <a:graphic>
          <a:graphicData uri="http://schemas.openxmlformats.org/drawingml/2006/table">
            <a:tbl>
              <a:tblPr firstRow="1" bandRow="1">
                <a:tableStyleId>{5C22544A-7EE6-4342-B048-85BDC9FD1C3A}</a:tableStyleId>
              </a:tblPr>
              <a:tblGrid>
                <a:gridCol w="360288"/>
                <a:gridCol w="6941977"/>
                <a:gridCol w="978655"/>
              </a:tblGrid>
              <a:tr h="885386">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669502">
                <a:tc>
                  <a:txBody>
                    <a:bodyPr/>
                    <a:lstStyle/>
                    <a:p>
                      <a:endParaRPr lang="ru-RU" sz="1400" dirty="0"/>
                    </a:p>
                  </a:txBody>
                  <a:tcPr/>
                </a:tc>
                <a:tc>
                  <a:txBody>
                    <a:bodyPr/>
                    <a:lstStyle/>
                    <a:p>
                      <a:pPr algn="ctr"/>
                      <a:r>
                        <a:rPr lang="ru-RU" sz="1400" b="1" dirty="0" smtClean="0"/>
                        <a:t>Образование</a:t>
                      </a:r>
                      <a:endParaRPr lang="ru-RU" sz="1400" b="1" dirty="0"/>
                    </a:p>
                  </a:txBody>
                  <a:tcPr/>
                </a:tc>
                <a:tc>
                  <a:txBody>
                    <a:bodyPr/>
                    <a:lstStyle/>
                    <a:p>
                      <a:r>
                        <a:rPr lang="ru-RU" sz="1400" b="1" dirty="0" smtClean="0"/>
                        <a:t>14 700,0</a:t>
                      </a:r>
                      <a:endParaRPr lang="ru-RU" sz="1400" b="1" dirty="0"/>
                    </a:p>
                  </a:txBody>
                  <a:tcPr/>
                </a:tc>
              </a:tr>
              <a:tr h="669502">
                <a:tc>
                  <a:txBody>
                    <a:bodyPr/>
                    <a:lstStyle/>
                    <a:p>
                      <a:r>
                        <a:rPr lang="ru-RU" sz="1400" dirty="0" smtClean="0"/>
                        <a:t>6</a:t>
                      </a:r>
                      <a:endParaRPr lang="ru-RU" sz="1400" dirty="0"/>
                    </a:p>
                  </a:txBody>
                  <a:tcPr/>
                </a:tc>
                <a:tc>
                  <a:txBody>
                    <a:bodyPr/>
                    <a:lstStyle/>
                    <a:p>
                      <a:r>
                        <a:rPr lang="ru-RU" sz="1400" dirty="0" smtClean="0"/>
                        <a:t>ВЦП «Модернизация дошкольного образования </a:t>
                      </a:r>
                      <a:r>
                        <a:rPr lang="ru-RU" sz="1400" dirty="0" err="1" smtClean="0"/>
                        <a:t>Тахтамукайского</a:t>
                      </a:r>
                      <a:r>
                        <a:rPr lang="ru-RU" sz="1400" dirty="0" smtClean="0"/>
                        <a:t> района на 2022-2024 гг.»</a:t>
                      </a:r>
                      <a:endParaRPr lang="ru-RU" sz="1400" dirty="0"/>
                    </a:p>
                  </a:txBody>
                  <a:tcPr/>
                </a:tc>
                <a:tc>
                  <a:txBody>
                    <a:bodyPr/>
                    <a:lstStyle/>
                    <a:p>
                      <a:r>
                        <a:rPr lang="ru-RU" sz="1400" dirty="0" smtClean="0"/>
                        <a:t>3 200,0</a:t>
                      </a:r>
                      <a:endParaRPr lang="ru-RU" sz="1400" dirty="0"/>
                    </a:p>
                  </a:txBody>
                  <a:tcPr/>
                </a:tc>
              </a:tr>
              <a:tr h="669502">
                <a:tc>
                  <a:txBody>
                    <a:bodyPr/>
                    <a:lstStyle/>
                    <a:p>
                      <a:r>
                        <a:rPr lang="ru-RU" sz="1400" dirty="0" smtClean="0"/>
                        <a:t>7</a:t>
                      </a:r>
                      <a:endParaRPr lang="ru-RU" sz="1400" dirty="0"/>
                    </a:p>
                  </a:txBody>
                  <a:tcPr/>
                </a:tc>
                <a:tc>
                  <a:txBody>
                    <a:bodyPr/>
                    <a:lstStyle/>
                    <a:p>
                      <a:r>
                        <a:rPr lang="ru-RU" sz="1400" dirty="0" smtClean="0"/>
                        <a:t>ВЦП</a:t>
                      </a:r>
                      <a:r>
                        <a:rPr lang="ru-RU" sz="1400" baseline="0" dirty="0" smtClean="0"/>
                        <a:t> «Безопасность образовательного учреждения на 2022-2024 гг.»</a:t>
                      </a:r>
                      <a:endParaRPr lang="ru-RU" sz="1400" dirty="0"/>
                    </a:p>
                  </a:txBody>
                  <a:tcPr/>
                </a:tc>
                <a:tc>
                  <a:txBody>
                    <a:bodyPr/>
                    <a:lstStyle/>
                    <a:p>
                      <a:r>
                        <a:rPr lang="ru-RU" sz="1400" dirty="0" smtClean="0"/>
                        <a:t>2</a:t>
                      </a:r>
                      <a:r>
                        <a:rPr lang="ru-RU" sz="1400" baseline="0" dirty="0" smtClean="0"/>
                        <a:t> 500</a:t>
                      </a:r>
                      <a:r>
                        <a:rPr lang="ru-RU" sz="1400" dirty="0" smtClean="0"/>
                        <a:t>,0</a:t>
                      </a:r>
                      <a:endParaRPr lang="ru-RU" sz="1400" dirty="0"/>
                    </a:p>
                  </a:txBody>
                  <a:tcPr/>
                </a:tc>
              </a:tr>
              <a:tr h="669502">
                <a:tc>
                  <a:txBody>
                    <a:bodyPr/>
                    <a:lstStyle/>
                    <a:p>
                      <a:r>
                        <a:rPr lang="ru-RU" sz="1400" dirty="0" smtClean="0"/>
                        <a:t>8</a:t>
                      </a:r>
                      <a:endParaRPr lang="ru-RU" sz="1400" dirty="0"/>
                    </a:p>
                  </a:txBody>
                  <a:tcPr/>
                </a:tc>
                <a:tc>
                  <a:txBody>
                    <a:bodyPr/>
                    <a:lstStyle/>
                    <a:p>
                      <a:pPr algn="l"/>
                      <a:r>
                        <a:rPr lang="ru-RU" sz="1400" b="0" dirty="0" smtClean="0"/>
                        <a:t>ВЦП «Совершенствование материально- технической базы муниципальных</a:t>
                      </a:r>
                      <a:r>
                        <a:rPr lang="ru-RU" sz="1400" b="0" baseline="0" dirty="0" smtClean="0"/>
                        <a:t> бюджетных образовательных учреждений на 2022-2024 гг.»</a:t>
                      </a:r>
                      <a:endParaRPr lang="ru-RU" sz="1400" b="0" dirty="0"/>
                    </a:p>
                  </a:txBody>
                  <a:tcPr/>
                </a:tc>
                <a:tc>
                  <a:txBody>
                    <a:bodyPr/>
                    <a:lstStyle/>
                    <a:p>
                      <a:r>
                        <a:rPr lang="ru-RU" sz="1400" b="0" baseline="0" dirty="0" smtClean="0"/>
                        <a:t>9 000,0</a:t>
                      </a:r>
                      <a:endParaRPr lang="ru-RU" sz="1400" b="0" dirty="0"/>
                    </a:p>
                  </a:txBody>
                  <a:tcPr/>
                </a:tc>
              </a:tr>
              <a:tr h="669502">
                <a:tc>
                  <a:txBody>
                    <a:bodyPr/>
                    <a:lstStyle/>
                    <a:p>
                      <a:endParaRPr lang="ru-RU" sz="1400" dirty="0"/>
                    </a:p>
                  </a:txBody>
                  <a:tcPr/>
                </a:tc>
                <a:tc>
                  <a:txBody>
                    <a:bodyPr/>
                    <a:lstStyle/>
                    <a:p>
                      <a:r>
                        <a:rPr lang="ru-RU" sz="1400" b="1" dirty="0" smtClean="0"/>
                        <a:t>ВСЕГО:</a:t>
                      </a:r>
                      <a:endParaRPr lang="ru-RU" sz="1400" b="1" dirty="0"/>
                    </a:p>
                  </a:txBody>
                  <a:tcPr/>
                </a:tc>
                <a:tc>
                  <a:txBody>
                    <a:bodyPr/>
                    <a:lstStyle/>
                    <a:p>
                      <a:r>
                        <a:rPr lang="ru-RU" sz="1400" b="1" dirty="0" smtClean="0"/>
                        <a:t>32 915,0</a:t>
                      </a:r>
                      <a:endParaRPr lang="ru-RU" sz="1400" b="1" dirty="0"/>
                    </a:p>
                  </a:txBody>
                  <a:tcPr/>
                </a:tc>
              </a:tr>
            </a:tbl>
          </a:graphicData>
        </a:graphic>
      </p:graphicFrame>
    </p:spTree>
    <p:extLst>
      <p:ext uri="{BB962C8B-B14F-4D97-AF65-F5344CB8AC3E}">
        <p14:creationId xmlns:p14="http://schemas.microsoft.com/office/powerpoint/2010/main" val="727636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pPr algn="ctr"/>
            <a:r>
              <a:rPr lang="ru-RU" sz="1600" dirty="0" smtClean="0"/>
              <a:t>ОБЩЕСТВЕННО-ЗНАЧИМЫЕ ПРОЕКТЫ  </a:t>
            </a:r>
            <a:endParaRPr lang="ru-RU" sz="1600" dirty="0"/>
          </a:p>
        </p:txBody>
      </p:sp>
      <p:sp>
        <p:nvSpPr>
          <p:cNvPr id="3" name="Объект 2"/>
          <p:cNvSpPr>
            <a:spLocks noGrp="1"/>
          </p:cNvSpPr>
          <p:nvPr>
            <p:ph idx="1"/>
          </p:nvPr>
        </p:nvSpPr>
        <p:spPr>
          <a:xfrm>
            <a:off x="0" y="404664"/>
            <a:ext cx="8964488" cy="5976664"/>
          </a:xfrm>
        </p:spPr>
        <p:txBody>
          <a:bodyPr>
            <a:normAutofit/>
          </a:bodyPr>
          <a:lstStyle/>
          <a:p>
            <a:endParaRPr lang="ru-RU" sz="1400" dirty="0" smtClean="0"/>
          </a:p>
          <a:p>
            <a:endParaRPr lang="ru-RU" sz="1400" dirty="0"/>
          </a:p>
          <a:p>
            <a:r>
              <a:rPr lang="ru-RU" sz="1200" dirty="0" smtClean="0"/>
              <a:t>Ведется строительство (реконструкция) и  (или) капитальный ремонт культурно-досуговых учреждений на территории </a:t>
            </a:r>
            <a:r>
              <a:rPr lang="ru-RU" sz="1200" dirty="0" err="1" smtClean="0"/>
              <a:t>Тахтамукайского</a:t>
            </a:r>
            <a:r>
              <a:rPr lang="ru-RU" sz="1200" dirty="0" smtClean="0"/>
              <a:t> района. </a:t>
            </a:r>
            <a:r>
              <a:rPr lang="ru-RU" sz="1200" dirty="0"/>
              <a:t>В   рамках программы </a:t>
            </a:r>
            <a:r>
              <a:rPr lang="ru-RU" sz="1200" dirty="0" smtClean="0"/>
              <a:t> «Развитие культуры, искусства и художественного  образования »   </a:t>
            </a:r>
            <a:r>
              <a:rPr lang="ru-RU" sz="1200" dirty="0"/>
              <a:t>в </a:t>
            </a:r>
            <a:r>
              <a:rPr lang="ru-RU" sz="1200" dirty="0" smtClean="0"/>
              <a:t>2021 </a:t>
            </a:r>
            <a:r>
              <a:rPr lang="ru-RU" sz="1200" dirty="0"/>
              <a:t>году </a:t>
            </a:r>
            <a:r>
              <a:rPr lang="ru-RU" sz="1200" dirty="0" smtClean="0"/>
              <a:t> завершено строительство  </a:t>
            </a:r>
            <a:r>
              <a:rPr lang="ru-RU" sz="1200" dirty="0"/>
              <a:t>Дома </a:t>
            </a:r>
            <a:r>
              <a:rPr lang="ru-RU" sz="1200" dirty="0" smtClean="0"/>
              <a:t>Культуры в </a:t>
            </a:r>
            <a:r>
              <a:rPr lang="ru-RU" sz="1200" dirty="0" err="1"/>
              <a:t>а.Псейтук</a:t>
            </a:r>
            <a:r>
              <a:rPr lang="ru-RU" sz="1200" dirty="0"/>
              <a:t>  на </a:t>
            </a:r>
            <a:r>
              <a:rPr lang="ru-RU" sz="1200" dirty="0" smtClean="0"/>
              <a:t>общую сумму 44 352,4 </a:t>
            </a:r>
            <a:r>
              <a:rPr lang="ru-RU" sz="1200" dirty="0" err="1" smtClean="0"/>
              <a:t>тыс.руб</a:t>
            </a:r>
            <a:r>
              <a:rPr lang="ru-RU" sz="1200" dirty="0" smtClean="0"/>
              <a:t>. , в </a:t>
            </a:r>
            <a:r>
              <a:rPr lang="ru-RU" sz="1200" dirty="0" err="1" smtClean="0"/>
              <a:t>п.Прикубанский</a:t>
            </a:r>
            <a:r>
              <a:rPr lang="ru-RU" sz="1200" dirty="0" smtClean="0"/>
              <a:t> на общую сумму 9 978,5 </a:t>
            </a:r>
            <a:r>
              <a:rPr lang="ru-RU" sz="1200" dirty="0" err="1" smtClean="0"/>
              <a:t>тыс.руб</a:t>
            </a:r>
            <a:r>
              <a:rPr lang="ru-RU" sz="1200" dirty="0" smtClean="0"/>
              <a:t>.</a:t>
            </a:r>
          </a:p>
          <a:p>
            <a:r>
              <a:rPr lang="ru-RU" sz="1200" dirty="0" smtClean="0"/>
              <a:t>В рамках программы «Развития образования»  в 2021 году  на мероприятия по </a:t>
            </a:r>
            <a:r>
              <a:rPr lang="ru-RU" sz="1200" dirty="0"/>
              <a:t>благоустройству </a:t>
            </a:r>
            <a:r>
              <a:rPr lang="ru-RU" sz="1200" dirty="0" smtClean="0"/>
              <a:t>здания в целях соблюдения требований к воздушно-тепловому режиму водоснабжения и канализации в </a:t>
            </a:r>
            <a:r>
              <a:rPr lang="ru-RU" sz="1200" dirty="0"/>
              <a:t>МБОУ "СШ № 5" </a:t>
            </a:r>
            <a:r>
              <a:rPr lang="ru-RU" sz="1200" dirty="0" smtClean="0"/>
              <a:t>п. ЯБЛОНОВСКИЙ  завершен ремонт на общую сумму 39 837,6 </a:t>
            </a:r>
            <a:r>
              <a:rPr lang="ru-RU" sz="1200" dirty="0" err="1" smtClean="0"/>
              <a:t>тыс.руб</a:t>
            </a:r>
            <a:r>
              <a:rPr lang="ru-RU" sz="1200" dirty="0" smtClean="0"/>
              <a:t>.</a:t>
            </a:r>
            <a:endParaRPr lang="ru-RU" sz="1200" dirty="0"/>
          </a:p>
          <a:p>
            <a:endParaRPr lang="ru-RU" sz="1200" dirty="0" smtClean="0"/>
          </a:p>
          <a:p>
            <a:endParaRPr lang="ru-RU" sz="1200" dirty="0" smtClean="0"/>
          </a:p>
        </p:txBody>
      </p:sp>
      <p:graphicFrame>
        <p:nvGraphicFramePr>
          <p:cNvPr id="5" name="Схема 4"/>
          <p:cNvGraphicFramePr/>
          <p:nvPr>
            <p:extLst>
              <p:ext uri="{D42A27DB-BD31-4B8C-83A1-F6EECF244321}">
                <p14:modId xmlns:p14="http://schemas.microsoft.com/office/powerpoint/2010/main" val="3356250549"/>
              </p:ext>
            </p:extLst>
          </p:nvPr>
        </p:nvGraphicFramePr>
        <p:xfrm>
          <a:off x="179512" y="2420888"/>
          <a:ext cx="871296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a:bodyPr>
          <a:lstStyle/>
          <a:p>
            <a:pPr algn="just"/>
            <a:r>
              <a:rPr lang="ru-RU" sz="1600" dirty="0" smtClean="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endParaRPr lang="ru-RU" sz="1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32603298"/>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smtClean="0"/>
              <a:t>Социальные расходы из бюджета на каждого жителя </a:t>
            </a:r>
            <a:r>
              <a:rPr lang="ru-RU" sz="1400" dirty="0" err="1" smtClean="0"/>
              <a:t>Тахтамукайского</a:t>
            </a:r>
            <a:r>
              <a:rPr lang="ru-RU" sz="1400" dirty="0" smtClean="0"/>
              <a:t> района в 2022 году составят примерно 17 428,0 руб.</a:t>
            </a:r>
            <a:endParaRPr lang="ru-RU" sz="1400" dirty="0"/>
          </a:p>
        </p:txBody>
      </p:sp>
    </p:spTree>
    <p:extLst>
      <p:ext uri="{BB962C8B-B14F-4D97-AF65-F5344CB8AC3E}">
        <p14:creationId xmlns:p14="http://schemas.microsoft.com/office/powerpoint/2010/main" val="92183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a:bodyPr>
          <a:lstStyle/>
          <a:p>
            <a:pPr algn="ctr"/>
            <a:r>
              <a:rPr lang="ru-RU" sz="1600" b="1" dirty="0" smtClean="0"/>
              <a:t>Информация о расходах бюджета с учетом интересов целевых групп пользователей информации, содержащейся в бюджете для граждан</a:t>
            </a:r>
            <a:endParaRPr lang="ru-RU" sz="16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smtClean="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smtClean="0">
                <a:latin typeface="+mj-lt"/>
              </a:rPr>
              <a:t>Тахтамукайский</a:t>
            </a:r>
            <a:r>
              <a:rPr lang="ru-RU" sz="1600" dirty="0" smtClean="0">
                <a:latin typeface="+mj-lt"/>
              </a:rPr>
              <a:t> район»</a:t>
            </a:r>
          </a:p>
          <a:p>
            <a:pPr algn="just"/>
            <a:r>
              <a:rPr lang="ru-RU" sz="1600" dirty="0" smtClean="0">
                <a:latin typeface="+mj-lt"/>
              </a:rPr>
              <a:t>Общий объем расходов на социальную политику в 2022 году составит 55 273,0 </a:t>
            </a:r>
            <a:r>
              <a:rPr lang="ru-RU" sz="1600" dirty="0" err="1" smtClean="0">
                <a:latin typeface="+mj-lt"/>
              </a:rPr>
              <a:t>т.р</a:t>
            </a:r>
            <a:r>
              <a:rPr lang="ru-RU" sz="1600" dirty="0" smtClean="0">
                <a:latin typeface="+mj-lt"/>
              </a:rPr>
              <a:t>.</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smtClean="0">
                <a:latin typeface="+mj-lt"/>
              </a:rPr>
              <a:t>Наибольший объем средств в данном разделе направлен на охрану семьи и детства </a:t>
            </a:r>
            <a:endParaRPr lang="ru-RU" sz="1400" dirty="0">
              <a:latin typeface="+mj-lt"/>
            </a:endParaRPr>
          </a:p>
        </p:txBody>
      </p:sp>
      <p:graphicFrame>
        <p:nvGraphicFramePr>
          <p:cNvPr id="10" name="Диаграмма 9"/>
          <p:cNvGraphicFramePr/>
          <p:nvPr>
            <p:extLst>
              <p:ext uri="{D42A27DB-BD31-4B8C-83A1-F6EECF244321}">
                <p14:modId xmlns:p14="http://schemas.microsoft.com/office/powerpoint/2010/main" val="3302692541"/>
              </p:ext>
            </p:extLst>
          </p:nvPr>
        </p:nvGraphicFramePr>
        <p:xfrm>
          <a:off x="3707904" y="1739717"/>
          <a:ext cx="5184576"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smtClean="0"/>
              <a:t>расходные </a:t>
            </a:r>
            <a:r>
              <a:rPr lang="ru-RU" sz="4800" dirty="0"/>
              <a:t>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smtClean="0"/>
              <a:t>предельные </a:t>
            </a:r>
            <a:r>
              <a:rPr lang="ru-RU" sz="4800" dirty="0"/>
              <a:t>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smtClean="0"/>
              <a:t>средства </a:t>
            </a:r>
            <a:r>
              <a:rPr lang="ru-RU" sz="4800" dirty="0"/>
              <a:t>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smtClean="0"/>
              <a:t>деятельность </a:t>
            </a:r>
            <a:r>
              <a:rPr lang="ru-RU" sz="4800" dirty="0"/>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smtClean="0"/>
              <a:t>распределение </a:t>
            </a:r>
            <a:r>
              <a:rPr lang="ru-RU" sz="4800" dirty="0"/>
              <a:t>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smtClean="0"/>
              <a:t>долг</a:t>
            </a:r>
            <a:r>
              <a:rPr lang="ru-RU" sz="4800" dirty="0"/>
              <a:t>,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smtClean="0"/>
              <a:t>долг</a:t>
            </a:r>
            <a:r>
              <a:rPr lang="ru-RU" sz="4800" dirty="0"/>
              <a:t>,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smtClean="0"/>
              <a:t>вид </a:t>
            </a:r>
            <a:r>
              <a:rPr lang="ru-RU" sz="1200" dirty="0"/>
              <a:t>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smtClean="0"/>
              <a:t>система </a:t>
            </a:r>
            <a:r>
              <a:rPr lang="ru-RU" sz="1200" dirty="0"/>
              <a:t>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smtClean="0"/>
              <a:t>документ</a:t>
            </a:r>
            <a:r>
              <a:rPr lang="ru-RU" sz="1200" dirty="0"/>
              <a:t>,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smtClean="0"/>
              <a:t>услуги </a:t>
            </a:r>
            <a:r>
              <a:rPr lang="ru-RU" sz="1200" dirty="0"/>
              <a:t>(работы),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smtClean="0"/>
              <a:t>обязательства </a:t>
            </a:r>
            <a:r>
              <a:rPr lang="ru-RU" sz="1200" dirty="0"/>
              <a:t>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smtClean="0"/>
              <a:t>превышение </a:t>
            </a:r>
            <a:r>
              <a:rPr lang="ru-RU" sz="1200" dirty="0"/>
              <a:t>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smtClean="0"/>
              <a:t>поступающие </a:t>
            </a:r>
            <a:r>
              <a:rPr lang="ru-RU" sz="1200" dirty="0"/>
              <a:t>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smtClean="0"/>
              <a:t>cчет</a:t>
            </a:r>
            <a:r>
              <a:rPr lang="ru-RU" sz="1200" dirty="0" smtClean="0"/>
              <a:t> </a:t>
            </a:r>
            <a:r>
              <a:rPr lang="ru-RU" sz="12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smtClean="0"/>
              <a:t>средства</a:t>
            </a:r>
            <a:r>
              <a:rPr lang="ru-RU" sz="1200" dirty="0"/>
              <a:t>,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smtClean="0"/>
          </a:p>
          <a:p>
            <a:pPr marL="0" indent="0">
              <a:buNone/>
            </a:pPr>
            <a:r>
              <a:rPr lang="ru-RU" sz="1200" dirty="0" smtClean="0"/>
              <a:t>КАЗЕННОЕ </a:t>
            </a:r>
            <a:r>
              <a:rPr lang="ru-RU" sz="1200" dirty="0"/>
              <a:t>УЧРЕЖДЕНИЕ</a:t>
            </a:r>
          </a:p>
          <a:p>
            <a:pPr marL="0" indent="0">
              <a:buNone/>
            </a:pPr>
            <a:r>
              <a:rPr lang="ru-RU" sz="1200" dirty="0" smtClean="0"/>
              <a:t>государственное </a:t>
            </a:r>
            <a:r>
              <a:rPr lang="ru-RU" sz="1200" dirty="0"/>
              <a:t>(муниципальное)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smtClean="0"/>
              <a:t>объем </a:t>
            </a:r>
            <a:r>
              <a:rPr lang="ru-RU" sz="1200" dirty="0"/>
              <a:t>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smtClean="0"/>
              <a:t>взаимоотношения </a:t>
            </a:r>
            <a:r>
              <a:rPr lang="ru-RU" sz="1200" dirty="0"/>
              <a:t>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smtClean="0"/>
              <a:t>расходные </a:t>
            </a:r>
            <a:r>
              <a:rPr lang="ru-RU" sz="1200" dirty="0"/>
              <a:t>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smtClean="0"/>
              <a:t>документ</a:t>
            </a:r>
            <a:r>
              <a:rPr lang="ru-RU" sz="1200" dirty="0"/>
              <a:t>,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ГЛОССАРИЙ</a:t>
            </a:r>
            <a:endParaRPr lang="ru-RU" sz="2800" dirty="0"/>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smtClean="0"/>
              <a:t>год</a:t>
            </a:r>
            <a:r>
              <a:rPr lang="ru-RU" sz="1200" dirty="0"/>
              <a:t>,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smtClean="0"/>
              <a:t>год</a:t>
            </a:r>
            <a:r>
              <a:rPr lang="ru-RU" sz="1200" dirty="0"/>
              <a:t>,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smtClean="0"/>
              <a:t>два </a:t>
            </a:r>
            <a:r>
              <a:rPr lang="ru-RU" sz="1200" dirty="0"/>
              <a:t>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smtClean="0"/>
              <a:t>превышение </a:t>
            </a:r>
            <a:r>
              <a:rPr lang="ru-RU" sz="1200" dirty="0"/>
              <a:t>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smtClean="0"/>
              <a:t>- </a:t>
            </a:r>
            <a:r>
              <a:rPr lang="ru-RU" sz="1200" dirty="0"/>
              <a:t>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smtClean="0"/>
              <a:t>       Доходы (</a:t>
            </a:r>
            <a:r>
              <a:rPr lang="ru-RU" sz="1400" dirty="0" err="1" smtClean="0"/>
              <a:t>т.р</a:t>
            </a:r>
            <a:r>
              <a:rPr lang="ru-RU" sz="1400" dirty="0" smtClean="0"/>
              <a:t>.)    2 137 587,0     1 921 815,0       2 076 969,0    </a:t>
            </a:r>
            <a:br>
              <a:rPr lang="ru-RU" sz="1400" dirty="0" smtClean="0"/>
            </a:br>
            <a:r>
              <a:rPr lang="ru-RU" sz="1400" dirty="0" smtClean="0"/>
              <a:t>Расходы (</a:t>
            </a:r>
            <a:r>
              <a:rPr lang="ru-RU" sz="1400" dirty="0" err="1" smtClean="0"/>
              <a:t>т.р</a:t>
            </a:r>
            <a:r>
              <a:rPr lang="ru-RU" sz="1400" dirty="0" smtClean="0"/>
              <a:t>.)   2 942 210,0     1 942 210,0       2 098 258,0</a:t>
            </a:r>
            <a:br>
              <a:rPr lang="ru-RU" sz="1400" dirty="0" smtClean="0"/>
            </a:br>
            <a:r>
              <a:rPr lang="ru-RU" sz="1400" dirty="0" smtClean="0"/>
              <a:t>Дефицит (</a:t>
            </a:r>
            <a:r>
              <a:rPr lang="ru-RU" sz="1400" dirty="0" err="1" smtClean="0"/>
              <a:t>т.р</a:t>
            </a:r>
            <a:r>
              <a:rPr lang="ru-RU" sz="1400" dirty="0" smtClean="0"/>
              <a:t>.)        19 530,0         20 395,0             21 289,0</a:t>
            </a:r>
            <a:br>
              <a:rPr lang="ru-RU" sz="1400" dirty="0" smtClean="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smtClean="0"/>
              <a:t>Основные параметры  бюджета муниципального образования «</a:t>
            </a:r>
            <a:r>
              <a:rPr lang="ru-RU" sz="1600" b="1" dirty="0" err="1" smtClean="0"/>
              <a:t>Тахтамукайский</a:t>
            </a:r>
            <a:r>
              <a:rPr lang="ru-RU" sz="1600" b="1" dirty="0" smtClean="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3001946432"/>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40000" lnSpcReduction="20000"/>
          </a:bodyPr>
          <a:lstStyle/>
          <a:p>
            <a:pPr marL="0" indent="0">
              <a:buNone/>
            </a:pPr>
            <a:r>
              <a:rPr lang="ru-RU" sz="3000" dirty="0"/>
              <a:t>ПУБЛИЧНОЕ ОБЯЗАТЕЛЬСТВО</a:t>
            </a:r>
          </a:p>
          <a:p>
            <a:pPr marL="0" indent="0">
              <a:buNone/>
            </a:pPr>
            <a:r>
              <a:rPr lang="ru-RU" sz="3000" dirty="0" smtClean="0"/>
              <a:t>обязательства </a:t>
            </a:r>
            <a:r>
              <a:rPr lang="ru-RU" sz="3000" dirty="0"/>
              <a:t>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smtClean="0"/>
              <a:t>орган </a:t>
            </a:r>
            <a:r>
              <a:rPr lang="ru-RU" sz="3000" dirty="0"/>
              <a:t>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smtClean="0"/>
              <a:t>обязанность </a:t>
            </a:r>
            <a:r>
              <a:rPr lang="ru-RU" sz="3000" dirty="0"/>
              <a:t>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smtClean="0"/>
              <a:t>выплачиваемые </a:t>
            </a:r>
            <a:r>
              <a:rPr lang="ru-RU" sz="3000" dirty="0"/>
              <a:t>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smtClean="0"/>
              <a:t>объем </a:t>
            </a:r>
            <a:r>
              <a:rPr lang="ru-RU" sz="3000" dirty="0"/>
              <a:t>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smtClean="0"/>
              <a:t>документ</a:t>
            </a:r>
            <a:r>
              <a:rPr lang="ru-RU" sz="3000" dirty="0"/>
              <a:t>,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smtClean="0"/>
          </a:p>
          <a:p>
            <a:pPr marL="0" indent="0">
              <a:buNone/>
            </a:pPr>
            <a:r>
              <a:rPr lang="ru-RU" sz="3700" dirty="0" smtClean="0"/>
              <a:t>СУБВЕНЦИЯ </a:t>
            </a:r>
            <a:r>
              <a:rPr lang="ru-RU" sz="3700" dirty="0"/>
              <a:t>(от лат. </a:t>
            </a:r>
            <a:r>
              <a:rPr lang="ru-RU" sz="3700" dirty="0" err="1"/>
              <a:t>subvenire</a:t>
            </a:r>
            <a:r>
              <a:rPr lang="ru-RU" sz="3700" dirty="0"/>
              <a:t> — приходить на помощь) </a:t>
            </a:r>
          </a:p>
          <a:p>
            <a:pPr marL="0" indent="0">
              <a:buNone/>
            </a:pPr>
            <a:r>
              <a:rPr lang="ru-RU" sz="3700" dirty="0" smtClean="0"/>
              <a:t>вид </a:t>
            </a:r>
            <a:r>
              <a:rPr lang="ru-RU" sz="3700" dirty="0"/>
              <a:t>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475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smtClean="0"/>
              <a:t>выплаты </a:t>
            </a:r>
            <a:r>
              <a:rPr lang="ru-RU" dirty="0"/>
              <a:t>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smtClean="0"/>
              <a:t>год</a:t>
            </a:r>
            <a:r>
              <a:rPr lang="ru-RU" dirty="0"/>
              <a:t>,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smtClean="0"/>
              <a:t>субъекты</a:t>
            </a:r>
            <a:r>
              <a:rPr lang="ru-RU" dirty="0"/>
              <a:t>,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smtClean="0"/>
              <a:t>- </a:t>
            </a:r>
            <a:r>
              <a:rPr lang="ru-RU" dirty="0"/>
              <a:t>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smtClean="0"/>
              <a:t>Брошюра подготовлена:</a:t>
            </a:r>
            <a:br>
              <a:rPr lang="ru-RU" sz="2400" b="0" dirty="0" smtClean="0"/>
            </a:br>
            <a:r>
              <a:rPr lang="ru-RU" sz="2400" b="0" dirty="0" smtClean="0"/>
              <a:t>У</a:t>
            </a:r>
            <a:r>
              <a:rPr lang="ru-RU" sz="2400" dirty="0" smtClean="0"/>
              <a:t>правление финансов</a:t>
            </a:r>
            <a:br>
              <a:rPr lang="ru-RU" sz="2400" dirty="0" smtClean="0"/>
            </a:br>
            <a:r>
              <a:rPr lang="ru-RU" sz="2400" dirty="0" smtClean="0"/>
              <a:t>Администрации муниципального</a:t>
            </a:r>
            <a:br>
              <a:rPr lang="ru-RU" sz="2400" dirty="0" smtClean="0"/>
            </a:br>
            <a:r>
              <a:rPr lang="ru-RU" sz="2400" dirty="0" smtClean="0"/>
              <a:t>образования «</a:t>
            </a:r>
            <a:r>
              <a:rPr lang="ru-RU" sz="2400" dirty="0" err="1" smtClean="0"/>
              <a:t>Тахтамукайский</a:t>
            </a:r>
            <a:r>
              <a:rPr lang="ru-RU" sz="2400" dirty="0" smtClean="0"/>
              <a:t> район»</a:t>
            </a:r>
            <a:br>
              <a:rPr lang="ru-RU" sz="2400" dirty="0" smtClean="0"/>
            </a:br>
            <a:r>
              <a:rPr lang="ru-RU" sz="2400" b="0" dirty="0" smtClean="0"/>
              <a:t>Контактные данные:</a:t>
            </a:r>
            <a:br>
              <a:rPr lang="ru-RU" sz="2400" b="0" dirty="0" smtClean="0"/>
            </a:br>
            <a:r>
              <a:rPr lang="ru-RU" sz="2400" b="0" dirty="0" smtClean="0"/>
              <a:t>адрес: </a:t>
            </a:r>
            <a:r>
              <a:rPr lang="ru-RU" sz="2400" dirty="0" err="1" smtClean="0"/>
              <a:t>а.Тахтамукай</a:t>
            </a:r>
            <a:r>
              <a:rPr lang="ru-RU" sz="2400" dirty="0" smtClean="0"/>
              <a:t>, </a:t>
            </a:r>
            <a:r>
              <a:rPr lang="ru-RU" sz="2400" dirty="0" err="1" smtClean="0"/>
              <a:t>ул.Ленина</a:t>
            </a:r>
            <a:r>
              <a:rPr lang="ru-RU" sz="2400" dirty="0" smtClean="0"/>
              <a:t>, 60</a:t>
            </a:r>
            <a:br>
              <a:rPr lang="ru-RU" sz="2400" dirty="0" smtClean="0"/>
            </a:br>
            <a:r>
              <a:rPr lang="ru-RU" sz="2400" b="0" dirty="0" smtClean="0"/>
              <a:t>тел. (факс) </a:t>
            </a:r>
            <a:r>
              <a:rPr lang="ru-RU" sz="2400" dirty="0" smtClean="0"/>
              <a:t>96-3-18</a:t>
            </a:r>
            <a:br>
              <a:rPr lang="ru-RU" sz="2400" dirty="0" smtClean="0"/>
            </a:br>
            <a:r>
              <a:rPr lang="ru-RU" sz="2400" b="0" dirty="0" err="1" smtClean="0"/>
              <a:t>Эл.адрес</a:t>
            </a:r>
            <a:r>
              <a:rPr lang="ru-RU" sz="2400" b="0" dirty="0" smtClean="0"/>
              <a:t>: </a:t>
            </a:r>
            <a:r>
              <a:rPr lang="en-US" sz="2400" dirty="0" smtClean="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smtClean="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smtClean="0">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smtClean="0">
                <a:effectLst>
                  <a:outerShdw blurRad="38100" dist="38100" dir="2700000" algn="tl">
                    <a:srgbClr val="000000">
                      <a:alpha val="43137"/>
                    </a:srgbClr>
                  </a:outerShdw>
                  <a:reflection blurRad="6350" stA="55000" endA="300" endPos="45500" dir="5400000" sy="-100000" algn="bl" rotWithShape="0"/>
                </a:effectLst>
              </a:rPr>
              <a:t> район»</a:t>
            </a:r>
            <a:endParaRPr lang="ru-RU" sz="1600" dirty="0">
              <a:effectLst>
                <a:outerShdw blurRad="38100" dist="38100" dir="2700000" algn="tl">
                  <a:srgbClr val="000000">
                    <a:alpha val="43137"/>
                  </a:srgbClr>
                </a:outerShdw>
                <a:reflection blurRad="6350" stA="55000" endA="300" endPos="455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smtClean="0"/>
              <a:t>Структура доходов  бюджета МО «</a:t>
            </a:r>
            <a:r>
              <a:rPr lang="ru-RU" sz="2000" dirty="0" err="1" smtClean="0"/>
              <a:t>Тахтамукайский</a:t>
            </a:r>
            <a:r>
              <a:rPr lang="ru-RU" sz="2000" dirty="0" smtClean="0"/>
              <a:t> район» (2020-2024 гг.)</a:t>
            </a:r>
            <a:br>
              <a:rPr lang="ru-RU" sz="2000" dirty="0" smtClean="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1058768937"/>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7670</TotalTime>
  <Words>9058</Words>
  <Application>Microsoft Office PowerPoint</Application>
  <PresentationFormat>Экран (4:3)</PresentationFormat>
  <Paragraphs>1729</Paragraphs>
  <Slides>62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Апекс</vt:lpstr>
      <vt:lpstr>Бюджет для граждан</vt:lpstr>
      <vt:lpstr>СОДЕРЖАНИЕ:</vt:lpstr>
      <vt:lpstr>Презентация PowerPoint</vt:lpstr>
      <vt:lpstr>ОСНОВНЫЕ ПОКАЗАТЕЛИ ПО ВСЕМ ОТРАСЛЯМ ЭКОНОМИКИ НА 2022 ГОД И НА ПЕРИОД ДО 2024 ГОДА</vt:lpstr>
      <vt:lpstr>Презентация PowerPoint</vt:lpstr>
      <vt:lpstr>       Доходы (т.р.)    2 137 587,0     1 921 815,0       2 076 969,0     Расходы (т.р.)   2 942 210,0     1 942 210,0       2 098 258,0 Дефицит (т.р.)        19 530,0         20 395,0             21 289,0 </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(2020-2024 гг.) </vt:lpstr>
      <vt:lpstr>Структура налоговых доходов в проекте бюджета МО «Тахтамукайский район»  на 2022 год</vt:lpstr>
      <vt:lpstr>КРУПНЕЙШИЕ НАЛОГОПЛАТЕЛЬЩИКИ В ТАХТАМУКАЙСКОМ РАЙОНЕ</vt:lpstr>
      <vt:lpstr>Сведения о межбюджетных трансфертах, поступающих в бюджет  муниципального образования «Тахтамукайский район»</vt:lpstr>
      <vt:lpstr>Презентация PowerPoint</vt:lpstr>
      <vt:lpstr>Презентация PowerPoint</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2022-2024 ГГ.</vt:lpstr>
      <vt:lpstr>Основные направления расходов в  бюджете МО «Тахтамукайский район» на 2022 г. (тыс.руб.)</vt:lpstr>
      <vt:lpstr>Распределение расходов в  бюджете МО «Тахтамукайский район» на 2022 год на плановый период 2023-2024 гг. по разделам и подразделам классификаций расходов бюджетов Российской Федерации (тыс.руб.)</vt:lpstr>
      <vt:lpstr>Презентация PowerPoint</vt:lpstr>
      <vt:lpstr>Соотношение программных и непрограммных расходов бюджета МО «Тахтамукайский район» на 2022 г. (тыс.руб.)</vt:lpstr>
      <vt:lpstr>Презентация PowerPoint</vt:lpstr>
      <vt:lpstr>Презентация PowerPoint</vt:lpstr>
      <vt:lpstr>МУНИЦИПАЛЬНАЯ ПРОГРАММА  «Развитие малого и среднего предпринимательства МО «Тахтамукайский район»на 2019-2024 гг.» СРОК РЕАЛИЗАЦИИ :2019-2024 гг.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МО «ТАХТАМУКАЙСКИЙ РАЙОН» «УПРАВЛЕНИЕ МУНИЦИПАЛЬНЫМИ ФИНАНСАМИ И МУНИЦИПАЛЬНЫМ ДОЛГОМ» СРОК РЕАЛИЗАЦИИ :2019-2024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2022 г. (тыс.руб.)</vt:lpstr>
      <vt:lpstr>Презентация PowerPoint</vt:lpstr>
      <vt:lpstr>Презентация PowerPoint</vt:lpstr>
      <vt:lpstr>Перечень ведомственных целевых программ МО «Тахтамукайский район» на 2022 г.</vt:lpstr>
      <vt:lpstr>Презентация PowerPoint</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Управление финансов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676</cp:revision>
  <cp:lastPrinted>2021-11-10T09:32:54Z</cp:lastPrinted>
  <dcterms:created xsi:type="dcterms:W3CDTF">2014-08-05T05:31:38Z</dcterms:created>
  <dcterms:modified xsi:type="dcterms:W3CDTF">2022-05-13T08:49:05Z</dcterms:modified>
</cp:coreProperties>
</file>