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50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430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23" r:id="rId23"/>
    <p:sldId id="424" r:id="rId24"/>
    <p:sldId id="425" r:id="rId25"/>
    <p:sldId id="427" r:id="rId26"/>
    <p:sldId id="426" r:id="rId27"/>
    <p:sldId id="401" r:id="rId28"/>
    <p:sldId id="407" r:id="rId29"/>
    <p:sldId id="419" r:id="rId30"/>
    <p:sldId id="420" r:id="rId31"/>
    <p:sldId id="327" r:id="rId32"/>
    <p:sldId id="348" r:id="rId33"/>
    <p:sldId id="321" r:id="rId34"/>
    <p:sldId id="359" r:id="rId35"/>
    <p:sldId id="374" r:id="rId36"/>
    <p:sldId id="376" r:id="rId37"/>
    <p:sldId id="377" r:id="rId38"/>
    <p:sldId id="388" r:id="rId39"/>
    <p:sldId id="421" r:id="rId40"/>
    <p:sldId id="422" r:id="rId41"/>
    <p:sldId id="397" r:id="rId42"/>
    <p:sldId id="408" r:id="rId43"/>
    <p:sldId id="413" r:id="rId44"/>
    <p:sldId id="414" r:id="rId45"/>
    <p:sldId id="415" r:id="rId46"/>
    <p:sldId id="416" r:id="rId47"/>
    <p:sldId id="417" r:id="rId48"/>
    <p:sldId id="418" r:id="rId4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FF00"/>
    <a:srgbClr val="FF0066"/>
    <a:srgbClr val="008000"/>
    <a:srgbClr val="00FFFF"/>
    <a:srgbClr val="0000CC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0291" autoAdjust="0"/>
  </p:normalViewPr>
  <p:slideViewPr>
    <p:cSldViewPr>
      <p:cViewPr>
        <p:scale>
          <a:sx n="100" d="100"/>
          <a:sy n="100" d="100"/>
        </p:scale>
        <p:origin x="-222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12006340647146E-3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>
                        <a:solidFill>
                          <a:srgbClr val="FFFF00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34%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>
                        <a:solidFill>
                          <a:srgbClr val="FFFF00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34%</a:t>
                    </a:r>
                  </a:p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 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FFFF00"/>
                        </a:solidFill>
                      </a:defRPr>
                    </a:pPr>
                    <a:r>
                      <a:rPr lang="ru-RU" sz="1400" dirty="0">
                        <a:solidFill>
                          <a:srgbClr val="FFFF00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rgbClr val="FFFF00"/>
                        </a:solidFill>
                      </a:rPr>
                      <a:t>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rgbClr val="002060"/>
                      </a:solidFill>
                    </a:endParaRP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rgbClr val="002060"/>
                        </a:solidFill>
                      </a:rPr>
                      <a:t>26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002060"/>
                        </a:solidFill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</a:rPr>
                      <a:t>5 %</a:t>
                    </a:r>
                    <a:endParaRPr lang="ru-RU" sz="140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0.34</c:v>
                </c:pt>
                <c:pt idx="1">
                  <c:v>0.34</c:v>
                </c:pt>
                <c:pt idx="2" formatCode="General">
                  <c:v>0.01</c:v>
                </c:pt>
                <c:pt idx="3" formatCode="General">
                  <c:v>0.26</c:v>
                </c:pt>
                <c:pt idx="4" formatCode="General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226171</c:v>
                </c:pt>
                <c:pt idx="1">
                  <c:v>200089</c:v>
                </c:pt>
                <c:pt idx="2">
                  <c:v>237646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281817</c:v>
                </c:pt>
                <c:pt idx="1">
                  <c:v>318864</c:v>
                </c:pt>
                <c:pt idx="2">
                  <c:v>217243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4416"/>
        <c:axId val="55202176"/>
      </c:barChart>
      <c:catAx>
        <c:axId val="2820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5202176"/>
        <c:crosses val="autoZero"/>
        <c:auto val="1"/>
        <c:lblAlgn val="ctr"/>
        <c:lblOffset val="100"/>
        <c:noMultiLvlLbl val="0"/>
      </c:catAx>
      <c:valAx>
        <c:axId val="5520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0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5"/>
          </c:dPt>
          <c:dPt>
            <c:idx val="2"/>
            <c:bubble3D val="0"/>
            <c:explosion val="4"/>
          </c:dPt>
          <c:dPt>
            <c:idx val="3"/>
            <c:bubble3D val="0"/>
            <c:explosion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4"/>
            <c:bubble3D val="0"/>
            <c:explosion val="14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54 %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1 %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Остальные 7%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37 %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Штрафы 1%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</a:defRPr>
                    </a:pP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                     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использовании природных ресурсов</c:v>
                </c:pt>
                <c:pt idx="2">
                  <c:v>Остальные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0.54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0.37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15.2</c:v>
                </c:pt>
                <c:pt idx="1">
                  <c:v>635.29999999999995</c:v>
                </c:pt>
                <c:pt idx="2" formatCode="0.0">
                  <c:v>369.5</c:v>
                </c:pt>
                <c:pt idx="3" formatCode="0.0">
                  <c:v>66.900000000000006</c:v>
                </c:pt>
                <c:pt idx="4">
                  <c:v>1086.9000000000001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3.6</c:v>
                </c:pt>
                <c:pt idx="1">
                  <c:v>719.2</c:v>
                </c:pt>
                <c:pt idx="2">
                  <c:v>215.4</c:v>
                </c:pt>
                <c:pt idx="3" formatCode="0.0">
                  <c:v>90.3</c:v>
                </c:pt>
                <c:pt idx="4" formatCode="0.0">
                  <c:v>1028.5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72544"/>
        <c:axId val="103774080"/>
      </c:barChart>
      <c:catAx>
        <c:axId val="10377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03774080"/>
        <c:crosses val="autoZero"/>
        <c:auto val="1"/>
        <c:lblAlgn val="ctr"/>
        <c:lblOffset val="100"/>
        <c:tickLblSkip val="1"/>
        <c:noMultiLvlLbl val="0"/>
      </c:catAx>
      <c:valAx>
        <c:axId val="10377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77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- 170,0 т.р.</c:v>
                </c:pt>
                <c:pt idx="1">
                  <c:v>Охрана семьи и детства - 37 640,0 т.р.</c:v>
                </c:pt>
                <c:pt idx="2">
                  <c:v>Пенсионное обеспечение - 3 954,0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170</c:v>
                </c:pt>
                <c:pt idx="1">
                  <c:v>37640</c:v>
                </c:pt>
                <c:pt idx="2">
                  <c:v>3954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77347614700321"/>
          <c:y val="0.13761325964251009"/>
          <c:w val="0.31626318974119444"/>
          <c:h val="0.7210383535794870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200" dirty="0" smtClean="0"/>
            <a:t>Федеральный уровень</a:t>
          </a:r>
          <a:endParaRPr lang="ru-RU" sz="12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 sz="1200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 sz="1200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 sz="1200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 sz="1200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200" dirty="0" smtClean="0"/>
            <a:t>Региональный уровень</a:t>
          </a:r>
          <a:endParaRPr lang="ru-RU" sz="12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 sz="1200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 sz="1200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 sz="1200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 sz="1200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200" dirty="0" smtClean="0"/>
            <a:t>Местный бюджет</a:t>
          </a:r>
          <a:endParaRPr lang="ru-RU" sz="12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 sz="1200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 sz="1200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 sz="1200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 sz="1200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188081" y="0"/>
          <a:ext cx="5076788" cy="5076788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42924-E828-4E46-A330-3E64BD2EF635}">
      <dsp:nvSpPr>
        <dsp:cNvPr id="0" name=""/>
        <dsp:cNvSpPr/>
      </dsp:nvSpPr>
      <dsp:spPr>
        <a:xfrm>
          <a:off x="2355580" y="558047"/>
          <a:ext cx="4499496" cy="3998071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550750" y="753217"/>
        <a:ext cx="4109156" cy="3607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524DF-BE28-4CE3-A943-0868370541B2}">
      <dsp:nvSpPr>
        <dsp:cNvPr id="0" name=""/>
        <dsp:cNvSpPr/>
      </dsp:nvSpPr>
      <dsp:spPr>
        <a:xfrm>
          <a:off x="1681" y="1338069"/>
          <a:ext cx="2255560" cy="186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масштаб проблемы, правовые и финансовые механизмы  ее решения</a:t>
          </a:r>
          <a:endParaRPr lang="ru-RU" sz="1200" kern="1200" dirty="0"/>
        </a:p>
      </dsp:txBody>
      <dsp:txXfrm>
        <a:off x="44493" y="1380881"/>
        <a:ext cx="2169936" cy="1376091"/>
      </dsp:txXfrm>
    </dsp:sp>
    <dsp:sp modelId="{0F0DDA91-7B1F-4086-BA22-2612ABDE1692}">
      <dsp:nvSpPr>
        <dsp:cNvPr id="0" name=""/>
        <dsp:cNvSpPr/>
      </dsp:nvSpPr>
      <dsp:spPr>
        <a:xfrm>
          <a:off x="1361124" y="2013155"/>
          <a:ext cx="2407651" cy="2407651"/>
        </a:xfrm>
        <a:prstGeom prst="leftCircularArrow">
          <a:avLst>
            <a:gd name="adj1" fmla="val 2996"/>
            <a:gd name="adj2" fmla="val 367342"/>
            <a:gd name="adj3" fmla="val 2734281"/>
            <a:gd name="adj4" fmla="val 9615917"/>
            <a:gd name="adj5" fmla="val 3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7D00-55DC-497E-9480-C6A8F0CB21F6}">
      <dsp:nvSpPr>
        <dsp:cNvPr id="0" name=""/>
        <dsp:cNvSpPr/>
      </dsp:nvSpPr>
      <dsp:spPr>
        <a:xfrm>
          <a:off x="502917" y="279978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уровень</a:t>
          </a:r>
          <a:endParaRPr lang="ru-RU" sz="1200" kern="1200" dirty="0"/>
        </a:p>
      </dsp:txBody>
      <dsp:txXfrm>
        <a:off x="526269" y="2823136"/>
        <a:ext cx="1958238" cy="750595"/>
      </dsp:txXfrm>
    </dsp:sp>
    <dsp:sp modelId="{5263AC0C-57E2-4B7E-9482-C55B560B3D6E}">
      <dsp:nvSpPr>
        <dsp:cNvPr id="0" name=""/>
        <dsp:cNvSpPr/>
      </dsp:nvSpPr>
      <dsp:spPr>
        <a:xfrm>
          <a:off x="2795113" y="1271982"/>
          <a:ext cx="2255560" cy="2651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kern="1200" dirty="0"/>
        </a:p>
      </dsp:txBody>
      <dsp:txXfrm>
        <a:off x="2856132" y="1901184"/>
        <a:ext cx="2133522" cy="1961301"/>
      </dsp:txXfrm>
    </dsp:sp>
    <dsp:sp modelId="{9F92F024-5E80-4186-9995-DBDD6A91B4C7}">
      <dsp:nvSpPr>
        <dsp:cNvPr id="0" name=""/>
        <dsp:cNvSpPr/>
      </dsp:nvSpPr>
      <dsp:spPr>
        <a:xfrm rot="20289698">
          <a:off x="3807639" y="356982"/>
          <a:ext cx="2750910" cy="2750910"/>
        </a:xfrm>
        <a:prstGeom prst="circularArrow">
          <a:avLst>
            <a:gd name="adj1" fmla="val 2622"/>
            <a:gd name="adj2" fmla="val 318707"/>
            <a:gd name="adj3" fmla="val 20278385"/>
            <a:gd name="adj4" fmla="val 13348113"/>
            <a:gd name="adj5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38C98-9155-4C5B-BA2B-01F8D6E44D91}">
      <dsp:nvSpPr>
        <dsp:cNvPr id="0" name=""/>
        <dsp:cNvSpPr/>
      </dsp:nvSpPr>
      <dsp:spPr>
        <a:xfrm>
          <a:off x="3352602" y="93659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Региональный уровень</a:t>
          </a:r>
          <a:endParaRPr lang="ru-RU" sz="1200" kern="1200" dirty="0"/>
        </a:p>
      </dsp:txBody>
      <dsp:txXfrm>
        <a:off x="3375954" y="959946"/>
        <a:ext cx="1958238" cy="750595"/>
      </dsp:txXfrm>
    </dsp:sp>
    <dsp:sp modelId="{25E57405-2AE0-4827-8187-88AAC89AFD81}">
      <dsp:nvSpPr>
        <dsp:cNvPr id="0" name=""/>
        <dsp:cNvSpPr/>
      </dsp:nvSpPr>
      <dsp:spPr>
        <a:xfrm>
          <a:off x="5664828" y="1088464"/>
          <a:ext cx="2255560" cy="3381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Предусматривает план действий , привлечение ресурсов для строительства и оснащения объектов строительства, эффективное управление бюджетными средствами </a:t>
          </a:r>
          <a:endParaRPr lang="ru-RU" sz="1200" kern="1200" dirty="0">
            <a:latin typeface="+mj-lt"/>
          </a:endParaRPr>
        </a:p>
      </dsp:txBody>
      <dsp:txXfrm>
        <a:off x="5730891" y="1154527"/>
        <a:ext cx="2123434" cy="2524571"/>
      </dsp:txXfrm>
    </dsp:sp>
    <dsp:sp modelId="{CB28327E-CD5A-4BFF-A781-EBBC375FC581}">
      <dsp:nvSpPr>
        <dsp:cNvPr id="0" name=""/>
        <dsp:cNvSpPr/>
      </dsp:nvSpPr>
      <dsp:spPr>
        <a:xfrm>
          <a:off x="6101259" y="3416169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Местный бюджет</a:t>
          </a:r>
          <a:endParaRPr lang="ru-RU" sz="1200" kern="1200" dirty="0"/>
        </a:p>
      </dsp:txBody>
      <dsp:txXfrm>
        <a:off x="6124611" y="3439521"/>
        <a:ext cx="1958238" cy="75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Microsoft_Excel_97-2003_Worksheet6.xls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7.xls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Microsoft_Excel_97-2003_Worksheet9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к </a:t>
            </a:r>
            <a:r>
              <a:rPr lang="ru-RU" sz="2400" dirty="0" smtClean="0"/>
              <a:t>Годовому</a:t>
            </a:r>
            <a:r>
              <a:rPr lang="ru-RU" sz="2000" dirty="0" smtClean="0"/>
              <a:t> От</a:t>
            </a:r>
            <a:r>
              <a:rPr lang="ru-RU" sz="2400" dirty="0" smtClean="0"/>
              <a:t>чету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2021год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№ </a:t>
            </a:r>
            <a:r>
              <a:rPr lang="ru-RU" dirty="0" smtClean="0"/>
              <a:t>4/57-6  </a:t>
            </a:r>
            <a:r>
              <a:rPr lang="ru-RU" dirty="0" smtClean="0"/>
              <a:t>от   </a:t>
            </a:r>
            <a:r>
              <a:rPr lang="ru-RU" dirty="0" smtClean="0"/>
              <a:t>27  мая </a:t>
            </a:r>
            <a:r>
              <a:rPr lang="ru-RU" dirty="0" smtClean="0"/>
              <a:t>2022 года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2021 год» 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году </a:t>
            </a:r>
            <a:b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2669302"/>
              </p:ext>
            </p:extLst>
          </p:nvPr>
        </p:nvGraphicFramePr>
        <p:xfrm>
          <a:off x="1690688" y="1930400"/>
          <a:ext cx="6046787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" name="Лист" r:id="rId3" imgW="9420208" imgH="6010200" progId="Excel.Sheet.8">
                  <p:embed/>
                </p:oleObj>
              </mc:Choice>
              <mc:Fallback>
                <p:oleObj name="Лист" r:id="rId3" imgW="9420208" imgH="601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930400"/>
                        <a:ext cx="6046787" cy="38576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2021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3500641"/>
              </p:ext>
            </p:extLst>
          </p:nvPr>
        </p:nvGraphicFramePr>
        <p:xfrm>
          <a:off x="1773238" y="2359025"/>
          <a:ext cx="50704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Лист" r:id="rId3" imgW="7315200" imgH="2343060" progId="Excel.Sheet.8">
                  <p:embed/>
                </p:oleObj>
              </mc:Choice>
              <mc:Fallback>
                <p:oleObj name="Лист" r:id="rId3" imgW="7315200" imgH="234306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359025"/>
                        <a:ext cx="50704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1699557"/>
              </p:ext>
            </p:extLst>
          </p:nvPr>
        </p:nvGraphicFramePr>
        <p:xfrm>
          <a:off x="82550" y="4895850"/>
          <a:ext cx="454025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Лист" r:id="rId5" imgW="6191216" imgH="2600370" progId="Excel.Sheet.8">
                  <p:embed/>
                </p:oleObj>
              </mc:Choice>
              <mc:Fallback>
                <p:oleObj name="Лист" r:id="rId5" imgW="6191216" imgH="26003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895850"/>
                        <a:ext cx="4540250" cy="19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</a:t>
            </a:r>
            <a:r>
              <a:rPr lang="ru-RU" sz="1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17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2142630" y="4790666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22</a:t>
            </a:r>
            <a:r>
              <a:rPr lang="ru-RU" sz="1600" b="1" dirty="0" smtClean="0">
                <a:solidFill>
                  <a:srgbClr val="008000"/>
                </a:solidFill>
              </a:rPr>
              <a:t>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40979"/>
              </p:ext>
            </p:extLst>
          </p:nvPr>
        </p:nvGraphicFramePr>
        <p:xfrm>
          <a:off x="4763160" y="4460393"/>
          <a:ext cx="3998912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Лист" r:id="rId7" imgW="5457808" imgH="3143340" progId="Excel.Sheet.8">
                  <p:embed/>
                </p:oleObj>
              </mc:Choice>
              <mc:Fallback>
                <p:oleObj name="Лист" r:id="rId7" imgW="5457808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160" y="4460393"/>
                        <a:ext cx="3998912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CC00FF"/>
                </a:solidFill>
              </a:rPr>
              <a:t>12%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0408293"/>
              </p:ext>
            </p:extLst>
          </p:nvPr>
        </p:nvGraphicFramePr>
        <p:xfrm>
          <a:off x="920750" y="1966913"/>
          <a:ext cx="728345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8" name="Лист" r:id="rId3" imgW="8058049" imgH="4343490" progId="Excel.Sheet.8">
                  <p:embed/>
                </p:oleObj>
              </mc:Choice>
              <mc:Fallback>
                <p:oleObj name="Лист" r:id="rId3" imgW="8058049" imgH="43434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966913"/>
                        <a:ext cx="7283450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2020-2021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2021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6835930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2020 - 2021 гг.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67699402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160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2021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6032413"/>
              </p:ext>
            </p:extLst>
          </p:nvPr>
        </p:nvGraphicFramePr>
        <p:xfrm>
          <a:off x="1115616" y="1484784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2020-2021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90742000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2021 году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9829766"/>
              </p:ext>
            </p:extLst>
          </p:nvPr>
        </p:nvGraphicFramePr>
        <p:xfrm>
          <a:off x="633413" y="1866900"/>
          <a:ext cx="327025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" name="Лист" r:id="rId3" imgW="6791376" imgH="3076650" progId="Excel.Sheet.8">
                  <p:embed/>
                </p:oleObj>
              </mc:Choice>
              <mc:Fallback>
                <p:oleObj name="Лист" r:id="rId3" imgW="6791376" imgH="30766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66900"/>
                        <a:ext cx="3270250" cy="148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3472907"/>
              </p:ext>
            </p:extLst>
          </p:nvPr>
        </p:nvGraphicFramePr>
        <p:xfrm>
          <a:off x="-76201" y="3861048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" name="Лист" r:id="rId5" imgW="5667392" imgH="3409830" progId="Excel.Sheet.8">
                  <p:embed/>
                </p:oleObj>
              </mc:Choice>
              <mc:Fallback>
                <p:oleObj name="Лист" r:id="rId5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1" y="3861048"/>
                        <a:ext cx="5264151" cy="316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+ 3 615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B050"/>
                </a:solidFill>
              </a:rPr>
              <a:t>   </a:t>
            </a:r>
            <a:r>
              <a:rPr lang="ru-RU" sz="1600" b="1" dirty="0" smtClean="0">
                <a:solidFill>
                  <a:srgbClr val="00B050"/>
                </a:solidFill>
              </a:rPr>
              <a:t>+</a:t>
            </a:r>
            <a:r>
              <a:rPr lang="ru-RU" sz="1600" b="1" u="sng" dirty="0" smtClean="0">
                <a:solidFill>
                  <a:srgbClr val="008000"/>
                </a:solidFill>
              </a:rPr>
              <a:t> 46 358</a:t>
            </a:r>
          </a:p>
          <a:p>
            <a:pPr algn="ctr" eaLnBrk="0" hangingPunct="0"/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56965"/>
              </p:ext>
            </p:extLst>
          </p:nvPr>
        </p:nvGraphicFramePr>
        <p:xfrm>
          <a:off x="3954463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" name="Лист" r:id="rId7" imgW="5381743" imgH="2762370" progId="Excel.Sheet.8">
                  <p:embed/>
                </p:oleObj>
              </mc:Choice>
              <mc:Fallback>
                <p:oleObj name="Лист" r:id="rId7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26167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" name="Лист" r:id="rId9" imgW="4714959" imgH="2276370" progId="Excel.Sheet.8">
                  <p:embed/>
                </p:oleObj>
              </mc:Choice>
              <mc:Fallback>
                <p:oleObj name="Лист" r:id="rId9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u="sng" dirty="0" smtClean="0">
                <a:solidFill>
                  <a:srgbClr val="CC00FF"/>
                </a:solidFill>
              </a:rPr>
              <a:t>+ 13 424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+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</a:rPr>
              <a:t>48 896</a:t>
            </a:r>
            <a:endParaRPr lang="ru-RU" sz="1600" b="1" u="sng" dirty="0">
              <a:solidFill>
                <a:srgbClr val="7030A0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2" name="Стрелка вверх 1"/>
          <p:cNvSpPr/>
          <p:nvPr/>
        </p:nvSpPr>
        <p:spPr>
          <a:xfrm>
            <a:off x="2374108" y="42926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 rot="-1569233">
            <a:off x="6384925" y="4694237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2021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6260"/>
              </p:ext>
            </p:extLst>
          </p:nvPr>
        </p:nvGraphicFramePr>
        <p:xfrm>
          <a:off x="395536" y="1412776"/>
          <a:ext cx="8352928" cy="4531000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180 450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173 797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2 268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2 010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6 693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6 499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83 775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80 390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23 369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23 297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63 766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61 571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43 948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43 316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6 726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6 473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96,2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29 229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29 100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7 993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7 743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ЖИЛИЩНО-КОММУНАЛЬНОЕ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16 590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16 590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Благоустройство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16 590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16 590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77336"/>
              </p:ext>
            </p:extLst>
          </p:nvPr>
        </p:nvGraphicFramePr>
        <p:xfrm>
          <a:off x="467544" y="1304522"/>
          <a:ext cx="8352928" cy="5456702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1 371 969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1 350 072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411 886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410 272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855 638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837 616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Дополнительное образование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59 368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58 536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2 373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2 281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42 704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41 367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КУЛЬТУРА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161 380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160 660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133 640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133 420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27 740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27 240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СОЦИАЛЬНАЯ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43 464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42 410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3 954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3 954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38 664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37 640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ФИЗИЧЕСКАЯ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86 595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83 873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96,9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Массовый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85 145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82 462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96,8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1 450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СРЕДСТВА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15 860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15 770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99,4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11 377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11 341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4 483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4 429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Обслуживание государственного и муниципального долга 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671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648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96,6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09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Обслуживание государственного внутреннего и муниципального долга   </a:t>
                      </a: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1301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БЮДЖЕТНОЙ 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95 216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95 216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17 305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17 305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Иные дотации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75 816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75 816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2 016 143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1 982 352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2021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2021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82390"/>
              </p:ext>
            </p:extLst>
          </p:nvPr>
        </p:nvGraphicFramePr>
        <p:xfrm>
          <a:off x="467544" y="1196752"/>
          <a:ext cx="8496944" cy="5717034"/>
        </p:xfrm>
        <a:graphic>
          <a:graphicData uri="http://schemas.openxmlformats.org/drawingml/2006/table">
            <a:tbl>
              <a:tblPr/>
              <a:tblGrid>
                <a:gridCol w="6192688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273 742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261 921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95,7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161 738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154 352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112 004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107 569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96,0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1 723 532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1701 610 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00"/>
                          </a:solidFill>
                          <a:effectLst/>
                          <a:latin typeface="Arial CYR"/>
                        </a:rPr>
                        <a:t>98,7</a:t>
                      </a:r>
                      <a:endParaRPr lang="ru-RU" sz="1200" b="1" i="0" u="none" strike="noStrike" dirty="0">
                        <a:solidFill>
                          <a:srgbClr val="00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1 304 763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1 285 787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201 922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201 432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"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84 480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83 137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Муниципальная программа 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4 680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4 439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94,9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2 548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2 439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95,7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4 684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4 613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466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466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Комплексное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муниципального образования 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1 438 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1 438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</a:p>
                    <a:p>
                      <a:pPr algn="r" fontAlgn="t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Формирование доступной среды для инвалидов маломобильных групп населения в учреждениях образования 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2021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56614"/>
              </p:ext>
            </p:extLst>
          </p:nvPr>
        </p:nvGraphicFramePr>
        <p:xfrm>
          <a:off x="395536" y="1124744"/>
          <a:ext cx="8568952" cy="6419432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65 042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64 441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2 300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2 300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2016-2021гг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14 317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14 316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11 377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11 341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4 483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4 429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98,8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73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3 075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3 075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6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420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420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23.Муниципальная программа «Формирование современной городской среды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15 152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15 152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18 869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18 821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2019 - 2021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1 450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1 411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97,3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990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4 182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4 182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1 713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1 704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2019 -2021годы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6 141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6 141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4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2019-2021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1 345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2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2019-2021гг»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1 373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1 865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1 865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9.  ВЦП «Создание условий для осуществления медицинской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деятельностив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образовательных организациях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2019-2020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2 016 143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1 982 352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МУНИЦИПАЛЬНАЯ ПРОГРАММА МО «ТАХТАМУКАЙСКИЙ РАЙОН»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«УПРАВЛЕНИЕ МУНИЦИПАЛЬНЫМИ ФИНАНСАМИ И МУНИЦИПАЛЬНЫМ ДОЛГОМ»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 smtClean="0">
                <a:solidFill>
                  <a:srgbClr val="FF0000"/>
                </a:solidFill>
              </a:rPr>
              <a:t>СРОК РЕАЛИЗАЦИИ :2019-2024 ГОДЫ</a:t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1914680"/>
              </p:ext>
            </p:extLst>
          </p:nvPr>
        </p:nvGraphicFramePr>
        <p:xfrm>
          <a:off x="6444208" y="980728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40 364,0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39 886,0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65 042,0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64 441,0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 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78 195,0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619268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400" b="1" dirty="0" smtClean="0"/>
              <a:t>ЦЕЛЬ: </a:t>
            </a:r>
            <a:r>
              <a:rPr lang="ru-RU" sz="1400" dirty="0" smtClean="0"/>
              <a:t>обеспечение долгосрочной устойчивости бюджетной системы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 посредством эффективного управления муниципальными финансами .</a:t>
            </a:r>
          </a:p>
          <a:p>
            <a:r>
              <a:rPr lang="ru-RU" sz="1400" b="1" dirty="0" smtClean="0"/>
              <a:t>ЗАДАЧИ: </a:t>
            </a:r>
            <a:r>
              <a:rPr lang="ru-RU" sz="1400" dirty="0" smtClean="0"/>
              <a:t>повышение эффективности управления муниципальными финансами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организация и обеспечение бюджетного процесса в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эффективное управление муниципальным долгом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район»; обеспечение реализации муниципальной программы МО «</a:t>
            </a:r>
            <a:r>
              <a:rPr lang="ru-RU" sz="1400" dirty="0" err="1" smtClean="0"/>
              <a:t>Тахтамукайский</a:t>
            </a:r>
            <a:r>
              <a:rPr lang="ru-RU" sz="1400" dirty="0" smtClean="0"/>
              <a:t> район».</a:t>
            </a:r>
          </a:p>
          <a:p>
            <a:pPr marL="45720" indent="0">
              <a:buNone/>
            </a:pP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37774"/>
              </p:ext>
            </p:extLst>
          </p:nvPr>
        </p:nvGraphicFramePr>
        <p:xfrm>
          <a:off x="179513" y="3429000"/>
          <a:ext cx="878497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 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 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 план)</a:t>
                      </a:r>
                      <a:endParaRPr lang="ru-RU" sz="14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расходов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, представленных в виде муниципальных и ведомственных программ,   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     </a:t>
                      </a:r>
                    </a:p>
                    <a:p>
                      <a:r>
                        <a:rPr lang="ru-RU" sz="1200" b="1" dirty="0" smtClean="0"/>
                        <a:t>        76,4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r>
                        <a:rPr lang="ru-RU" sz="1200" dirty="0" smtClean="0"/>
                        <a:t>      86,7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менее</a:t>
                      </a:r>
                    </a:p>
                    <a:p>
                      <a:r>
                        <a:rPr lang="ru-RU" sz="1200" dirty="0" smtClean="0"/>
                        <a:t>      80</a:t>
                      </a:r>
                      <a:endParaRPr lang="ru-RU" sz="1200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дефицита бюджета МО «</a:t>
                      </a:r>
                      <a:r>
                        <a:rPr lang="ru-RU" sz="1200" dirty="0" err="1" smtClean="0"/>
                        <a:t>Тахтамукайский</a:t>
                      </a:r>
                      <a:r>
                        <a:rPr lang="ru-RU" sz="1200" dirty="0" smtClean="0"/>
                        <a:t> район» к доходам без учета объема безвозмездных поступлений ,    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dirty="0" smtClean="0"/>
                        <a:t>      </a:t>
                      </a:r>
                      <a:r>
                        <a:rPr lang="ru-RU" sz="1200" b="1" dirty="0" smtClean="0"/>
                        <a:t>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</a:t>
                      </a:r>
                    </a:p>
                    <a:p>
                      <a:r>
                        <a:rPr lang="ru-RU" sz="1200" dirty="0" smtClean="0"/>
                        <a:t>        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более</a:t>
                      </a:r>
                    </a:p>
                    <a:p>
                      <a:r>
                        <a:rPr lang="ru-RU" sz="1200" b="1" dirty="0" smtClean="0"/>
                        <a:t>      10</a:t>
                      </a:r>
                    </a:p>
                    <a:p>
                      <a:r>
                        <a:rPr lang="ru-RU" sz="1200" dirty="0" smtClean="0"/>
                        <a:t>  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</a:t>
                      </a:r>
                    </a:p>
                    <a:p>
                      <a:r>
                        <a:rPr lang="ru-RU" sz="1200" b="1" dirty="0" smtClean="0"/>
                        <a:t>       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</a:t>
                      </a:r>
                    </a:p>
                    <a:p>
                      <a:r>
                        <a:rPr lang="ru-RU" sz="1200" b="1" dirty="0" smtClean="0"/>
                        <a:t>         10</a:t>
                      </a:r>
                      <a:endParaRPr lang="ru-RU" sz="12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Отношение объема муниципального долга к доходам бюджета МО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Тахтамукайский</a:t>
                      </a:r>
                      <a:r>
                        <a:rPr lang="ru-RU" sz="1200" baseline="0" dirty="0" smtClean="0"/>
                        <a:t> район» без учета объема безвозмездных поступлений,  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не более     </a:t>
                      </a:r>
                    </a:p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</a:t>
                      </a:r>
                    </a:p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не более</a:t>
                      </a:r>
                    </a:p>
                    <a:p>
                      <a:r>
                        <a:rPr lang="ru-RU" sz="1200" dirty="0" smtClean="0"/>
                        <a:t>      10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не более   </a:t>
                      </a:r>
                    </a:p>
                    <a:p>
                      <a:r>
                        <a:rPr lang="ru-RU" sz="1200" dirty="0" smtClean="0"/>
                        <a:t>       10                  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04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УЧРЕЖДЕНИЙ КУЛЬТУРЫ»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251993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235 308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233 527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201 922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201 432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168 443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18050" y="764704"/>
            <a:ext cx="6192688" cy="1742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Формирование культурного единого пространства, создание условий для выравнивания доступа населения к культурным ценностям, информационным ресурсам и пользованию услугами учреждений культура.</a:t>
            </a:r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Создание условий для сохранения и развития культурного потенциала района;  обеспечение деятельности учреждений культуры;  сохранение и развитие детских школ искусств; развитие библиотечного дела; обеспечение организации культурно-досуговой деятельности.</a:t>
            </a:r>
          </a:p>
          <a:p>
            <a:pPr marL="45720" indent="0" fontAlgn="auto">
              <a:buFont typeface="Georgia" pitchFamily="18" charset="0"/>
              <a:buNone/>
            </a:pP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57472"/>
              </p:ext>
            </p:extLst>
          </p:nvPr>
        </p:nvGraphicFramePr>
        <p:xfrm>
          <a:off x="179513" y="2782476"/>
          <a:ext cx="8784976" cy="395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организаций культуры (к предыдущему году),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1,6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доли детей, привлекаемых к участию в творческих мероприятиях, в общем количестве детей,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1, 3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1,35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количества посещений театрально-концертных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1,68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1,8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Увеличение численности участников культурно-досуговых</a:t>
                      </a:r>
                      <a:r>
                        <a:rPr lang="ru-RU" sz="1200" baseline="0" dirty="0" smtClean="0"/>
                        <a:t> мероприятий,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2,5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тематических материалов в средствах массовой информации, направленных на сохранение межнационального</a:t>
                      </a:r>
                      <a:r>
                        <a:rPr lang="ru-RU" sz="1200" baseline="0" dirty="0" smtClean="0"/>
                        <a:t> согласия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20</a:t>
                      </a:r>
                      <a:endParaRPr lang="ru-RU" sz="1200" dirty="0"/>
                    </a:p>
                  </a:txBody>
                  <a:tcPr/>
                </a:tc>
              </a:tr>
              <a:tr h="38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Число граждан, вовлеченных в мероприятия по сохранению и развитию культуры народов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ДЕЯТЕЛЬНОСТИ  УЧРЕЖДЕНИЙ ФИЗИЧЕСКОЙ КУЛЬТУРЫ И СПОРТА»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71686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78 859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73 694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84 480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</a:t>
                      </a:r>
                      <a:r>
                        <a:rPr lang="ru-RU" sz="1400" baseline="0" dirty="0" smtClean="0"/>
                        <a:t> 137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84 974</a:t>
                      </a:r>
                      <a:r>
                        <a:rPr lang="ru-RU" sz="1400" dirty="0" smtClean="0"/>
                        <a:t>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создание условий, ориентирующих граждан на здоровый образ жизни,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на занятия физической культурой и спортом, развитие спортивной инфраструктуры.</a:t>
            </a:r>
            <a:endParaRPr lang="ru-RU" sz="1200" b="1" dirty="0" smtClean="0"/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организация спортивной подготовки по олимпийским и неолимпийским видам спорта; организация и проведение официальных физкультурно-оздоровительных и спортивных мероприятий; укрепление здоровья  жителей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 средствами физической культуры и спорта; повышение безопасности и антитеррористической защищенности учреждений физической культуры и спорта.</a:t>
            </a:r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81123"/>
              </p:ext>
            </p:extLst>
          </p:nvPr>
        </p:nvGraphicFramePr>
        <p:xfrm>
          <a:off x="179513" y="2782476"/>
          <a:ext cx="8784976" cy="3619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регулярно занимающихся физической 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42,1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43,2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45,6</a:t>
                      </a:r>
                      <a:endParaRPr lang="ru-RU" sz="1200" dirty="0"/>
                    </a:p>
                  </a:txBody>
                  <a:tcPr/>
                </a:tc>
              </a:tr>
              <a:tr h="6721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спортивных сооружений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134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134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организованных и проведенных физкультурно-спортивных,</a:t>
                      </a:r>
                      <a:r>
                        <a:rPr lang="ru-RU" sz="1200" baseline="0" dirty="0" smtClean="0"/>
                        <a:t> спортивно-массовых мероприятий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290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163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290</a:t>
                      </a:r>
                      <a:endParaRPr lang="ru-RU" sz="1200" dirty="0"/>
                    </a:p>
                  </a:txBody>
                  <a:tcPr/>
                </a:tc>
              </a:tr>
              <a:tr h="5227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</a:t>
                      </a:r>
                      <a:r>
                        <a:rPr lang="ru-RU" sz="1200" baseline="0" dirty="0" smtClean="0"/>
                        <a:t> занимающихся физической культурой и спортом в спортивных школах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1 810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1 918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1 845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1 997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1 877</a:t>
                      </a:r>
                      <a:endParaRPr lang="ru-RU" sz="1200" dirty="0"/>
                    </a:p>
                  </a:txBody>
                  <a:tcPr/>
                </a:tc>
              </a:tr>
              <a:tr h="663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победителей и призеров республиканских, всероссийских,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международных и региональных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259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119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77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«ТАХТАМУКАЙСКИЙ РАЙОН»</a:t>
            </a:r>
            <a:br>
              <a:rPr lang="ru-RU" sz="1200" dirty="0" smtClean="0"/>
            </a:br>
            <a:r>
              <a:rPr lang="ru-RU" sz="1200" dirty="0" smtClean="0"/>
              <a:t>«ОБЕСПЕЧЕНИЕ ЖИЛЬЕМ МОЛОДЫХ СЕМЕЙ НА ТЕРРИТОРИИ СЕЛЬСКИХ ПОСЕЛЕНИЙ МО «ТАХТАМУКАЙСКИЙ РАЙОН  »</a:t>
            </a:r>
            <a:br>
              <a:rPr lang="ru-RU" sz="1200" dirty="0" smtClean="0"/>
            </a:br>
            <a:r>
              <a:rPr lang="ru-RU" sz="1200" dirty="0" smtClean="0"/>
              <a:t>-СРОК РЕАЛИЗАЦИИ :2016-2023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416092"/>
              </p:ext>
            </p:extLst>
          </p:nvPr>
        </p:nvGraphicFramePr>
        <p:xfrm>
          <a:off x="6444208" y="568801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11 704,0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11 704,0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14 317,0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14 316,0</a:t>
                      </a:r>
                      <a:endParaRPr lang="ru-RU" sz="14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  22 820,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107504" y="764704"/>
            <a:ext cx="63367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предоставление государственной поддержки для улучшения жилищных условий молодым семьям, признанным нуждающимися в улучшении жилищных условий,  улучшение демографической ситуации в МО «</a:t>
            </a:r>
            <a:r>
              <a:rPr lang="ru-RU" sz="1200" dirty="0" err="1" smtClean="0"/>
              <a:t>Тахтамукайский</a:t>
            </a:r>
            <a:r>
              <a:rPr lang="ru-RU" sz="1200" dirty="0" smtClean="0"/>
              <a:t> район»</a:t>
            </a:r>
          </a:p>
          <a:p>
            <a:pPr algn="just" fontAlgn="auto"/>
            <a:r>
              <a:rPr lang="ru-RU" sz="1200" b="1" dirty="0" smtClean="0"/>
              <a:t>ЗАДАЧИ: </a:t>
            </a:r>
            <a:r>
              <a:rPr lang="ru-RU" sz="1200" dirty="0" smtClean="0"/>
              <a:t>обеспечение первичной финансовой поддержки молодых семей для приобретения жилого помещения или строительства индивидуального жилого дома, стимулирование накопления молодыми семьями собственных </a:t>
            </a:r>
            <a:r>
              <a:rPr lang="ru-RU" sz="1200" dirty="0" err="1" smtClean="0"/>
              <a:t>собственных</a:t>
            </a:r>
            <a:r>
              <a:rPr lang="ru-RU" sz="1200" dirty="0" smtClean="0"/>
              <a:t> денежных средств для приобретения жилья, привлечение дополнительных финансовых и инвестиционных ресурсов для содействия молодым семьям в приобретении жилья долгосрочную перспективу.</a:t>
            </a: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80482"/>
              </p:ext>
            </p:extLst>
          </p:nvPr>
        </p:nvGraphicFramePr>
        <p:xfrm>
          <a:off x="179513" y="2782476"/>
          <a:ext cx="8784976" cy="201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5774"/>
                <a:gridCol w="1016443"/>
                <a:gridCol w="1016443"/>
                <a:gridCol w="886115"/>
                <a:gridCol w="864096"/>
                <a:gridCol w="936105"/>
              </a:tblGrid>
              <a:tr h="597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муниципальной</a:t>
                      </a:r>
                      <a:r>
                        <a:rPr lang="ru-RU" sz="1200" baseline="0" dirty="0" smtClean="0"/>
                        <a:t>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</a:tr>
              <a:tr h="1417232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Улучшение жилищных условий молодых семей, кол.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 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       28 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15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1200" dirty="0" smtClean="0"/>
              <a:t>МУНИЦИПАЛЬНАЯ ПРОГРАММА МО «РАЗВИТИЕ ОБРАЗОВАНИЯ»</a:t>
            </a:r>
            <a:br>
              <a:rPr lang="ru-RU" sz="1200" dirty="0" smtClean="0"/>
            </a:br>
            <a:r>
              <a:rPr lang="ru-RU" sz="1200" dirty="0" smtClean="0"/>
              <a:t>СРОК РЕАЛИЗАЦИИ :2019-2024 ГОДЫ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3828"/>
              </p:ext>
            </p:extLst>
          </p:nvPr>
        </p:nvGraphicFramePr>
        <p:xfrm>
          <a:off x="6559502" y="380739"/>
          <a:ext cx="2592288" cy="219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</a:tblGrid>
              <a:tr h="346837"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baseline="0" dirty="0" err="1" smtClean="0"/>
                        <a:t>тыс.руб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1 002 387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  976 169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1 304 763,0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 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1 285 787,0</a:t>
                      </a:r>
                      <a:endParaRPr lang="ru-RU" sz="1200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 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1 272 160,0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бъект 3"/>
          <p:cNvSpPr txBox="1">
            <a:spLocks/>
          </p:cNvSpPr>
          <p:nvPr/>
        </p:nvSpPr>
        <p:spPr>
          <a:xfrm>
            <a:off x="0" y="764704"/>
            <a:ext cx="6516216" cy="1742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sz="1200" b="1" dirty="0" smtClean="0"/>
              <a:t>ЦЕЛЬ: </a:t>
            </a:r>
            <a:r>
              <a:rPr lang="ru-RU" sz="1200" dirty="0" smtClean="0"/>
              <a:t>обеспечение доступности и высокого качества образования в </a:t>
            </a:r>
            <a:r>
              <a:rPr lang="ru-RU" sz="1200" dirty="0" err="1" smtClean="0"/>
              <a:t>Тахтамукайском</a:t>
            </a:r>
            <a:r>
              <a:rPr lang="ru-RU" sz="1200" dirty="0" smtClean="0"/>
              <a:t> районе для всех детей, имеющих право получения дошкольного, общего и среднего образования; выявление и поддержка талантливых детей и молодежи; создание новых мест в общеобразовательных учреждениях в соответствии с прогнозируемой потребностью и современными условиями обучения и т.д.</a:t>
            </a:r>
            <a:endParaRPr lang="ru-RU" sz="1200" b="1" dirty="0" smtClean="0"/>
          </a:p>
          <a:p>
            <a:pPr fontAlgn="auto"/>
            <a:r>
              <a:rPr lang="ru-RU" sz="1200" b="1" dirty="0" smtClean="0"/>
              <a:t>ЗАДАЧИ: </a:t>
            </a:r>
            <a:r>
              <a:rPr lang="ru-RU" sz="1200" dirty="0" smtClean="0"/>
              <a:t>модернизация дошкольного образования, создание условий для полного удовлетворения потребностей населения в данной услуге; обеспечение доступности всех видов образования для детей с ограниченными возможностями здоровья; обеспечение односменного режима обучения в 1-11 классах общеобразовательных учреждений, поэтапный перевод обучающихся в новые здания общеобразовательных учреждений  и т.д.</a:t>
            </a:r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3866"/>
              </p:ext>
            </p:extLst>
          </p:nvPr>
        </p:nvGraphicFramePr>
        <p:xfrm>
          <a:off x="1" y="2636912"/>
          <a:ext cx="9143998" cy="409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97"/>
                <a:gridCol w="1028299"/>
                <a:gridCol w="1028299"/>
                <a:gridCol w="881399"/>
                <a:gridCol w="954849"/>
                <a:gridCol w="844155"/>
              </a:tblGrid>
              <a:tr h="616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Целевые показатели муниципальной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 (план)</a:t>
                      </a:r>
                      <a:endParaRPr lang="ru-RU" sz="14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Удовлетворенность населения качеством общего образования от общего числа опрошенных родителей,</a:t>
                      </a:r>
                      <a:r>
                        <a:rPr lang="ru-RU" sz="1100" baseline="0" dirty="0" smtClean="0"/>
                        <a:t> дети которых посещают образовательные учреждения</a:t>
                      </a:r>
                      <a:r>
                        <a:rPr lang="ru-RU" sz="1100" dirty="0" smtClean="0"/>
                        <a:t>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</a:tr>
              <a:tr h="6439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Отношение</a:t>
                      </a:r>
                      <a:r>
                        <a:rPr lang="ru-RU" sz="1100" baseline="0" dirty="0" smtClean="0"/>
                        <a:t> численности детей  3-7 лет, которым  предоставлена возможность получать услуги дошкольного  образования, к численности детей в возрасте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Удельный вес численности дошкольников, обучающихся по</a:t>
                      </a:r>
                      <a:r>
                        <a:rPr lang="ru-RU" sz="1100" baseline="0" dirty="0" smtClean="0"/>
                        <a:t> образовательным программам дошкольного  образования, в общем числе дошкольников, обучающихся по образовательным программам дошкольного образования, %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100</a:t>
                      </a:r>
                      <a:endParaRPr lang="ru-RU" sz="1200" dirty="0"/>
                    </a:p>
                  </a:txBody>
                  <a:tcPr/>
                </a:tc>
              </a:tr>
              <a:tr h="5395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Охват детей в возрасте 5-18 лет программами дополнительного образования (удельный</a:t>
                      </a:r>
                      <a:r>
                        <a:rPr lang="ru-RU" sz="1100" baseline="0" dirty="0" smtClean="0"/>
                        <a:t>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30</a:t>
                      </a:r>
                      <a:endParaRPr lang="ru-RU" sz="1200" dirty="0"/>
                    </a:p>
                  </a:txBody>
                  <a:tcPr/>
                </a:tc>
              </a:tr>
              <a:tr h="6852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Число новых мест в общеобразовательных учреждениях </a:t>
                      </a:r>
                      <a:r>
                        <a:rPr lang="ru-RU" sz="1100" dirty="0" err="1" smtClean="0"/>
                        <a:t>Тахтамукайского</a:t>
                      </a:r>
                      <a:r>
                        <a:rPr lang="ru-RU" sz="1100" dirty="0" smtClean="0"/>
                        <a:t> района, в том числе введенных за счет строительства (выкупа) новых зданий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1</a:t>
                      </a:r>
                      <a:r>
                        <a:rPr lang="ru-RU" sz="1200" baseline="0" dirty="0" smtClean="0"/>
                        <a:t>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1</a:t>
                      </a:r>
                      <a:r>
                        <a:rPr lang="ru-RU" sz="1200" baseline="0" dirty="0" smtClean="0"/>
                        <a:t> 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61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57905"/>
              </p:ext>
            </p:extLst>
          </p:nvPr>
        </p:nvGraphicFramePr>
        <p:xfrm>
          <a:off x="215008" y="620688"/>
          <a:ext cx="8928992" cy="5355757"/>
        </p:xfrm>
        <a:graphic>
          <a:graphicData uri="http://schemas.openxmlformats.org/drawingml/2006/table">
            <a:tbl>
              <a:tblPr firstRow="1" firstCol="1" bandRow="1"/>
              <a:tblGrid>
                <a:gridCol w="3311414"/>
                <a:gridCol w="946118"/>
                <a:gridCol w="1596575"/>
                <a:gridCol w="1596575"/>
                <a:gridCol w="147831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2021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0" lv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 1 091 854 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1 304 763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1 285 787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2019-2024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179 932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201 922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201 432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1 600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79 403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84 480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83 137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98,4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2019-2024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4 680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4 439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94,9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4 060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2 548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2 439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95,7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1 637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4 684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4 613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98,5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2019- 2024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466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466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466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2021 год (тыс. руб.)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89136"/>
              </p:ext>
            </p:extLst>
          </p:nvPr>
        </p:nvGraphicFramePr>
        <p:xfrm>
          <a:off x="251520" y="620688"/>
          <a:ext cx="8568952" cy="6305136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80120"/>
                <a:gridCol w="1296144"/>
                <a:gridCol w="1574385"/>
                <a:gridCol w="180999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за 2021 год 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Комплексное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муниципального образования 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1 438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1 438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«Формирование доступной среды для инвалидов и маломобильных групп населения в учреждениях образования 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МО«Тахтамукайский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430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210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2019-2024 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55 466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65 042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64 441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2 300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2016-2021гг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16 804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14 317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14 316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11 377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11 377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11 341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2021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14692"/>
              </p:ext>
            </p:extLst>
          </p:nvPr>
        </p:nvGraphicFramePr>
        <p:xfrm>
          <a:off x="251520" y="620688"/>
          <a:ext cx="8568953" cy="6207591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1080120"/>
                <a:gridCol w="1296144"/>
                <a:gridCol w="1568124"/>
                <a:gridCol w="1528221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Утвержденный план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на 2021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2021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Исполнение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за 2021 год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 на 2019-2024 гг.»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4 383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4 483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4 429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98,8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3 075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2019-2024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22.Муниципальная программа «Улучшение демографической ситуации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2019-2024годы»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420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420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23. Муниципальная программа «Формирование современной городской среды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2018-2022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15 152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15 152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15 152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2 500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1 450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1 411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97,3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2019 -2021гг.»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5 782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4 182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4 182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«Регулирование земельно-имущественных отношений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2 000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1 713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1 704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2021год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21737"/>
              </p:ext>
            </p:extLst>
          </p:nvPr>
        </p:nvGraphicFramePr>
        <p:xfrm>
          <a:off x="179512" y="980728"/>
          <a:ext cx="8496944" cy="6318664"/>
        </p:xfrm>
        <a:graphic>
          <a:graphicData uri="http://schemas.openxmlformats.org/drawingml/2006/table">
            <a:tbl>
              <a:tblPr firstRow="1" firstCol="1" bandRow="1"/>
              <a:tblGrid>
                <a:gridCol w="2736304"/>
                <a:gridCol w="1080120"/>
                <a:gridCol w="1440160"/>
                <a:gridCol w="1430369"/>
                <a:gridCol w="1809991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Утвержденный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Уточненный план на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</a:rPr>
                        <a:t>Исполнение за 2021 год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2019-2021 годы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5 673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6 141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6 141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 Ведомственная целевая программа «Организация временного трудоустройства несовершеннолетних граждан в возрасте от 14 до 18 лет в свободное от учебы время на 2019-2021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1 400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1 345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30.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2019-2021гг»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1 484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1 373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31.  Ведомственная целевая программа «Совершенствование материально-технической базы муниципальных бюджетных образовательных учреждений на 2019-2021гг.»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1 865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1 865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1 865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32. Ведомственная целевая программа «Создание условий для осуществления медицинской деятельности в образовательных организациях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2019-2020годы»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               В С Е Г О :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1497218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1 742 401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1 720 431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98, 7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Исполнение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бюджета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2021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173 797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 9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Культура, кинематография </a:t>
            </a:r>
            <a:endParaRPr lang="ru-RU" sz="1200" b="1" dirty="0" smtClean="0"/>
          </a:p>
          <a:p>
            <a:pPr algn="ctr" eaLnBrk="0" hangingPunct="0"/>
            <a:r>
              <a:rPr lang="ru-RU" sz="1200" b="1" dirty="0" smtClean="0"/>
              <a:t>160 660 тыс. руб. или 8 %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место- Физическая культура и спорт</a:t>
            </a:r>
          </a:p>
          <a:p>
            <a:pPr algn="ctr" eaLnBrk="0" hangingPunct="0"/>
            <a:r>
              <a:rPr lang="ru-RU" sz="1200" b="1" dirty="0" smtClean="0"/>
              <a:t>83 873  тыс. руб. или 4 %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</a:t>
            </a:r>
            <a:r>
              <a:rPr lang="ru-RU" sz="1200" b="1" dirty="0" smtClean="0"/>
              <a:t>Национальная экономика </a:t>
            </a:r>
          </a:p>
          <a:p>
            <a:pPr algn="ctr" eaLnBrk="0" hangingPunct="0"/>
            <a:r>
              <a:rPr lang="ru-RU" sz="1200" b="1" dirty="0" smtClean="0"/>
              <a:t>43 316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2 %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1 350 072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68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22341"/>
              </p:ext>
            </p:extLst>
          </p:nvPr>
        </p:nvGraphicFramePr>
        <p:xfrm>
          <a:off x="1422400" y="1363663"/>
          <a:ext cx="687705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" name="Лист" r:id="rId3" imgW="9124849" imgH="6229440" progId="Excel.Sheet.8">
                  <p:embed/>
                </p:oleObj>
              </mc:Choice>
              <mc:Fallback>
                <p:oleObj name="Лист" r:id="rId3" imgW="9124849" imgH="622944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363663"/>
                        <a:ext cx="6877050" cy="4694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55763"/>
              </p:ext>
            </p:extLst>
          </p:nvPr>
        </p:nvGraphicFramePr>
        <p:xfrm>
          <a:off x="1293813" y="1841500"/>
          <a:ext cx="7461250" cy="417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1" name="Лист" r:id="rId3" imgW="10372641" imgH="5810130" progId="Excel.Sheet.8">
                  <p:embed/>
                </p:oleObj>
              </mc:Choice>
              <mc:Fallback>
                <p:oleObj name="Лист" r:id="rId3" imgW="10372641" imgH="581013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841500"/>
                        <a:ext cx="7461250" cy="417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2021</a:t>
            </a:r>
            <a:b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43060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13, 61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1, 62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0, 85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0, 43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1, 75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0, 44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2021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-99 230 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35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2021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1 350 072 тыс. рублей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увеличение объема средств по сравнению с 2020 г на 312 723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</a:t>
            </a:r>
            <a:r>
              <a:rPr lang="ru-RU" sz="1400" b="1" dirty="0" smtClean="0"/>
              <a:t>стандарта общего  и дошкольного 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 Реализация муниципальных программ </a:t>
            </a:r>
          </a:p>
          <a:p>
            <a:pPr algn="ctr" eaLnBrk="0" hangingPunct="0"/>
            <a:r>
              <a:rPr lang="ru-RU" sz="1400" b="1" dirty="0" smtClean="0"/>
              <a:t>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 </a:t>
            </a:r>
            <a:r>
              <a:rPr lang="ru-RU" sz="1400" b="1" dirty="0" err="1" smtClean="0"/>
              <a:t>энергоэффективность</a:t>
            </a:r>
            <a:r>
              <a:rPr lang="ru-RU" sz="1400" b="1" dirty="0" smtClean="0"/>
              <a:t> на объектах социальной сферы»                                                                                                         «Обеспечение  </a:t>
            </a:r>
            <a:r>
              <a:rPr lang="ru-RU" sz="1400" b="1" dirty="0" err="1" smtClean="0"/>
              <a:t>социальнозначимых</a:t>
            </a:r>
            <a:r>
              <a:rPr lang="ru-RU" sz="1400" b="1" dirty="0" smtClean="0"/>
              <a:t> объектов жизнеобеспечения резервными источниками энергосбережения</a:t>
            </a: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36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2021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160 660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уменьшение объема средств по сравнению с 2020 годом  на 36 119 тыс. руб.</a:t>
            </a:r>
            <a:endParaRPr lang="ru-RU" sz="2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7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»,   4 детских школы искусств.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Муниципальной программы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2019-2024 годы», Ведомственной целевой программы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 район» на 2019-2024гг.»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37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2021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42 410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уменьшение объема средств по сравнению с 2020 годом на 24 052 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2831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деятельность.</a:t>
            </a:r>
            <a:endParaRPr lang="ru-RU" sz="1400" b="1" dirty="0">
              <a:latin typeface="+mn-lt"/>
            </a:endParaRP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31014"/>
              </p:ext>
            </p:extLst>
          </p:nvPr>
        </p:nvGraphicFramePr>
        <p:xfrm>
          <a:off x="655092" y="1340768"/>
          <a:ext cx="7949355" cy="5330894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2020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371 934, 5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148 461, 0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18 770, 7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19 400, 4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103, 3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16 385, 7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17 305, 4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дотации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2 385,0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2 095,0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6765,2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231, 0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352 932, 8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122 064,4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34 , 6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трансферты, предоставленные бюджетам поселений в 2020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годах  тыс. рублей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Ведется строительство (реконструкция) и (или) капитальный ремонт культурно- досуговых учреждений на территории </a:t>
            </a:r>
            <a:r>
              <a:rPr lang="ru-RU" sz="1400" dirty="0" err="1" smtClean="0"/>
              <a:t>Тахтамукайского</a:t>
            </a:r>
            <a:r>
              <a:rPr lang="ru-RU" sz="1400" dirty="0" smtClean="0"/>
              <a:t> района. В рамках программы « Развитие культуры, искусства и художественного образования» в 2021 году завершено строительство Дома Культуры в а</a:t>
            </a:r>
            <a:r>
              <a:rPr lang="ru-RU" sz="1400" dirty="0" smtClean="0"/>
              <a:t>. </a:t>
            </a:r>
            <a:r>
              <a:rPr lang="ru-RU" sz="1400" dirty="0" err="1" smtClean="0"/>
              <a:t>Псейтук</a:t>
            </a:r>
            <a:r>
              <a:rPr lang="ru-RU" sz="1400" dirty="0" smtClean="0"/>
              <a:t> </a:t>
            </a:r>
            <a:r>
              <a:rPr lang="ru-RU" sz="1400" dirty="0" smtClean="0"/>
              <a:t>на общую сумму 44 352,4 тыс. руб., в п. </a:t>
            </a:r>
            <a:r>
              <a:rPr lang="ru-RU" sz="1400" dirty="0" err="1" smtClean="0"/>
              <a:t>Прикубанский</a:t>
            </a:r>
            <a:r>
              <a:rPr lang="ru-RU" sz="1400" dirty="0" smtClean="0"/>
              <a:t>  на общую сумму 9 978,5 тыс. руб.</a:t>
            </a:r>
          </a:p>
          <a:p>
            <a:r>
              <a:rPr lang="ru-RU" sz="1400" dirty="0"/>
              <a:t>В рамках программы </a:t>
            </a:r>
            <a:r>
              <a:rPr lang="ru-RU" sz="1400" dirty="0" smtClean="0"/>
              <a:t>« Развитие образования» в 2021 году на мероприятия по благоустройству здания в целях соблюдения требований к воздушно-тепловому режиму водоснабжения и канализации в МБОУ «СШ № 5» п. Яблоновский завершен ремонт на общую сумму 39 837,6 тыс. руб.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6551961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36641"/>
              </p:ext>
            </p:extLst>
          </p:nvPr>
        </p:nvGraphicFramePr>
        <p:xfrm>
          <a:off x="827584" y="1556792"/>
          <a:ext cx="7608859" cy="4927459"/>
        </p:xfrm>
        <a:graphic>
          <a:graphicData uri="http://schemas.openxmlformats.org/drawingml/2006/table">
            <a:tbl>
              <a:tblPr/>
              <a:tblGrid>
                <a:gridCol w="5500349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2021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92 035,0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92 973,0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99 230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59 165,0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59 580,0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62 604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32 870,0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33 393,0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36 626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Экономически активное население,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27 278,0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27 278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 Объемы производства ( работ, услуг) по всем отраслям экономики, млн. 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79 837,10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82 894,41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/>
                        </a:rPr>
                        <a:t>  84 047,74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 Объем отгруженных товаров собственного производства- всего, млн. руб., в т. ч.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13 999,50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16 541,30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16 816,47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4.1.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Обрабатывающие производства , млн.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12 210,33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15 952,10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16 096,79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пищевых продуктов , млн. руб.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2 083,01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3 124,80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3 611,96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бумаги и бумажных изделий,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2 757,02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2 290,90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007,18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- Производство химических веществ и химических продуктов, 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655,33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757,80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691,03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резиновых и пластмассовых изделий,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3 302,70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4 375,00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3 627,68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4.2.  Обеспечение электрической электроэнергией, газом и  паром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207,36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110,70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130,59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4.3.Валовая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1 737,0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1 142,5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1  832,80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4.4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4 780,10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587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6 204,00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район».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2021 году составил 42 410,0 </a:t>
            </a:r>
            <a:r>
              <a:rPr lang="ru-RU" sz="1600" dirty="0" err="1" smtClean="0">
                <a:latin typeface="+mj-lt"/>
              </a:rPr>
              <a:t>тыс.руб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2021 году составили   427 рублей</a:t>
            </a:r>
          </a:p>
          <a:p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02173525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01.01.2021 года составил 74,1 млн. рублей,  </a:t>
            </a: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01.01.2022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61,6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 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9937213"/>
              </p:ext>
            </p:extLst>
          </p:nvPr>
        </p:nvGraphicFramePr>
        <p:xfrm>
          <a:off x="683568" y="1916832"/>
          <a:ext cx="7342682" cy="3657128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2019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4.5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млн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57 121,60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57 541,20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56 981,17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4.6. Производство важнейших видов промышленной продукции: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153,50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122,60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115,10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фруктовые напитки, туб.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195 851,6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131 755,0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126 259,20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кондитерские изделия, тонн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24 328,0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29 538,0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30 947,00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 Объем работ, выполненных по договорам строительного подряда,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4 780,10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5 587,20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6 204,00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6.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Объем платных услуг населению,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2 190,0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2 073,2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2 204,80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7. Налогооблагаемая прибыль,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4 005,84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4 095,97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5 310,58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2021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ПРОФИЦИТ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2 007 293,2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24 940,7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1 982 352,5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2021 год в сравнении с 2020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26027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к 2020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679 587,9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837 796,0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+ 158 208,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123, 3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59 068,9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146 334,0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+ 87 265, 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247, 7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1 086 260,4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1 023 163,2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- 63 097,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94, 2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1 824 917,2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2 007 293,2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+ 182 376,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110, 0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1 817 426,6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1 982 352,5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+ 164 925, 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109, 1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+7490,6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+24 940,7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2021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2888982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2021год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2021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1 967 437, 5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2 007 293, 2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102, 0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2 016 143, 2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1 982 352, 5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98, 3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- 48 705, 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+ 24 940, 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9751006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1 824 917,2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2 007 293,2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92 973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99 230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23595</TotalTime>
  <Words>6380</Words>
  <Application>Microsoft Office PowerPoint</Application>
  <PresentationFormat>Экран (4:3)</PresentationFormat>
  <Paragraphs>1468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Поток</vt:lpstr>
      <vt:lpstr>Лист</vt:lpstr>
      <vt:lpstr>Бюджет для граждан – к Годовому Отчету об исполнении бюджета МО «Тахтамукайский район» за 2021год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 (продолжение)</vt:lpstr>
      <vt:lpstr>Основные параметры бюджета муниципального образования Тахтамукайский район за 2021 год (тыс.рублей)</vt:lpstr>
      <vt:lpstr>Основные параметры исполнения бюджета МО «Тахтамукайский район»  за 2021 год в сравнении с 2020 годом (тыс. рублей)  </vt:lpstr>
      <vt:lpstr>Основные характеристики бюджета муниципального образования Тахтамукайский район за 2021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2021 году  </vt:lpstr>
      <vt:lpstr>  Изменения прогнозируемого объема доходов бюджета  в 2021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2021 году </vt:lpstr>
      <vt:lpstr>Анализ основных налоговых доходов муниципального  образования «Тахтамукайский районрайон   в 2020 - 2021 гг.        (тыс. рублей)</vt:lpstr>
      <vt:lpstr>  Структура неналоговых доходов бюджета муниципального образования «Тахтамукайский район» в 2021году </vt:lpstr>
      <vt:lpstr> Анализ безвозмездных поступлений из республиканского  бюджета в 2020-2021 годах (млн.рублей)</vt:lpstr>
      <vt:lpstr>Изменения прогнозируемого объема финансовой помощи из республиканского бюджета РА в 2021 году (тыс.рублей)</vt:lpstr>
      <vt:lpstr>Исполнение бюджета МО «Тахтамукайский район» по разделам и подразделам классификации расходов за 2021 год ( тыс. руб.)</vt:lpstr>
      <vt:lpstr>Исполнение бюджета МО «Тахтамукайский район» по разделам и подразделам классификации расходов за 2021 год  (тыс. руб.)      (продолжение)</vt:lpstr>
      <vt:lpstr>Исполнение бюджета МО «Тахтамукайский район» по программным и непрограммным  направлениям расходов за 2021 год      (тыс.руб.)</vt:lpstr>
      <vt:lpstr>Исполнение бюджета МО «Тахтамукайский район» по программным и непрограммным  направлениям расходов за 2021 год      (тыс.руб.) ( продолжение)</vt:lpstr>
      <vt:lpstr>МУНИЦИПАЛЬНАЯ ПРОГРАММА МО «ТАХТАМУКАЙСКИЙ РАЙОН» «УПРАВЛЕНИЕ МУНИЦИПАЛЬНЫМИ ФИНАНСАМИ И МУНИЦИПАЛЬНЫМ ДОЛГОМ» СРОК РЕАЛИЗАЦИИ :2019-2024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и ведомственных целевых   программ бюджета МО «Тахтамукайский район за 2021 год (тыс. руб.)     </vt:lpstr>
      <vt:lpstr>Исполнение муниципальных и ведомственных целевых  программ бюджета МО «Тахтамукайский район» за 2021 год      (продолжение)</vt:lpstr>
      <vt:lpstr>Исполнение муниципальных и ведомственных целевых  программ бюджета МО «Тахтамукайский район» за 2021год      (продолжение)</vt:lpstr>
      <vt:lpstr>Исполнение муниципальных и ведомственных целевых  программ бюджета МО «Тахтамукайский район» за 2021 год      (продолжение)</vt:lpstr>
      <vt:lpstr>Основные направления расходов с учетом их удельного веса в общем объеме расходов за 2021 год </vt:lpstr>
      <vt:lpstr>Ведомственная структура расходов  за 2021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2021  году по отдельным отраслям</vt:lpstr>
      <vt:lpstr>Расходы на образование в 2021 году</vt:lpstr>
      <vt:lpstr> Расходы на культуру в 2021 году</vt:lpstr>
      <vt:lpstr>Расходы на социальную политику в 2021 году 42 410 тыс. рублей  </vt:lpstr>
      <vt:lpstr>Презентация PowerPoint</vt:lpstr>
      <vt:lpstr>ОБЩЕСТВЕННО-ЗНАЧИМЫЕ ПРОЕКТЫ  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1725</cp:revision>
  <cp:lastPrinted>2022-05-26T12:03:12Z</cp:lastPrinted>
  <dcterms:created xsi:type="dcterms:W3CDTF">2006-07-06T13:04:56Z</dcterms:created>
  <dcterms:modified xsi:type="dcterms:W3CDTF">2022-06-10T11:50:50Z</dcterms:modified>
</cp:coreProperties>
</file>